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03" r:id="rId1"/>
  </p:sldMasterIdLst>
  <p:notesMasterIdLst>
    <p:notesMasterId r:id="rId32"/>
  </p:notesMasterIdLst>
  <p:handoutMasterIdLst>
    <p:handoutMasterId r:id="rId33"/>
  </p:handoutMasterIdLst>
  <p:sldIdLst>
    <p:sldId id="258" r:id="rId2"/>
    <p:sldId id="259" r:id="rId3"/>
    <p:sldId id="311" r:id="rId4"/>
    <p:sldId id="312" r:id="rId5"/>
    <p:sldId id="310" r:id="rId6"/>
    <p:sldId id="268" r:id="rId7"/>
    <p:sldId id="291" r:id="rId8"/>
    <p:sldId id="313" r:id="rId9"/>
    <p:sldId id="315" r:id="rId10"/>
    <p:sldId id="297" r:id="rId11"/>
    <p:sldId id="299" r:id="rId12"/>
    <p:sldId id="300" r:id="rId13"/>
    <p:sldId id="298" r:id="rId14"/>
    <p:sldId id="303" r:id="rId15"/>
    <p:sldId id="271" r:id="rId16"/>
    <p:sldId id="304" r:id="rId17"/>
    <p:sldId id="306" r:id="rId18"/>
    <p:sldId id="307" r:id="rId19"/>
    <p:sldId id="308" r:id="rId20"/>
    <p:sldId id="302" r:id="rId21"/>
    <p:sldId id="301" r:id="rId22"/>
    <p:sldId id="294" r:id="rId23"/>
    <p:sldId id="292" r:id="rId24"/>
    <p:sldId id="309" r:id="rId25"/>
    <p:sldId id="295" r:id="rId26"/>
    <p:sldId id="283" r:id="rId27"/>
    <p:sldId id="316" r:id="rId28"/>
    <p:sldId id="317" r:id="rId29"/>
    <p:sldId id="318" r:id="rId30"/>
    <p:sldId id="319" r:id="rId31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75"/>
    <a:srgbClr val="29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 pośredni 3 — Ak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yl pośredni 3 — 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Styl pośredni 3 — 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 ciemny 2 - Akcent 3/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 ciemny 1 — Ak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Styl pośredni 3 — 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9" autoAdjust="0"/>
    <p:restoredTop sz="94660" autoAdjust="0"/>
  </p:normalViewPr>
  <p:slideViewPr>
    <p:cSldViewPr>
      <p:cViewPr varScale="1">
        <p:scale>
          <a:sx n="69" d="100"/>
          <a:sy n="69" d="100"/>
        </p:scale>
        <p:origin x="92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DFE3878-D4EA-4999-8DF6-43DDEE540FC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pl-PL"/>
              <a:t>Po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C269369-B3EF-46DA-9254-9C231E35CD3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4822A8D-82CE-4C4F-BE07-F56A203E8792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0DEA1A4-8326-41C1-A944-01BD817067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53676DE8-8D74-43B7-AB0C-5C7BEC7AE2A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0DE50A-67D0-4DCF-A398-7D0097D444A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37F709F-3829-4CB6-8866-D0812C3683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pl-PL"/>
              <a:t>Po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B7E442F-D78D-4698-BACD-1CF17F722E0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2ADCB53-65D0-414C-9A82-BB1E449B283F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3D94775B-D62D-4E8C-AD00-6D5FF19D291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A2A37678-2C5A-451A-89C6-21595209E30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35B40F70-2BE0-44DE-9D7E-6BCFCC0A99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65CB3F7C-A268-4410-B798-292334E5A6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38D4C1-E431-45B1-89EA-CF12AEA39F6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7693457-0C32-49E7-853B-35CA54FDD1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1A4390D-4148-4A52-B545-CD69C9B56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715CCC6-4E7D-47F5-83DD-93B5D1029C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F922A26-8DF5-42C7-BF7A-25E005D46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A5EEE75-AE88-4CD1-AE37-BE081B3FC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C781E1A-7704-4E55-A5B0-FFA2B3269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709722FD-E036-4963-B50C-E0BA4E9F5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27366B0D-5899-49ED-AEC3-C8C96C4B5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BEC415F-2572-47CE-8ACD-9EF929A5FF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48A228C-227E-40F1-8ACD-9A0DAED5C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ACBECC2-6CAA-48D2-B706-C35EF6E86A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F0AC2A2-86A1-46D1-9B81-982A457D0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BABF803-8908-49ED-B75E-E14E5EF78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FCC47C9-C9F7-43AE-A54E-39E5D2DFD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2851F60-EE5C-43D7-988F-D5E034625F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34B19BF-DBEA-422C-8928-89100CECE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D265541-AB5D-4677-AE19-FBD8082E4A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ECCFD64-D22F-4DAA-9762-A1DD74AE9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ADC4DDA-19BE-4567-BC4D-DF4E0509F1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123BE52-E2E1-4DFB-B461-30A83D62D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BE959DB-6667-4CBB-A113-EA4D558983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4C7B610-A5C3-40EE-9E30-404A06608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854C68F-FD5C-4875-9118-C015CBEDCF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3006FEE-9BFE-42D9-AB70-053045DB4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BEC283D-6896-491E-9357-7CBA23890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39EED88-4152-493C-AFDE-7E66F9D09E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12">
            <a:extLst>
              <a:ext uri="{FF2B5EF4-FFF2-40B4-BE49-F238E27FC236}">
                <a16:creationId xmlns:a16="http://schemas.microsoft.com/office/drawing/2014/main" id="{63B97DC3-1E52-47CB-A20E-6DA0018BC465}"/>
              </a:ext>
            </a:extLst>
          </p:cNvPr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Elipsa 13">
            <a:extLst>
              <a:ext uri="{FF2B5EF4-FFF2-40B4-BE49-F238E27FC236}">
                <a16:creationId xmlns:a16="http://schemas.microsoft.com/office/drawing/2014/main" id="{F7BB78BE-05A4-4F58-B6B9-D06022D2155C}"/>
              </a:ext>
            </a:extLst>
          </p:cNvPr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6" name="Symbol zastępczy daty 6">
            <a:extLst>
              <a:ext uri="{FF2B5EF4-FFF2-40B4-BE49-F238E27FC236}">
                <a16:creationId xmlns:a16="http://schemas.microsoft.com/office/drawing/2014/main" id="{0CB9FE70-2DCE-4224-B375-490056F76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AA9077-6AA1-4987-B594-509EE76E17D0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7" name="Symbol zastępczy stopki 19">
            <a:extLst>
              <a:ext uri="{FF2B5EF4-FFF2-40B4-BE49-F238E27FC236}">
                <a16:creationId xmlns:a16="http://schemas.microsoft.com/office/drawing/2014/main" id="{EA8F4B2B-961A-4C1F-A528-5DB41E52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8" name="Symbol zastępczy numeru slajdu 9">
            <a:extLst>
              <a:ext uri="{FF2B5EF4-FFF2-40B4-BE49-F238E27FC236}">
                <a16:creationId xmlns:a16="http://schemas.microsoft.com/office/drawing/2014/main" id="{C4A0BCC2-B0E2-43D2-9CB6-7C39716C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A33A9E-4668-4B27-95F7-095C48D2FFC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76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23">
            <a:extLst>
              <a:ext uri="{FF2B5EF4-FFF2-40B4-BE49-F238E27FC236}">
                <a16:creationId xmlns:a16="http://schemas.microsoft.com/office/drawing/2014/main" id="{07FA8D5C-26F3-4C01-B069-73E78C22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69B4D-80E4-4040-8876-8EE0FABB52CC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9">
            <a:extLst>
              <a:ext uri="{FF2B5EF4-FFF2-40B4-BE49-F238E27FC236}">
                <a16:creationId xmlns:a16="http://schemas.microsoft.com/office/drawing/2014/main" id="{00D5E286-B0DA-4AFC-BEC4-FBEDDFF1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6" name="Symbol zastępczy numeru slajdu 21">
            <a:extLst>
              <a:ext uri="{FF2B5EF4-FFF2-40B4-BE49-F238E27FC236}">
                <a16:creationId xmlns:a16="http://schemas.microsoft.com/office/drawing/2014/main" id="{6DB4AE91-36ED-49C3-8E12-DC76A6AE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8DEAC-972E-4B5B-9594-5093B20A37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6139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23">
            <a:extLst>
              <a:ext uri="{FF2B5EF4-FFF2-40B4-BE49-F238E27FC236}">
                <a16:creationId xmlns:a16="http://schemas.microsoft.com/office/drawing/2014/main" id="{E1B815AF-26C3-4705-B013-8A0B8426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65251-C7AC-4CED-AABD-CC20675EC6BA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9">
            <a:extLst>
              <a:ext uri="{FF2B5EF4-FFF2-40B4-BE49-F238E27FC236}">
                <a16:creationId xmlns:a16="http://schemas.microsoft.com/office/drawing/2014/main" id="{2D8EF875-1D9E-45F8-82AA-A7C0DC1E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6" name="Symbol zastępczy numeru slajdu 21">
            <a:extLst>
              <a:ext uri="{FF2B5EF4-FFF2-40B4-BE49-F238E27FC236}">
                <a16:creationId xmlns:a16="http://schemas.microsoft.com/office/drawing/2014/main" id="{436B921E-F5D4-4C7F-BDAF-8BCA8C1D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96F5B-F94D-48FD-B490-8977488D57B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463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23">
            <a:extLst>
              <a:ext uri="{FF2B5EF4-FFF2-40B4-BE49-F238E27FC236}">
                <a16:creationId xmlns:a16="http://schemas.microsoft.com/office/drawing/2014/main" id="{F537A64D-5AE0-458F-B849-FDF877805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3FE0-7AE9-41B0-A4C5-1C47BA3F8BB9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9">
            <a:extLst>
              <a:ext uri="{FF2B5EF4-FFF2-40B4-BE49-F238E27FC236}">
                <a16:creationId xmlns:a16="http://schemas.microsoft.com/office/drawing/2014/main" id="{C7C877EF-77C6-409B-B542-398A236C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6" name="Symbol zastępczy numeru slajdu 21">
            <a:extLst>
              <a:ext uri="{FF2B5EF4-FFF2-40B4-BE49-F238E27FC236}">
                <a16:creationId xmlns:a16="http://schemas.microsoft.com/office/drawing/2014/main" id="{52334962-266D-4735-AA13-72902342A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03B1-91A1-40F9-928F-F3C5AE6B532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337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446DB64-1C4E-451C-98E3-1E1B098701A7}"/>
              </a:ext>
            </a:extLst>
          </p:cNvPr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1DB4D4A-E453-4112-AFCA-4FBD94E6B745}"/>
              </a:ext>
            </a:extLst>
          </p:cNvPr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Elipsa 15">
            <a:extLst>
              <a:ext uri="{FF2B5EF4-FFF2-40B4-BE49-F238E27FC236}">
                <a16:creationId xmlns:a16="http://schemas.microsoft.com/office/drawing/2014/main" id="{463ED927-71A4-4428-8729-8A967F115990}"/>
              </a:ext>
            </a:extLst>
          </p:cNvPr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Elipsa 16">
            <a:extLst>
              <a:ext uri="{FF2B5EF4-FFF2-40B4-BE49-F238E27FC236}">
                <a16:creationId xmlns:a16="http://schemas.microsoft.com/office/drawing/2014/main" id="{6BCB8B0E-34C7-4C6D-AF2D-E5EB581E7373}"/>
              </a:ext>
            </a:extLst>
          </p:cNvPr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daty 3">
            <a:extLst>
              <a:ext uri="{FF2B5EF4-FFF2-40B4-BE49-F238E27FC236}">
                <a16:creationId xmlns:a16="http://schemas.microsoft.com/office/drawing/2014/main" id="{454B7934-FCCB-43AA-9EA3-D476556E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F37515-853B-4765-AF1B-CFF2868AA260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61E8C152-B57E-456B-A0EA-1CD7C3F7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A50741C4-367A-439B-B268-2B7992E8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3971B8-BCF4-4D54-BD45-597A830DAD1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2800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23">
            <a:extLst>
              <a:ext uri="{FF2B5EF4-FFF2-40B4-BE49-F238E27FC236}">
                <a16:creationId xmlns:a16="http://schemas.microsoft.com/office/drawing/2014/main" id="{75EFCFF3-74E0-4602-9D6E-D35C8809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C004-2F32-4F80-B49D-86752C942660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6" name="Symbol zastępczy stopki 9">
            <a:extLst>
              <a:ext uri="{FF2B5EF4-FFF2-40B4-BE49-F238E27FC236}">
                <a16:creationId xmlns:a16="http://schemas.microsoft.com/office/drawing/2014/main" id="{B696F9BF-20DF-47B9-9170-6BC622C0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7" name="Symbol zastępczy numeru slajdu 21">
            <a:extLst>
              <a:ext uri="{FF2B5EF4-FFF2-40B4-BE49-F238E27FC236}">
                <a16:creationId xmlns:a16="http://schemas.microsoft.com/office/drawing/2014/main" id="{91512001-77D0-463D-8987-DCB1CC67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A1D60-FBC3-4900-B83B-093EEABD642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1397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15D46E5-DDF6-4C85-A0D7-CE0E40F48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A78F61-1A66-4844-A6D8-D030E9D420CF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6787617-1F2B-45ED-B24B-AEAFE42D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685CE8A-3333-4F22-99FA-E747A277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ADE819-E61A-48FF-83FF-9F8B3DB504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57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3">
            <a:extLst>
              <a:ext uri="{FF2B5EF4-FFF2-40B4-BE49-F238E27FC236}">
                <a16:creationId xmlns:a16="http://schemas.microsoft.com/office/drawing/2014/main" id="{F7CA7219-9F88-4327-9BF0-021F91DFC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CBA31-4E3F-4A93-A92C-FD2F6123DC5E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4" name="Symbol zastępczy stopki 9">
            <a:extLst>
              <a:ext uri="{FF2B5EF4-FFF2-40B4-BE49-F238E27FC236}">
                <a16:creationId xmlns:a16="http://schemas.microsoft.com/office/drawing/2014/main" id="{3B03A51D-3542-48C7-9E29-3095CE30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5" name="Symbol zastępczy numeru slajdu 21">
            <a:extLst>
              <a:ext uri="{FF2B5EF4-FFF2-40B4-BE49-F238E27FC236}">
                <a16:creationId xmlns:a16="http://schemas.microsoft.com/office/drawing/2014/main" id="{346AD9FD-3C5A-4142-831A-7900ED03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C6F10-F6E9-4CE0-A297-9B10FDF84C8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5168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5F36FCA-F162-4144-8E2D-33F462F61D39}"/>
              </a:ext>
            </a:extLst>
          </p:cNvPr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44F55C-548C-4A2F-93FF-A334A77DAD04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Symbol zastępczy daty 1">
            <a:extLst>
              <a:ext uri="{FF2B5EF4-FFF2-40B4-BE49-F238E27FC236}">
                <a16:creationId xmlns:a16="http://schemas.microsoft.com/office/drawing/2014/main" id="{17D3C856-55C1-4800-93E4-B67BE61F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F3625E-4AC4-4D6A-9A7A-78D185B38AB2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847BECE0-E6C8-411B-A99B-B9DACBB99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6" name="Symbol zastępczy numeru slajdu 3">
            <a:extLst>
              <a:ext uri="{FF2B5EF4-FFF2-40B4-BE49-F238E27FC236}">
                <a16:creationId xmlns:a16="http://schemas.microsoft.com/office/drawing/2014/main" id="{37BCC3CA-09E3-4F8D-9E7D-98169A17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6DF569-1F71-4E58-887F-0F1E755D508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1293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81277EF9-F057-43FB-A67B-3B92D1F6CAE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daty 4">
            <a:extLst>
              <a:ext uri="{FF2B5EF4-FFF2-40B4-BE49-F238E27FC236}">
                <a16:creationId xmlns:a16="http://schemas.microsoft.com/office/drawing/2014/main" id="{E382E233-32A9-427D-AB17-19220BBA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0BD888-D794-4AB9-BEB5-7380AB4D2B93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7" name="Symbol zastępczy stopki 5">
            <a:extLst>
              <a:ext uri="{FF2B5EF4-FFF2-40B4-BE49-F238E27FC236}">
                <a16:creationId xmlns:a16="http://schemas.microsoft.com/office/drawing/2014/main" id="{DE30E454-8A94-4602-91AB-19586E48D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8" name="Symbol zastępczy numeru slajdu 6">
            <a:extLst>
              <a:ext uri="{FF2B5EF4-FFF2-40B4-BE49-F238E27FC236}">
                <a16:creationId xmlns:a16="http://schemas.microsoft.com/office/drawing/2014/main" id="{EC08F68A-DD70-447B-B203-91BA99A0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9574F2-B4F8-4621-8043-971AABB5B32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1016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2AFF6E42-F533-47EE-A1BA-070647C8E0C7}"/>
              </a:ext>
            </a:extLst>
          </p:cNvPr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Schemat blokowy: proces 5">
            <a:extLst>
              <a:ext uri="{FF2B5EF4-FFF2-40B4-BE49-F238E27FC236}">
                <a16:creationId xmlns:a16="http://schemas.microsoft.com/office/drawing/2014/main" id="{B21040F2-831B-4114-936D-9CF89D22760E}"/>
              </a:ext>
            </a:extLst>
          </p:cNvPr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Schemat blokowy: proces 6">
            <a:extLst>
              <a:ext uri="{FF2B5EF4-FFF2-40B4-BE49-F238E27FC236}">
                <a16:creationId xmlns:a16="http://schemas.microsoft.com/office/drawing/2014/main" id="{39A0B93D-4CB8-46CD-B325-3A914031265F}"/>
              </a:ext>
            </a:extLst>
          </p:cNvPr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daty 4">
            <a:extLst>
              <a:ext uri="{FF2B5EF4-FFF2-40B4-BE49-F238E27FC236}">
                <a16:creationId xmlns:a16="http://schemas.microsoft.com/office/drawing/2014/main" id="{B1AA6707-A57A-431D-A25E-BA129A10E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C204F1-4E50-49B5-99A9-CD7BFEAC0F76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9" name="Symbol zastępczy stopki 5">
            <a:extLst>
              <a:ext uri="{FF2B5EF4-FFF2-40B4-BE49-F238E27FC236}">
                <a16:creationId xmlns:a16="http://schemas.microsoft.com/office/drawing/2014/main" id="{994829FF-9A1C-4841-9E62-490E07C02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10" name="Symbol zastępczy numeru slajdu 6">
            <a:extLst>
              <a:ext uri="{FF2B5EF4-FFF2-40B4-BE49-F238E27FC236}">
                <a16:creationId xmlns:a16="http://schemas.microsoft.com/office/drawing/2014/main" id="{F18BAF70-7B17-424C-B700-691658D26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8706D2-4112-4FCA-9F97-3B925AA0FD7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2120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>
            <a:extLst>
              <a:ext uri="{FF2B5EF4-FFF2-40B4-BE49-F238E27FC236}">
                <a16:creationId xmlns:a16="http://schemas.microsoft.com/office/drawing/2014/main" id="{7685AFB1-06FC-4553-B850-E79BE73E738D}"/>
              </a:ext>
            </a:extLst>
          </p:cNvPr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50EF7517-3769-499E-BAB8-A22A9CAA4130}"/>
              </a:ext>
            </a:extLst>
          </p:cNvPr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Pierścień 10">
            <a:extLst>
              <a:ext uri="{FF2B5EF4-FFF2-40B4-BE49-F238E27FC236}">
                <a16:creationId xmlns:a16="http://schemas.microsoft.com/office/drawing/2014/main" id="{69E4547E-FD6D-4038-9B17-543F94C28F61}"/>
              </a:ext>
            </a:extLst>
          </p:cNvPr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8057877-3335-468A-8E28-C46F808444BD}"/>
              </a:ext>
            </a:extLst>
          </p:cNvPr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Symbol zastępczy tytułu 4">
            <a:extLst>
              <a:ext uri="{FF2B5EF4-FFF2-40B4-BE49-F238E27FC236}">
                <a16:creationId xmlns:a16="http://schemas.microsoft.com/office/drawing/2014/main" id="{CBB59E1C-D56D-49AD-AAA5-D2C56FF9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33" name="Symbol zastępczy tekstu 8">
            <a:extLst>
              <a:ext uri="{FF2B5EF4-FFF2-40B4-BE49-F238E27FC236}">
                <a16:creationId xmlns:a16="http://schemas.microsoft.com/office/drawing/2014/main" id="{38F7E313-6676-4C91-B09B-8A42AE780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24" name="Symbol zastępczy daty 23">
            <a:extLst>
              <a:ext uri="{FF2B5EF4-FFF2-40B4-BE49-F238E27FC236}">
                <a16:creationId xmlns:a16="http://schemas.microsoft.com/office/drawing/2014/main" id="{73B01F35-E4D2-406C-BEBD-ECE13FCE6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C4BAA3ED-C0CC-4FD2-8266-4E978ED42282}" type="datetime1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10" name="Symbol zastępczy stopki 9">
            <a:extLst>
              <a:ext uri="{FF2B5EF4-FFF2-40B4-BE49-F238E27FC236}">
                <a16:creationId xmlns:a16="http://schemas.microsoft.com/office/drawing/2014/main" id="{60EF0517-EE41-4350-8136-D38F287E4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pl-PL"/>
              <a:t>Częstochowa 2017/2018</a:t>
            </a:r>
          </a:p>
        </p:txBody>
      </p:sp>
      <p:sp>
        <p:nvSpPr>
          <p:cNvPr id="22" name="Symbol zastępczy numeru slajdu 21">
            <a:extLst>
              <a:ext uri="{FF2B5EF4-FFF2-40B4-BE49-F238E27FC236}">
                <a16:creationId xmlns:a16="http://schemas.microsoft.com/office/drawing/2014/main" id="{67E663A5-3181-4F5D-9054-7592527C7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B5A788"/>
                </a:solidFill>
              </a:defRPr>
            </a:lvl1pPr>
          </a:lstStyle>
          <a:p>
            <a:pPr>
              <a:defRPr/>
            </a:pPr>
            <a:fld id="{EAA06FA2-322F-44CB-93AB-4882067848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CC6378BB-BE5D-437A-AB4A-5CAA3E5F43B2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25" r:id="rId2"/>
    <p:sldLayoutId id="2147484531" r:id="rId3"/>
    <p:sldLayoutId id="2147484526" r:id="rId4"/>
    <p:sldLayoutId id="2147484532" r:id="rId5"/>
    <p:sldLayoutId id="2147484527" r:id="rId6"/>
    <p:sldLayoutId id="2147484533" r:id="rId7"/>
    <p:sldLayoutId id="2147484534" r:id="rId8"/>
    <p:sldLayoutId id="2147484535" r:id="rId9"/>
    <p:sldLayoutId id="2147484528" r:id="rId10"/>
    <p:sldLayoutId id="214748452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emf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5.jpeg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3.emf"/><Relationship Id="rId11" Type="http://schemas.openxmlformats.org/officeDocument/2006/relationships/image" Target="../media/image4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e tekstowe 5">
            <a:extLst>
              <a:ext uri="{FF2B5EF4-FFF2-40B4-BE49-F238E27FC236}">
                <a16:creationId xmlns:a16="http://schemas.microsoft.com/office/drawing/2014/main" id="{4CEAEB0F-3E09-4D6F-8D0A-49A15D12A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202" y="1161798"/>
            <a:ext cx="67322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BEZPIECZEŃSTWO FOTOBIOLOGICZNE, ŹRÓDEŁ, OPRAW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I MODUŁÓW LED</a:t>
            </a:r>
            <a:endParaRPr lang="pl-PL" alt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Obraz 3">
            <a:extLst>
              <a:ext uri="{FF2B5EF4-FFF2-40B4-BE49-F238E27FC236}">
                <a16:creationId xmlns:a16="http://schemas.microsoft.com/office/drawing/2014/main" id="{7A7E36CC-8FF4-4430-B80E-C57B5644F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648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8AA65BE-B651-48EC-9AB2-3F6161B70DBE}"/>
              </a:ext>
            </a:extLst>
          </p:cNvPr>
          <p:cNvSpPr txBox="1"/>
          <p:nvPr/>
        </p:nvSpPr>
        <p:spPr>
          <a:xfrm>
            <a:off x="293688" y="188913"/>
            <a:ext cx="8816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Bezpieczeństwo użytkowania urządzeń elektrycznych</a:t>
            </a:r>
            <a:endParaRPr lang="pl-PL" sz="2400" b="1" dirty="0">
              <a:latin typeface="+mj-lt"/>
            </a:endParaRPr>
          </a:p>
        </p:txBody>
      </p:sp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B0E90205-5B49-41F3-B49B-A8979EA1B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63E92CB-908F-41C0-B7A3-73BE2F416D0D}" type="slidenum">
              <a:rPr lang="pl-PL" altLang="pl-PL" sz="1400" smtClean="0"/>
              <a:pPr/>
              <a:t>1</a:t>
            </a:fld>
            <a:endParaRPr lang="pl-PL" altLang="pl-PL" sz="1400"/>
          </a:p>
        </p:txBody>
      </p:sp>
      <p:sp>
        <p:nvSpPr>
          <p:cNvPr id="7" name="Symbol zastępczy numeru slajdu 3">
            <a:extLst>
              <a:ext uri="{FF2B5EF4-FFF2-40B4-BE49-F238E27FC236}">
                <a16:creationId xmlns:a16="http://schemas.microsoft.com/office/drawing/2014/main" id="{9CF50BA2-DAE8-4774-B2FC-52CD5522A3B6}"/>
              </a:ext>
            </a:extLst>
          </p:cNvPr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>
                <a:latin typeface="+mj-lt"/>
              </a:rPr>
              <a:t>1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A077EF8-70A4-4798-8659-4827329F3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5229225"/>
            <a:ext cx="5186735" cy="16319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2020 </a:t>
            </a:r>
          </a:p>
        </p:txBody>
      </p:sp>
      <p:sp>
        <p:nvSpPr>
          <p:cNvPr id="9" name="pole tekstowe 4">
            <a:extLst>
              <a:ext uri="{FF2B5EF4-FFF2-40B4-BE49-F238E27FC236}">
                <a16:creationId xmlns:a16="http://schemas.microsoft.com/office/drawing/2014/main" id="{028F85AA-F65C-4D13-AAD8-EFBA5EEC3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3832225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E708A9C-9DE1-4724-AFC6-C34AB2FA7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96"/>
    </mc:Choice>
    <mc:Fallback>
      <p:transition spd="slow" advTm="40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numeru slajdu 2">
            <a:extLst>
              <a:ext uri="{FF2B5EF4-FFF2-40B4-BE49-F238E27FC236}">
                <a16:creationId xmlns:a16="http://schemas.microsoft.com/office/drawing/2014/main" id="{83046835-AA94-4999-92E6-383F57E9B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711CCBB-4E9A-4265-B4F7-C25DBF3B84E3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pole tekstowe 7">
            <a:extLst>
              <a:ext uri="{FF2B5EF4-FFF2-40B4-BE49-F238E27FC236}">
                <a16:creationId xmlns:a16="http://schemas.microsoft.com/office/drawing/2014/main" id="{0864B734-9AAC-4F01-B593-4CE617B98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38" y="203200"/>
            <a:ext cx="734536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b="1"/>
              <a:t>PARAMETRY FOTOMETRYCZNE ŹRÓDEŁ I OPRAW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l-PL" altLang="pl-PL" sz="2000" b="1"/>
              <a:t>  </a:t>
            </a:r>
            <a:r>
              <a:rPr lang="pl-PL" altLang="pl-PL"/>
              <a:t>Rozkład widmowy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/>
              <a:t>  Temperatura barwowa Tb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/>
              <a:t>  Wskaźnik oddawania barw Ra</a:t>
            </a:r>
            <a:endParaRPr lang="pl-PL" altLang="pl-PL" sz="1600"/>
          </a:p>
        </p:txBody>
      </p:sp>
      <p:pic>
        <p:nvPicPr>
          <p:cNvPr id="28676" name="Obraz 1">
            <a:extLst>
              <a:ext uri="{FF2B5EF4-FFF2-40B4-BE49-F238E27FC236}">
                <a16:creationId xmlns:a16="http://schemas.microsoft.com/office/drawing/2014/main" id="{0101AFA6-FC1B-400C-AADE-0FC5F230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793875"/>
            <a:ext cx="76835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az 2">
            <a:extLst>
              <a:ext uri="{FF2B5EF4-FFF2-40B4-BE49-F238E27FC236}">
                <a16:creationId xmlns:a16="http://schemas.microsoft.com/office/drawing/2014/main" id="{DE933202-C9EF-429A-A365-58F4F27DA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1296988"/>
            <a:ext cx="17033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Obraz 3">
            <a:extLst>
              <a:ext uri="{FF2B5EF4-FFF2-40B4-BE49-F238E27FC236}">
                <a16:creationId xmlns:a16="http://schemas.microsoft.com/office/drawing/2014/main" id="{7841E9DE-5B3F-4593-A225-73460EEF9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95863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1CFD093-5C14-4F1F-B9EC-CD470A68F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57"/>
    </mc:Choice>
    <mc:Fallback>
      <p:transition spd="slow" advTm="9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numeru slajdu 2">
            <a:extLst>
              <a:ext uri="{FF2B5EF4-FFF2-40B4-BE49-F238E27FC236}">
                <a16:creationId xmlns:a16="http://schemas.microsoft.com/office/drawing/2014/main" id="{8ADE9EC1-614C-4904-95E0-5F33B045FA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50660A5-672B-4A26-B628-AD75C6A0D8D9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30723" name="Obraz 2">
            <a:extLst>
              <a:ext uri="{FF2B5EF4-FFF2-40B4-BE49-F238E27FC236}">
                <a16:creationId xmlns:a16="http://schemas.microsoft.com/office/drawing/2014/main" id="{6C496F5F-BE07-49B5-85BA-7F48AE811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830388"/>
            <a:ext cx="75311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pole tekstowe 11">
            <a:extLst>
              <a:ext uri="{FF2B5EF4-FFF2-40B4-BE49-F238E27FC236}">
                <a16:creationId xmlns:a16="http://schemas.microsoft.com/office/drawing/2014/main" id="{0CDFBFE6-4E34-47EF-BC8D-F39045247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38" y="203200"/>
            <a:ext cx="734536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b="1"/>
              <a:t>PARAMETRY FOTOMETRYCZNE ŹRÓDEŁ I OPRAW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l-PL" altLang="pl-PL" sz="2000" b="1"/>
              <a:t>  </a:t>
            </a:r>
            <a:r>
              <a:rPr lang="pl-PL" altLang="pl-PL"/>
              <a:t>Rozkład widmowy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/>
              <a:t>  Temperatura barwowa Tb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/>
              <a:t>  Wskaźnik oddawania barw Ra</a:t>
            </a:r>
            <a:endParaRPr lang="pl-PL" altLang="pl-PL" sz="1600"/>
          </a:p>
        </p:txBody>
      </p:sp>
      <p:pic>
        <p:nvPicPr>
          <p:cNvPr id="30725" name="Obraz 3">
            <a:extLst>
              <a:ext uri="{FF2B5EF4-FFF2-40B4-BE49-F238E27FC236}">
                <a16:creationId xmlns:a16="http://schemas.microsoft.com/office/drawing/2014/main" id="{704B9140-9422-48A6-B31D-54FE7DC8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270000"/>
            <a:ext cx="2320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az 3">
            <a:extLst>
              <a:ext uri="{FF2B5EF4-FFF2-40B4-BE49-F238E27FC236}">
                <a16:creationId xmlns:a16="http://schemas.microsoft.com/office/drawing/2014/main" id="{73144124-2A7C-416E-96ED-E2C8CBD2D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C64572C-3032-43A7-A8BE-16CC9393E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02"/>
    </mc:Choice>
    <mc:Fallback>
      <p:transition spd="slow" advTm="226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numeru slajdu 2">
            <a:extLst>
              <a:ext uri="{FF2B5EF4-FFF2-40B4-BE49-F238E27FC236}">
                <a16:creationId xmlns:a16="http://schemas.microsoft.com/office/drawing/2014/main" id="{6BDA0DDA-282F-48F7-AFE8-46F912E58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E40F59-7064-432D-B098-BDF96C09EF6C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32771" name="Obraz 1">
            <a:extLst>
              <a:ext uri="{FF2B5EF4-FFF2-40B4-BE49-F238E27FC236}">
                <a16:creationId xmlns:a16="http://schemas.microsoft.com/office/drawing/2014/main" id="{1179DE20-F9A7-4872-9D47-074E91FA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38350"/>
            <a:ext cx="71215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pole tekstowe 10">
            <a:extLst>
              <a:ext uri="{FF2B5EF4-FFF2-40B4-BE49-F238E27FC236}">
                <a16:creationId xmlns:a16="http://schemas.microsoft.com/office/drawing/2014/main" id="{84993301-6E8B-4685-BA51-D5AAEDAD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38" y="203200"/>
            <a:ext cx="7345362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b="1"/>
              <a:t>PARAMETRY FOTOMETRYCZNE ŹRÓDEŁ I OPRAW</a:t>
            </a:r>
          </a:p>
          <a:p>
            <a:pPr eaLnBrk="1" hangingPunct="1"/>
            <a:endParaRPr lang="pl-PL" altLang="pl-PL" sz="2000" b="1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l-PL" altLang="pl-PL" sz="2000" b="1"/>
              <a:t>  </a:t>
            </a:r>
            <a:r>
              <a:rPr lang="pl-PL" altLang="pl-PL"/>
              <a:t>Rozkład widmowy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/>
              <a:t>  Temperatura barwowa Tb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/>
              <a:t>  Wskaźnik oddawania barw Ra</a:t>
            </a:r>
            <a:endParaRPr lang="pl-PL" altLang="pl-PL" sz="1600"/>
          </a:p>
        </p:txBody>
      </p:sp>
      <p:pic>
        <p:nvPicPr>
          <p:cNvPr id="32773" name="Obraz 2">
            <a:extLst>
              <a:ext uri="{FF2B5EF4-FFF2-40B4-BE49-F238E27FC236}">
                <a16:creationId xmlns:a16="http://schemas.microsoft.com/office/drawing/2014/main" id="{C115842B-38FC-4B04-8913-160EF0868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711325"/>
            <a:ext cx="11350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Obraz 3">
            <a:extLst>
              <a:ext uri="{FF2B5EF4-FFF2-40B4-BE49-F238E27FC236}">
                <a16:creationId xmlns:a16="http://schemas.microsoft.com/office/drawing/2014/main" id="{EBE696DC-EAFA-4130-BE35-84B172152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43EFC2B-82AE-48F2-BE6F-6A1BAA20C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28"/>
    </mc:Choice>
    <mc:Fallback>
      <p:transition spd="slow" advTm="9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numeru slajdu 2">
            <a:extLst>
              <a:ext uri="{FF2B5EF4-FFF2-40B4-BE49-F238E27FC236}">
                <a16:creationId xmlns:a16="http://schemas.microsoft.com/office/drawing/2014/main" id="{F35503DE-4B7A-4F74-89B5-48E73B2F0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C4E2114-6CE2-486F-B230-C828DDC429A7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pole tekstowe 5">
            <a:extLst>
              <a:ext uri="{FF2B5EF4-FFF2-40B4-BE49-F238E27FC236}">
                <a16:creationId xmlns:a16="http://schemas.microsoft.com/office/drawing/2014/main" id="{26D07F3F-3B48-4CCB-B187-A8F057C93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38" y="203200"/>
            <a:ext cx="7345362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b="1"/>
              <a:t>PARAMETRY FOTOMETRYCZNE ŹRÓDEŁ I OPRAW</a:t>
            </a:r>
          </a:p>
          <a:p>
            <a:pPr eaLnBrk="1" hangingPunct="1"/>
            <a:endParaRPr lang="pl-PL" altLang="pl-PL" sz="2000" b="1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l-PL" altLang="pl-PL" sz="2000" b="1"/>
              <a:t>  </a:t>
            </a:r>
            <a:r>
              <a:rPr lang="pl-PL" altLang="pl-PL"/>
              <a:t>Rozkład widmowy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/>
              <a:t>  Temperatura barwowa Tb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altLang="pl-PL"/>
              <a:t>  Wskaźnik oddawania barw Ra</a:t>
            </a:r>
            <a:endParaRPr lang="pl-PL" altLang="pl-PL" sz="1600"/>
          </a:p>
        </p:txBody>
      </p:sp>
      <p:pic>
        <p:nvPicPr>
          <p:cNvPr id="34820" name="Obraz 7">
            <a:extLst>
              <a:ext uri="{FF2B5EF4-FFF2-40B4-BE49-F238E27FC236}">
                <a16:creationId xmlns:a16="http://schemas.microsoft.com/office/drawing/2014/main" id="{9F11AFFF-F8B3-4201-A1CD-E3308FF1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711325"/>
            <a:ext cx="11350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az 1">
            <a:extLst>
              <a:ext uri="{FF2B5EF4-FFF2-40B4-BE49-F238E27FC236}">
                <a16:creationId xmlns:a16="http://schemas.microsoft.com/office/drawing/2014/main" id="{A755427C-C3FD-4377-B092-D25A37AE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246313"/>
            <a:ext cx="70691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Obraz 3">
            <a:extLst>
              <a:ext uri="{FF2B5EF4-FFF2-40B4-BE49-F238E27FC236}">
                <a16:creationId xmlns:a16="http://schemas.microsoft.com/office/drawing/2014/main" id="{A7D4F059-ABE2-403C-B93B-E7A3EF756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26ACF3D-FAF4-4AD8-A223-94DFC2B90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62"/>
    </mc:Choice>
    <mc:Fallback>
      <p:transition spd="slow" advTm="13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numeru slajdu 1">
            <a:extLst>
              <a:ext uri="{FF2B5EF4-FFF2-40B4-BE49-F238E27FC236}">
                <a16:creationId xmlns:a16="http://schemas.microsoft.com/office/drawing/2014/main" id="{593E4F63-7EAE-45B2-AA72-7B90986D4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5C320A0-F585-41A6-A365-7853965907DA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Prostokąt 2">
            <a:extLst>
              <a:ext uri="{FF2B5EF4-FFF2-40B4-BE49-F238E27FC236}">
                <a16:creationId xmlns:a16="http://schemas.microsoft.com/office/drawing/2014/main" id="{09B5725C-37D1-4A39-8EC5-F01CA609C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Procedura pomiarowa</a:t>
            </a:r>
          </a:p>
        </p:txBody>
      </p:sp>
      <p:pic>
        <p:nvPicPr>
          <p:cNvPr id="36868" name="Obraz 3">
            <a:extLst>
              <a:ext uri="{FF2B5EF4-FFF2-40B4-BE49-F238E27FC236}">
                <a16:creationId xmlns:a16="http://schemas.microsoft.com/office/drawing/2014/main" id="{5009763D-C044-4383-95F8-2ADBE6C81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781050"/>
            <a:ext cx="15970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spektro gl">
            <a:extLst>
              <a:ext uri="{FF2B5EF4-FFF2-40B4-BE49-F238E27FC236}">
                <a16:creationId xmlns:a16="http://schemas.microsoft.com/office/drawing/2014/main" id="{563832E4-58B5-4755-BE7A-C5E6BCAE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403350"/>
            <a:ext cx="9302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Obraz 6">
            <a:extLst>
              <a:ext uri="{FF2B5EF4-FFF2-40B4-BE49-F238E27FC236}">
                <a16:creationId xmlns:a16="http://schemas.microsoft.com/office/drawing/2014/main" id="{A85E695F-FEC0-4F4A-9C4A-D1242A28D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33625"/>
            <a:ext cx="26447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Obraz 5">
            <a:extLst>
              <a:ext uri="{FF2B5EF4-FFF2-40B4-BE49-F238E27FC236}">
                <a16:creationId xmlns:a16="http://schemas.microsoft.com/office/drawing/2014/main" id="{11BBE093-CD80-44A9-B519-970C475FB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465513"/>
            <a:ext cx="16383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Prostokąt 1">
            <a:extLst>
              <a:ext uri="{FF2B5EF4-FFF2-40B4-BE49-F238E27FC236}">
                <a16:creationId xmlns:a16="http://schemas.microsoft.com/office/drawing/2014/main" id="{19C4329B-36DF-41C3-84F1-B2CFD5134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BEBD39B-C67E-4495-A0F6-0BC550ADB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69"/>
    </mc:Choice>
    <mc:Fallback>
      <p:transition spd="slow" advTm="3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numeru slajdu 1">
            <a:extLst>
              <a:ext uri="{FF2B5EF4-FFF2-40B4-BE49-F238E27FC236}">
                <a16:creationId xmlns:a16="http://schemas.microsoft.com/office/drawing/2014/main" id="{FC0DE77C-5EAA-414F-9824-10FE4D007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6ACE653-7C6C-4931-A322-5F2398AA82D6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Prostokąt 2">
            <a:extLst>
              <a:ext uri="{FF2B5EF4-FFF2-40B4-BE49-F238E27FC236}">
                <a16:creationId xmlns:a16="http://schemas.microsoft.com/office/drawing/2014/main" id="{C10F1722-F621-49EC-A8DC-AF9215A7A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Procedura pomiarowa</a:t>
            </a:r>
          </a:p>
        </p:txBody>
      </p:sp>
      <p:pic>
        <p:nvPicPr>
          <p:cNvPr id="37892" name="Obraz 19" descr="C:\Users\Laptop\Desktop\Pomiary_Strzelecka_09.06\3.jpg">
            <a:extLst>
              <a:ext uri="{FF2B5EF4-FFF2-40B4-BE49-F238E27FC236}">
                <a16:creationId xmlns:a16="http://schemas.microsoft.com/office/drawing/2014/main" id="{FC4222E2-A47E-4E84-9531-6DF6F5DD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116013"/>
            <a:ext cx="691356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Prostokąt 20">
            <a:extLst>
              <a:ext uri="{FF2B5EF4-FFF2-40B4-BE49-F238E27FC236}">
                <a16:creationId xmlns:a16="http://schemas.microsoft.com/office/drawing/2014/main" id="{4A82C376-E509-4DCF-92CF-8A26A410D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37895" name="Obraz 3">
            <a:extLst>
              <a:ext uri="{FF2B5EF4-FFF2-40B4-BE49-F238E27FC236}">
                <a16:creationId xmlns:a16="http://schemas.microsoft.com/office/drawing/2014/main" id="{C417C26C-A584-4E84-94C5-5A5D3EAAD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5E88A8F-FF36-4510-95DB-0C96F1BF9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48"/>
    </mc:Choice>
    <mc:Fallback>
      <p:transition spd="slow" advTm="11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numeru slajdu 1">
            <a:extLst>
              <a:ext uri="{FF2B5EF4-FFF2-40B4-BE49-F238E27FC236}">
                <a16:creationId xmlns:a16="http://schemas.microsoft.com/office/drawing/2014/main" id="{FBE6D2B2-B795-4F5B-8F79-489169CBB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3525BF1-217F-458A-8676-15005423718F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Prostokąt 2">
            <a:extLst>
              <a:ext uri="{FF2B5EF4-FFF2-40B4-BE49-F238E27FC236}">
                <a16:creationId xmlns:a16="http://schemas.microsoft.com/office/drawing/2014/main" id="{9C7B9462-A1BA-4F22-A377-22E09898A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Procedura pomiarowa</a:t>
            </a:r>
          </a:p>
        </p:txBody>
      </p:sp>
      <p:pic>
        <p:nvPicPr>
          <p:cNvPr id="38916" name="Obraz 7" descr="C:\Users\Laptop\Desktop\Pomiary_Strzelecka_09.06\6.jpg">
            <a:extLst>
              <a:ext uri="{FF2B5EF4-FFF2-40B4-BE49-F238E27FC236}">
                <a16:creationId xmlns:a16="http://schemas.microsoft.com/office/drawing/2014/main" id="{EACE71BC-68D7-47D1-BE34-704E7915F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270000"/>
            <a:ext cx="67770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Prostokąt 8">
            <a:extLst>
              <a:ext uri="{FF2B5EF4-FFF2-40B4-BE49-F238E27FC236}">
                <a16:creationId xmlns:a16="http://schemas.microsoft.com/office/drawing/2014/main" id="{C7440D42-4613-47E1-A17A-3D72DF952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38919" name="Obraz 3">
            <a:extLst>
              <a:ext uri="{FF2B5EF4-FFF2-40B4-BE49-F238E27FC236}">
                <a16:creationId xmlns:a16="http://schemas.microsoft.com/office/drawing/2014/main" id="{AEA4FDE0-2A13-4FE8-9A47-DEF9A3571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CA8DFFB-7BAF-4B47-970C-E6389A1B0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76"/>
    </mc:Choice>
    <mc:Fallback>
      <p:transition spd="slow" advTm="5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numeru slajdu 1">
            <a:extLst>
              <a:ext uri="{FF2B5EF4-FFF2-40B4-BE49-F238E27FC236}">
                <a16:creationId xmlns:a16="http://schemas.microsoft.com/office/drawing/2014/main" id="{82F4C56E-5D42-4F28-B8DC-0B584969A0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4A4722-91D9-4AC7-976D-3032C7D4B8D0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Prostokąt 2">
            <a:extLst>
              <a:ext uri="{FF2B5EF4-FFF2-40B4-BE49-F238E27FC236}">
                <a16:creationId xmlns:a16="http://schemas.microsoft.com/office/drawing/2014/main" id="{2DB0A500-7B5F-4B27-B9C5-AD08B24C3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Procedura pomiarowa</a:t>
            </a:r>
          </a:p>
        </p:txBody>
      </p:sp>
      <p:pic>
        <p:nvPicPr>
          <p:cNvPr id="39940" name="Obraz 8" descr="C:\Users\Laptop\Desktop\Pomiary_Strzelecka_09.06\.8.jpg">
            <a:extLst>
              <a:ext uri="{FF2B5EF4-FFF2-40B4-BE49-F238E27FC236}">
                <a16:creationId xmlns:a16="http://schemas.microsoft.com/office/drawing/2014/main" id="{576B902C-1CAA-40E5-9C0E-B0095DE74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298575"/>
            <a:ext cx="6777037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Prostokąt 9">
            <a:extLst>
              <a:ext uri="{FF2B5EF4-FFF2-40B4-BE49-F238E27FC236}">
                <a16:creationId xmlns:a16="http://schemas.microsoft.com/office/drawing/2014/main" id="{75FA1EAB-AE8C-4DA6-B24F-69894D548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39943" name="Obraz 3">
            <a:extLst>
              <a:ext uri="{FF2B5EF4-FFF2-40B4-BE49-F238E27FC236}">
                <a16:creationId xmlns:a16="http://schemas.microsoft.com/office/drawing/2014/main" id="{5F81711F-4054-45CF-BB97-311A16C1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296A9E8-A893-4F95-AC63-8FACD66E9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90"/>
    </mc:Choice>
    <mc:Fallback>
      <p:transition spd="slow" advTm="3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numeru slajdu 1">
            <a:extLst>
              <a:ext uri="{FF2B5EF4-FFF2-40B4-BE49-F238E27FC236}">
                <a16:creationId xmlns:a16="http://schemas.microsoft.com/office/drawing/2014/main" id="{41E3EC82-990C-4BFE-9A8D-65A336EE3B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110DDEE-FD9C-4A6F-8CB1-2CFAEE81DC62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Prostokąt 2">
            <a:extLst>
              <a:ext uri="{FF2B5EF4-FFF2-40B4-BE49-F238E27FC236}">
                <a16:creationId xmlns:a16="http://schemas.microsoft.com/office/drawing/2014/main" id="{39FDD530-D27C-4BD0-99A8-D84087136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Procedura pomiarowa</a:t>
            </a:r>
          </a:p>
        </p:txBody>
      </p:sp>
      <p:pic>
        <p:nvPicPr>
          <p:cNvPr id="40964" name="Obraz 9" descr="C:\Users\Laptop\Desktop\Pomiary_Strzelecka_09.06\7.jpg">
            <a:extLst>
              <a:ext uri="{FF2B5EF4-FFF2-40B4-BE49-F238E27FC236}">
                <a16:creationId xmlns:a16="http://schemas.microsoft.com/office/drawing/2014/main" id="{F4F307BD-2A0A-4A5B-9641-66FD4CFB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08100"/>
            <a:ext cx="675798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Prostokąt 10">
            <a:extLst>
              <a:ext uri="{FF2B5EF4-FFF2-40B4-BE49-F238E27FC236}">
                <a16:creationId xmlns:a16="http://schemas.microsoft.com/office/drawing/2014/main" id="{344C92CD-370A-4DF3-988B-EECE5DCAA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40967" name="Obraz 3">
            <a:extLst>
              <a:ext uri="{FF2B5EF4-FFF2-40B4-BE49-F238E27FC236}">
                <a16:creationId xmlns:a16="http://schemas.microsoft.com/office/drawing/2014/main" id="{963E6DE8-248B-4C2F-A71D-3E82C40A9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41888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58E2118-737A-4DAA-B4D4-FBDB55448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96"/>
    </mc:Choice>
    <mc:Fallback>
      <p:transition spd="slow" advTm="3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numeru slajdu 1">
            <a:extLst>
              <a:ext uri="{FF2B5EF4-FFF2-40B4-BE49-F238E27FC236}">
                <a16:creationId xmlns:a16="http://schemas.microsoft.com/office/drawing/2014/main" id="{06F4FB40-9BF1-497D-99D2-1CDBF8652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11D108A-4F41-4297-9FD1-F86AB6A45C6E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Prostokąt 2">
            <a:extLst>
              <a:ext uri="{FF2B5EF4-FFF2-40B4-BE49-F238E27FC236}">
                <a16:creationId xmlns:a16="http://schemas.microsoft.com/office/drawing/2014/main" id="{8EB9CFEC-1BE1-427B-999C-CD798BFD6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Procedura pomiarowa</a:t>
            </a:r>
          </a:p>
        </p:txBody>
      </p:sp>
      <p:pic>
        <p:nvPicPr>
          <p:cNvPr id="41988" name="Obraz 8" descr="C:\Users\Laptop\Desktop\Pomiary_Strzelecka_09.06\8.jpg">
            <a:extLst>
              <a:ext uri="{FF2B5EF4-FFF2-40B4-BE49-F238E27FC236}">
                <a16:creationId xmlns:a16="http://schemas.microsoft.com/office/drawing/2014/main" id="{28852D84-FB5E-4285-9CD7-93457850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08100"/>
            <a:ext cx="6767513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Prostokąt 10">
            <a:extLst>
              <a:ext uri="{FF2B5EF4-FFF2-40B4-BE49-F238E27FC236}">
                <a16:creationId xmlns:a16="http://schemas.microsoft.com/office/drawing/2014/main" id="{0455BADB-4FB8-4C55-BD1D-090D5D776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41991" name="Obraz 3">
            <a:extLst>
              <a:ext uri="{FF2B5EF4-FFF2-40B4-BE49-F238E27FC236}">
                <a16:creationId xmlns:a16="http://schemas.microsoft.com/office/drawing/2014/main" id="{6460D2C5-B098-4E0F-8648-4DE90A168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1FF494F-7F02-4A86-A255-AEE40D8BE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04"/>
    </mc:Choice>
    <mc:Fallback>
      <p:transition spd="slow" advTm="10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numeru slajdu 2">
            <a:extLst>
              <a:ext uri="{FF2B5EF4-FFF2-40B4-BE49-F238E27FC236}">
                <a16:creationId xmlns:a16="http://schemas.microsoft.com/office/drawing/2014/main" id="{8E62609B-CB92-400C-AE5E-D165718946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16BFA18-591C-4108-9F2A-CFF25B99FE66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12292" name="Picture 21" descr="LVD">
            <a:extLst>
              <a:ext uri="{FF2B5EF4-FFF2-40B4-BE49-F238E27FC236}">
                <a16:creationId xmlns:a16="http://schemas.microsoft.com/office/drawing/2014/main" id="{F820266D-6C17-4C03-9842-FCCBECC9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42875"/>
            <a:ext cx="190817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az 2">
            <a:extLst>
              <a:ext uri="{FF2B5EF4-FFF2-40B4-BE49-F238E27FC236}">
                <a16:creationId xmlns:a16="http://schemas.microsoft.com/office/drawing/2014/main" id="{EEAEBB1F-C8E3-467D-915A-0650110C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1022350"/>
            <a:ext cx="79660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raz 3">
            <a:extLst>
              <a:ext uri="{FF2B5EF4-FFF2-40B4-BE49-F238E27FC236}">
                <a16:creationId xmlns:a16="http://schemas.microsoft.com/office/drawing/2014/main" id="{58F0F9FA-60AC-4344-AC5D-5871639D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ostokąt 2">
            <a:extLst>
              <a:ext uri="{FF2B5EF4-FFF2-40B4-BE49-F238E27FC236}">
                <a16:creationId xmlns:a16="http://schemas.microsoft.com/office/drawing/2014/main" id="{DB5F11D1-0BB7-48A7-8CCE-85AFCB27D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4508500"/>
            <a:ext cx="45005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 R O M I E N I O W A N I A</a:t>
            </a:r>
          </a:p>
        </p:txBody>
      </p:sp>
      <p:pic>
        <p:nvPicPr>
          <p:cNvPr id="12296" name="Obraz 3">
            <a:extLst>
              <a:ext uri="{FF2B5EF4-FFF2-40B4-BE49-F238E27FC236}">
                <a16:creationId xmlns:a16="http://schemas.microsoft.com/office/drawing/2014/main" id="{FE8711E7-2465-4724-BEBC-692923864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15013"/>
            <a:ext cx="90963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Obraz 5">
            <a:extLst>
              <a:ext uri="{FF2B5EF4-FFF2-40B4-BE49-F238E27FC236}">
                <a16:creationId xmlns:a16="http://schemas.microsoft.com/office/drawing/2014/main" id="{3D7A5B09-8EBE-4833-A908-4E09AE1E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454650"/>
            <a:ext cx="241776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2A5CA22-8D78-4CEF-A512-E5ABD8BAB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362"/>
    </mc:Choice>
    <mc:Fallback>
      <p:transition spd="slow" advTm="19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numeru slajdu 1">
            <a:extLst>
              <a:ext uri="{FF2B5EF4-FFF2-40B4-BE49-F238E27FC236}">
                <a16:creationId xmlns:a16="http://schemas.microsoft.com/office/drawing/2014/main" id="{C3821F64-DA63-4326-B4B8-4517573AD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D3CDB4-8E21-487F-A80B-B983BC9B9EA6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43011" name="Prostokąt 7">
            <a:extLst>
              <a:ext uri="{FF2B5EF4-FFF2-40B4-BE49-F238E27FC236}">
                <a16:creationId xmlns:a16="http://schemas.microsoft.com/office/drawing/2014/main" id="{B741295A-D685-44E4-B153-D8B747B84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0" y="1306513"/>
            <a:ext cx="3532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dirty="0">
                <a:latin typeface="Arial" panose="020B0604020202020204" pitchFamily="34" charset="0"/>
              </a:rPr>
              <a:t>Oprawa oświetlenia ulicznego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dirty="0">
                <a:latin typeface="Arial" panose="020B0604020202020204" pitchFamily="34" charset="0"/>
              </a:rPr>
              <a:t>LED</a:t>
            </a:r>
          </a:p>
        </p:txBody>
      </p:sp>
      <p:sp>
        <p:nvSpPr>
          <p:cNvPr id="43012" name="Prostokąt 2">
            <a:extLst>
              <a:ext uri="{FF2B5EF4-FFF2-40B4-BE49-F238E27FC236}">
                <a16:creationId xmlns:a16="http://schemas.microsoft.com/office/drawing/2014/main" id="{A498712F-BCAD-444E-99AA-E5AEEC33C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Pomiary</a:t>
            </a:r>
          </a:p>
        </p:txBody>
      </p:sp>
      <p:pic>
        <p:nvPicPr>
          <p:cNvPr id="43013" name="Obraz 17" descr="C:\Users\Laptop\Desktop\Pomiary_Strzelecka_09.06\pomiary_rozkład widma\1.jpg">
            <a:extLst>
              <a:ext uri="{FF2B5EF4-FFF2-40B4-BE49-F238E27FC236}">
                <a16:creationId xmlns:a16="http://schemas.microsoft.com/office/drawing/2014/main" id="{8B086636-08F8-4333-9453-22409D42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2108200"/>
            <a:ext cx="35004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Prostokąt 7">
            <a:extLst>
              <a:ext uri="{FF2B5EF4-FFF2-40B4-BE49-F238E27FC236}">
                <a16:creationId xmlns:a16="http://schemas.microsoft.com/office/drawing/2014/main" id="{86FC2707-C800-420F-A2E6-98821BC7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465638"/>
            <a:ext cx="35194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 u="sng">
                <a:latin typeface="Arial" panose="020B0604020202020204" pitchFamily="34" charset="0"/>
              </a:rPr>
              <a:t>Grupa ryzyka: </a:t>
            </a:r>
            <a:r>
              <a:rPr lang="pl-PL" altLang="pl-PL" sz="1600" b="1" u="sng">
                <a:latin typeface="Arial" panose="020B0604020202020204" pitchFamily="34" charset="0"/>
              </a:rPr>
              <a:t>RG0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Temperatura barwowa T</a:t>
            </a:r>
            <a:r>
              <a:rPr lang="pl-PL" altLang="pl-PL" sz="1600" baseline="-25000">
                <a:latin typeface="Arial" panose="020B0604020202020204" pitchFamily="34" charset="0"/>
              </a:rPr>
              <a:t>b</a:t>
            </a:r>
            <a:r>
              <a:rPr lang="pl-PL" altLang="pl-PL" sz="1600">
                <a:latin typeface="Arial" panose="020B0604020202020204" pitchFamily="34" charset="0"/>
              </a:rPr>
              <a:t>: 6300K</a:t>
            </a:r>
            <a:endParaRPr lang="pl-PL" altLang="pl-PL" sz="1600" baseline="-250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Wskaźnik oddawania barw R</a:t>
            </a:r>
            <a:r>
              <a:rPr lang="pl-PL" altLang="pl-PL" sz="1600" baseline="-25000">
                <a:latin typeface="Arial" panose="020B0604020202020204" pitchFamily="34" charset="0"/>
              </a:rPr>
              <a:t>a</a:t>
            </a:r>
            <a:r>
              <a:rPr lang="pl-PL" altLang="pl-PL" sz="1600">
                <a:latin typeface="Arial" panose="020B0604020202020204" pitchFamily="34" charset="0"/>
              </a:rPr>
              <a:t>: 79,9</a:t>
            </a:r>
            <a:endParaRPr lang="pl-PL" altLang="pl-PL" sz="1600" baseline="-250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 b="1">
              <a:latin typeface="Arial" panose="020B0604020202020204" pitchFamily="34" charset="0"/>
            </a:endParaRPr>
          </a:p>
        </p:txBody>
      </p:sp>
      <p:pic>
        <p:nvPicPr>
          <p:cNvPr id="43015" name="Obraz 18" descr="C:\Users\Laptop\Desktop\Nowy folder (2)\20180609_101346.jpg">
            <a:extLst>
              <a:ext uri="{FF2B5EF4-FFF2-40B4-BE49-F238E27FC236}">
                <a16:creationId xmlns:a16="http://schemas.microsoft.com/office/drawing/2014/main" id="{9E4DE41E-B863-4216-B3B0-6B2277EF4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459038"/>
            <a:ext cx="281940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Prostokąt 11">
            <a:extLst>
              <a:ext uri="{FF2B5EF4-FFF2-40B4-BE49-F238E27FC236}">
                <a16:creationId xmlns:a16="http://schemas.microsoft.com/office/drawing/2014/main" id="{B620595B-8311-4599-9622-5630A26CC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43018" name="Obraz 3">
            <a:extLst>
              <a:ext uri="{FF2B5EF4-FFF2-40B4-BE49-F238E27FC236}">
                <a16:creationId xmlns:a16="http://schemas.microsoft.com/office/drawing/2014/main" id="{0B1A5F2D-44BC-4F3C-95B9-19682B20E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A7794E6-75A6-4470-A85F-D3C2D7413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67"/>
    </mc:Choice>
    <mc:Fallback>
      <p:transition spd="slow" advTm="72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numeru slajdu 1">
            <a:extLst>
              <a:ext uri="{FF2B5EF4-FFF2-40B4-BE49-F238E27FC236}">
                <a16:creationId xmlns:a16="http://schemas.microsoft.com/office/drawing/2014/main" id="{ACCA1032-DF0C-4FA5-9FE4-FEACAFD01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7E329CB-3C91-447A-9B92-9CDCE7D92C88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Prostokąt 2">
            <a:extLst>
              <a:ext uri="{FF2B5EF4-FFF2-40B4-BE49-F238E27FC236}">
                <a16:creationId xmlns:a16="http://schemas.microsoft.com/office/drawing/2014/main" id="{0393925E-A753-4850-89E4-C433D9C78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Pomiary</a:t>
            </a:r>
          </a:p>
        </p:txBody>
      </p:sp>
      <p:sp>
        <p:nvSpPr>
          <p:cNvPr id="44036" name="Prostokąt 7">
            <a:extLst>
              <a:ext uri="{FF2B5EF4-FFF2-40B4-BE49-F238E27FC236}">
                <a16:creationId xmlns:a16="http://schemas.microsoft.com/office/drawing/2014/main" id="{30B834D8-86C9-47D2-AA96-DBA0C9361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273175"/>
            <a:ext cx="3532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dirty="0">
                <a:latin typeface="Arial" panose="020B0604020202020204" pitchFamily="34" charset="0"/>
              </a:rPr>
              <a:t>Oprawa oświetlenia ulicznego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dirty="0">
                <a:latin typeface="Arial" panose="020B0604020202020204" pitchFamily="34" charset="0"/>
              </a:rPr>
              <a:t>LED</a:t>
            </a:r>
          </a:p>
        </p:txBody>
      </p:sp>
      <p:pic>
        <p:nvPicPr>
          <p:cNvPr id="44037" name="Obraz 18" descr="C:\Users\Laptop\Desktop\Pomiary_Strzelecka_09.06\pomiary_rozkład widma\2.jpg">
            <a:extLst>
              <a:ext uri="{FF2B5EF4-FFF2-40B4-BE49-F238E27FC236}">
                <a16:creationId xmlns:a16="http://schemas.microsoft.com/office/drawing/2014/main" id="{8FE4CB8A-5B0E-4D96-A032-1E4E70C0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006600"/>
            <a:ext cx="33575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Prostokąt 7">
            <a:extLst>
              <a:ext uri="{FF2B5EF4-FFF2-40B4-BE49-F238E27FC236}">
                <a16:creationId xmlns:a16="http://schemas.microsoft.com/office/drawing/2014/main" id="{050BD0C7-535E-4D14-B168-55757CD6C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305300"/>
            <a:ext cx="47180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 u="sng">
                <a:latin typeface="Arial" panose="020B0604020202020204" pitchFamily="34" charset="0"/>
              </a:rPr>
              <a:t>Grupa ryzyka: </a:t>
            </a:r>
            <a:r>
              <a:rPr lang="pl-PL" altLang="pl-PL" sz="1600" b="1" u="sng">
                <a:latin typeface="Arial" panose="020B0604020202020204" pitchFamily="34" charset="0"/>
              </a:rPr>
              <a:t>RG2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Odległość progowa D</a:t>
            </a:r>
            <a:r>
              <a:rPr lang="pl-PL" altLang="pl-PL" sz="1600" baseline="-25000">
                <a:latin typeface="Arial" panose="020B0604020202020204" pitchFamily="34" charset="0"/>
              </a:rPr>
              <a:t>min</a:t>
            </a:r>
            <a:r>
              <a:rPr lang="pl-PL" altLang="pl-PL" sz="1600">
                <a:latin typeface="Arial" panose="020B0604020202020204" pitchFamily="34" charset="0"/>
              </a:rPr>
              <a:t>: 579,4 mm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Natężenie oświetlenia progowego E</a:t>
            </a:r>
            <a:r>
              <a:rPr lang="pl-PL" altLang="pl-PL" sz="1600" baseline="-25000">
                <a:latin typeface="Arial" panose="020B0604020202020204" pitchFamily="34" charset="0"/>
              </a:rPr>
              <a:t>thr</a:t>
            </a:r>
            <a:r>
              <a:rPr lang="pl-PL" altLang="pl-PL" sz="1600">
                <a:latin typeface="Arial" panose="020B0604020202020204" pitchFamily="34" charset="0"/>
              </a:rPr>
              <a:t>: 1785,58 lx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Temperatura barwowa T</a:t>
            </a:r>
            <a:r>
              <a:rPr lang="pl-PL" altLang="pl-PL" sz="1600" baseline="-25000">
                <a:latin typeface="Arial" panose="020B0604020202020204" pitchFamily="34" charset="0"/>
              </a:rPr>
              <a:t>b</a:t>
            </a:r>
            <a:r>
              <a:rPr lang="pl-PL" altLang="pl-PL" sz="1600">
                <a:latin typeface="Arial" panose="020B0604020202020204" pitchFamily="34" charset="0"/>
              </a:rPr>
              <a:t>: 4227K</a:t>
            </a:r>
            <a:endParaRPr lang="pl-PL" altLang="pl-PL" sz="1600" baseline="-250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Wskaźnik oddawania barw R</a:t>
            </a:r>
            <a:r>
              <a:rPr lang="pl-PL" altLang="pl-PL" sz="1600" baseline="-25000">
                <a:latin typeface="Arial" panose="020B0604020202020204" pitchFamily="34" charset="0"/>
              </a:rPr>
              <a:t>a</a:t>
            </a:r>
            <a:r>
              <a:rPr lang="pl-PL" altLang="pl-PL" sz="1600">
                <a:latin typeface="Arial" panose="020B0604020202020204" pitchFamily="34" charset="0"/>
              </a:rPr>
              <a:t>: 72,7</a:t>
            </a:r>
            <a:endParaRPr lang="pl-PL" altLang="pl-PL" sz="1600" baseline="-250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 b="1">
              <a:latin typeface="Arial" panose="020B0604020202020204" pitchFamily="34" charset="0"/>
            </a:endParaRPr>
          </a:p>
        </p:txBody>
      </p:sp>
      <p:pic>
        <p:nvPicPr>
          <p:cNvPr id="44039" name="Obraz 13" descr="C:\Users\Laptop\Desktop\Nowy folder (2)\20180609_101243.jpg">
            <a:extLst>
              <a:ext uri="{FF2B5EF4-FFF2-40B4-BE49-F238E27FC236}">
                <a16:creationId xmlns:a16="http://schemas.microsoft.com/office/drawing/2014/main" id="{4693AE9F-AD9F-44FC-819F-5236FA9D3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2268538"/>
            <a:ext cx="277018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Prostokąt 15">
            <a:extLst>
              <a:ext uri="{FF2B5EF4-FFF2-40B4-BE49-F238E27FC236}">
                <a16:creationId xmlns:a16="http://schemas.microsoft.com/office/drawing/2014/main" id="{CF97464F-B04C-438B-A463-D7F0ADC53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44042" name="Obraz 3">
            <a:extLst>
              <a:ext uri="{FF2B5EF4-FFF2-40B4-BE49-F238E27FC236}">
                <a16:creationId xmlns:a16="http://schemas.microsoft.com/office/drawing/2014/main" id="{6E984A37-45FD-4D60-B1CA-E20D7C20B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41888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65B3F84-AED1-4704-85C0-C248E1449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56"/>
    </mc:Choice>
    <mc:Fallback>
      <p:transition spd="slow" advTm="3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numeru slajdu 1">
            <a:extLst>
              <a:ext uri="{FF2B5EF4-FFF2-40B4-BE49-F238E27FC236}">
                <a16:creationId xmlns:a16="http://schemas.microsoft.com/office/drawing/2014/main" id="{DA89E6DE-B2F7-4DB8-8193-42A442737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370B83-68EB-4B15-9F7F-A63BB38C7FCC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45059" name="Prostokąt 7">
            <a:extLst>
              <a:ext uri="{FF2B5EF4-FFF2-40B4-BE49-F238E27FC236}">
                <a16:creationId xmlns:a16="http://schemas.microsoft.com/office/drawing/2014/main" id="{DC8D7E54-4D79-4F9D-8340-DEBBB4E77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428750"/>
            <a:ext cx="1785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>
                <a:latin typeface="Arial" panose="020B0604020202020204" pitchFamily="34" charset="0"/>
              </a:rPr>
              <a:t>Świetlówka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>
                <a:latin typeface="Arial" panose="020B0604020202020204" pitchFamily="34" charset="0"/>
              </a:rPr>
              <a:t>kompaktowa</a:t>
            </a:r>
          </a:p>
        </p:txBody>
      </p:sp>
      <p:pic>
        <p:nvPicPr>
          <p:cNvPr id="45060" name="Obraz 12" descr="C:\Users\Laptop\Desktop\Pomiary_Strzelecka_09.06\pomiary_rozkład widma\3.jpg">
            <a:extLst>
              <a:ext uri="{FF2B5EF4-FFF2-40B4-BE49-F238E27FC236}">
                <a16:creationId xmlns:a16="http://schemas.microsoft.com/office/drawing/2014/main" id="{8BEB524F-2F23-4CAC-81BB-09E39C4E1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357313"/>
            <a:ext cx="550068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Prostokąt 7">
            <a:extLst>
              <a:ext uri="{FF2B5EF4-FFF2-40B4-BE49-F238E27FC236}">
                <a16:creationId xmlns:a16="http://schemas.microsoft.com/office/drawing/2014/main" id="{B9554355-2E1F-441D-AC40-A9C05CB97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605338"/>
            <a:ext cx="51435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 u="sng">
                <a:latin typeface="Arial" panose="020B0604020202020204" pitchFamily="34" charset="0"/>
              </a:rPr>
              <a:t>Grupa ryzyka: </a:t>
            </a:r>
            <a:r>
              <a:rPr lang="pl-PL" altLang="pl-PL" sz="1600" b="1" u="sng">
                <a:latin typeface="Arial" panose="020B0604020202020204" pitchFamily="34" charset="0"/>
              </a:rPr>
              <a:t>RG2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Odległość progowa D</a:t>
            </a:r>
            <a:r>
              <a:rPr lang="pl-PL" altLang="pl-PL" sz="1600" baseline="-25000">
                <a:latin typeface="Arial" panose="020B0604020202020204" pitchFamily="34" charset="0"/>
              </a:rPr>
              <a:t>min</a:t>
            </a:r>
            <a:r>
              <a:rPr lang="pl-PL" altLang="pl-PL" sz="1600">
                <a:latin typeface="Arial" panose="020B0604020202020204" pitchFamily="34" charset="0"/>
              </a:rPr>
              <a:t>: 201,6 mm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Natężenie oświetlenia progowego E</a:t>
            </a:r>
            <a:r>
              <a:rPr lang="pl-PL" altLang="pl-PL" sz="1600" baseline="-25000">
                <a:latin typeface="Arial" panose="020B0604020202020204" pitchFamily="34" charset="0"/>
              </a:rPr>
              <a:t>thr</a:t>
            </a:r>
            <a:r>
              <a:rPr lang="pl-PL" altLang="pl-PL" sz="1600">
                <a:latin typeface="Arial" panose="020B0604020202020204" pitchFamily="34" charset="0"/>
              </a:rPr>
              <a:t>: 3547,20 lx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Temperatura barwowa T</a:t>
            </a:r>
            <a:r>
              <a:rPr lang="pl-PL" altLang="pl-PL" sz="1600" baseline="-25000">
                <a:latin typeface="Arial" panose="020B0604020202020204" pitchFamily="34" charset="0"/>
              </a:rPr>
              <a:t>b</a:t>
            </a:r>
            <a:r>
              <a:rPr lang="pl-PL" altLang="pl-PL" sz="1600">
                <a:latin typeface="Arial" panose="020B0604020202020204" pitchFamily="34" charset="0"/>
              </a:rPr>
              <a:t>: 2778 K</a:t>
            </a:r>
            <a:endParaRPr lang="pl-PL" altLang="pl-PL" sz="1600" baseline="-250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Wskaźnik oddawania barw R</a:t>
            </a:r>
            <a:r>
              <a:rPr lang="pl-PL" altLang="pl-PL" sz="1600" baseline="-25000">
                <a:latin typeface="Arial" panose="020B0604020202020204" pitchFamily="34" charset="0"/>
              </a:rPr>
              <a:t>a</a:t>
            </a:r>
            <a:r>
              <a:rPr lang="pl-PL" altLang="pl-PL" sz="1600">
                <a:latin typeface="Arial" panose="020B0604020202020204" pitchFamily="34" charset="0"/>
              </a:rPr>
              <a:t>: 78,5</a:t>
            </a:r>
            <a:endParaRPr lang="pl-PL" altLang="pl-PL" sz="1800" b="1">
              <a:latin typeface="Arial" panose="020B0604020202020204" pitchFamily="34" charset="0"/>
            </a:endParaRPr>
          </a:p>
        </p:txBody>
      </p:sp>
      <p:pic>
        <p:nvPicPr>
          <p:cNvPr id="45062" name="Obraz 12" descr="C:\Users\Laptop\Desktop\Nowy folder (2)\20180609_112203.jpg">
            <a:extLst>
              <a:ext uri="{FF2B5EF4-FFF2-40B4-BE49-F238E27FC236}">
                <a16:creationId xmlns:a16="http://schemas.microsoft.com/office/drawing/2014/main" id="{D55CD5CD-67E1-4E21-8373-1C98FF7D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2349500"/>
            <a:ext cx="210661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Prostokąt 2">
            <a:extLst>
              <a:ext uri="{FF2B5EF4-FFF2-40B4-BE49-F238E27FC236}">
                <a16:creationId xmlns:a16="http://schemas.microsoft.com/office/drawing/2014/main" id="{C4DA018E-A96F-467D-8CB4-EE5DFBAAE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Pomiary</a:t>
            </a:r>
          </a:p>
        </p:txBody>
      </p:sp>
      <p:sp>
        <p:nvSpPr>
          <p:cNvPr id="45064" name="Prostokąt 17">
            <a:extLst>
              <a:ext uri="{FF2B5EF4-FFF2-40B4-BE49-F238E27FC236}">
                <a16:creationId xmlns:a16="http://schemas.microsoft.com/office/drawing/2014/main" id="{F6D505F9-044E-4693-BB52-DEF2DEA35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45066" name="Obraz 3">
            <a:extLst>
              <a:ext uri="{FF2B5EF4-FFF2-40B4-BE49-F238E27FC236}">
                <a16:creationId xmlns:a16="http://schemas.microsoft.com/office/drawing/2014/main" id="{898F00F8-33FB-446E-BB5B-0B25C500E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12253C1-4F7D-455C-9AEB-5F46F2F03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50"/>
    </mc:Choice>
    <mc:Fallback>
      <p:transition spd="slow" advTm="12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numeru slajdu 1">
            <a:extLst>
              <a:ext uri="{FF2B5EF4-FFF2-40B4-BE49-F238E27FC236}">
                <a16:creationId xmlns:a16="http://schemas.microsoft.com/office/drawing/2014/main" id="{33AADABC-C7BC-473A-BD15-A89B470441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B7E13E9-1258-444D-85AD-0A9E1D48BBA9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46083" name="Prostokąt 7">
            <a:extLst>
              <a:ext uri="{FF2B5EF4-FFF2-40B4-BE49-F238E27FC236}">
                <a16:creationId xmlns:a16="http://schemas.microsoft.com/office/drawing/2014/main" id="{97710052-4CA9-4B0B-9EBD-CE18CFABE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571500"/>
            <a:ext cx="286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>
                <a:latin typeface="Arial" panose="020B0604020202020204" pitchFamily="34" charset="0"/>
              </a:rPr>
              <a:t>Świetlówka kompaktowa</a:t>
            </a:r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078B0697-8A15-49CB-8CAF-9A0CA6138931}"/>
              </a:ext>
            </a:extLst>
          </p:cNvPr>
          <p:cNvGraphicFramePr>
            <a:graphicFrameLocks noGrp="1"/>
          </p:cNvGraphicFramePr>
          <p:nvPr/>
        </p:nvGraphicFramePr>
        <p:xfrm>
          <a:off x="1214438" y="928688"/>
          <a:ext cx="7429500" cy="5572126"/>
        </p:xfrm>
        <a:graphic>
          <a:graphicData uri="http://schemas.openxmlformats.org/drawingml/2006/table">
            <a:tbl>
              <a:tblPr/>
              <a:tblGrid>
                <a:gridCol w="1357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8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5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57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Rodzaj zagrożenia fotobiologicznego</a:t>
                      </a:r>
                      <a:endParaRPr kumimoji="0" 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Funkcja skute- cznośći widmowej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Symbol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Jednostka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Pomiar emisji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RG0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RG1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RG2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Limit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Wynik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Limit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Wynik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Limit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Wynik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Aktyniczne UV</a:t>
                      </a:r>
                      <a:endParaRPr kumimoji="0" 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SUV(λ)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Es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W•m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0,001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0,003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0,03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0,0066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UV-A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EUVA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W•m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0,23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Światło niebieskie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B(λ)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LB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W•m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•sr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20,13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10000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4000000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Światło niebieskie-małe źródło*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B(λ)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EB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W•m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1,0*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79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Termiczne siatkówki oka słaby bodziec wzrokowy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**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R(λ)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LR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W•m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•sr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28000/α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366,48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28000/α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71000/α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Promieniowanie IR-rogówki(soczewka oka</a:t>
                      </a: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endParaRPr kumimoji="0" 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R(λ)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LIR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W•m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•sr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6000/α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6000/α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6000/α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Termiczne siatkówki oka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EIR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W•m</a:t>
                      </a:r>
                      <a:r>
                        <a:rPr kumimoji="0" lang="pl-PL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0,44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570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3200 </a:t>
                      </a: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5625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* Małe źródło definiowane jest jako źródło o rozmiarze kątowym α&lt; 0,011 radiana. </a:t>
                      </a:r>
                      <a:r>
                        <a:rPr kumimoji="0" lang="pl-PL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Averaging</a:t>
                      </a:r>
                      <a:r>
                        <a:rPr kumimoji="0" 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field of </a:t>
                      </a:r>
                      <a:r>
                        <a:rPr kumimoji="0" lang="pl-PL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viewat</a:t>
                      </a:r>
                      <a:r>
                        <a:rPr kumimoji="0" 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10000 s </a:t>
                      </a:r>
                      <a:r>
                        <a:rPr kumimoji="0" lang="pl-PL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is</a:t>
                      </a:r>
                      <a:r>
                        <a:rPr kumimoji="0" 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0,1 radian. ** Słaby bodziec wzrokowy wymaga oceny źródła jako nieużytecznego w oświetleniu ogólnym</a:t>
                      </a:r>
                      <a:endParaRPr kumimoji="0" 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134" marR="581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6193" name="Prostokąt 2">
            <a:extLst>
              <a:ext uri="{FF2B5EF4-FFF2-40B4-BE49-F238E27FC236}">
                <a16:creationId xmlns:a16="http://schemas.microsoft.com/office/drawing/2014/main" id="{7CE3F632-6353-4B3F-954E-EAEF29463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Pomiary</a:t>
            </a:r>
          </a:p>
        </p:txBody>
      </p:sp>
      <p:sp>
        <p:nvSpPr>
          <p:cNvPr id="46194" name="Prostokąt 12">
            <a:extLst>
              <a:ext uri="{FF2B5EF4-FFF2-40B4-BE49-F238E27FC236}">
                <a16:creationId xmlns:a16="http://schemas.microsoft.com/office/drawing/2014/main" id="{BA90F228-D543-47B1-B55D-EEF410130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775" y="482600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46196" name="Obraz 3">
            <a:extLst>
              <a:ext uri="{FF2B5EF4-FFF2-40B4-BE49-F238E27FC236}">
                <a16:creationId xmlns:a16="http://schemas.microsoft.com/office/drawing/2014/main" id="{4CADB5FD-616A-4084-A805-4BEE1359E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4121A28-2C7B-420B-A156-F8E7501F9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00"/>
    </mc:Choice>
    <mc:Fallback>
      <p:transition spd="slow" advTm="5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numeru slajdu 1">
            <a:extLst>
              <a:ext uri="{FF2B5EF4-FFF2-40B4-BE49-F238E27FC236}">
                <a16:creationId xmlns:a16="http://schemas.microsoft.com/office/drawing/2014/main" id="{67F2CA4C-E3F3-4D7E-9C83-F9555DE2B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7ECA7B9-3581-4CFB-B35A-4C44FE5A7C17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Prostokąt 7">
            <a:extLst>
              <a:ext uri="{FF2B5EF4-FFF2-40B4-BE49-F238E27FC236}">
                <a16:creationId xmlns:a16="http://schemas.microsoft.com/office/drawing/2014/main" id="{916A933C-613C-4635-B6B7-ED2262C33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1409700"/>
            <a:ext cx="187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>
                <a:latin typeface="Arial" panose="020B0604020202020204" pitchFamily="34" charset="0"/>
              </a:rPr>
              <a:t>„Żarówka” LED</a:t>
            </a:r>
          </a:p>
        </p:txBody>
      </p:sp>
      <p:sp>
        <p:nvSpPr>
          <p:cNvPr id="47108" name="Prostokąt 7">
            <a:extLst>
              <a:ext uri="{FF2B5EF4-FFF2-40B4-BE49-F238E27FC236}">
                <a16:creationId xmlns:a16="http://schemas.microsoft.com/office/drawing/2014/main" id="{F06DBAEF-4FDE-41BA-B8F1-7902FE7E6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925" y="4338638"/>
            <a:ext cx="35194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 u="sng">
                <a:latin typeface="Arial" panose="020B0604020202020204" pitchFamily="34" charset="0"/>
              </a:rPr>
              <a:t>Grupa ryzyka: </a:t>
            </a:r>
            <a:r>
              <a:rPr lang="pl-PL" altLang="pl-PL" sz="1600" b="1" u="sng">
                <a:latin typeface="Arial" panose="020B0604020202020204" pitchFamily="34" charset="0"/>
              </a:rPr>
              <a:t>RG0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Temperatura barwowa T</a:t>
            </a:r>
            <a:r>
              <a:rPr lang="pl-PL" altLang="pl-PL" sz="1600" baseline="-25000">
                <a:latin typeface="Arial" panose="020B0604020202020204" pitchFamily="34" charset="0"/>
              </a:rPr>
              <a:t>b</a:t>
            </a:r>
            <a:r>
              <a:rPr lang="pl-PL" altLang="pl-PL" sz="1600">
                <a:latin typeface="Arial" panose="020B0604020202020204" pitchFamily="34" charset="0"/>
              </a:rPr>
              <a:t>: 2831 K</a:t>
            </a:r>
            <a:endParaRPr lang="pl-PL" altLang="pl-PL" sz="1600" baseline="-250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Wskaźnika oddawania barw R</a:t>
            </a:r>
            <a:r>
              <a:rPr lang="pl-PL" altLang="pl-PL" sz="1600" baseline="-25000">
                <a:latin typeface="Arial" panose="020B0604020202020204" pitchFamily="34" charset="0"/>
              </a:rPr>
              <a:t>a</a:t>
            </a:r>
            <a:r>
              <a:rPr lang="pl-PL" altLang="pl-PL" sz="1600">
                <a:latin typeface="Arial" panose="020B0604020202020204" pitchFamily="34" charset="0"/>
              </a:rPr>
              <a:t>: 82,1</a:t>
            </a:r>
            <a:endParaRPr lang="pl-PL" altLang="pl-PL" sz="1600" baseline="-250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 b="1">
              <a:latin typeface="Arial" panose="020B0604020202020204" pitchFamily="34" charset="0"/>
            </a:endParaRPr>
          </a:p>
        </p:txBody>
      </p:sp>
      <p:pic>
        <p:nvPicPr>
          <p:cNvPr id="47109" name="Obraz 12" descr="C:\Users\Laptop\Desktop\Pomiary_Strzelecka_09.06\pomiary_rozkład widma\4.jpg">
            <a:extLst>
              <a:ext uri="{FF2B5EF4-FFF2-40B4-BE49-F238E27FC236}">
                <a16:creationId xmlns:a16="http://schemas.microsoft.com/office/drawing/2014/main" id="{B48D2BA2-C0BF-448A-AB45-C91B847E1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81200"/>
            <a:ext cx="350043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Prostokąt 2">
            <a:extLst>
              <a:ext uri="{FF2B5EF4-FFF2-40B4-BE49-F238E27FC236}">
                <a16:creationId xmlns:a16="http://schemas.microsoft.com/office/drawing/2014/main" id="{ABA81A42-9260-4F19-AEF1-5EEE25301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Pomiary</a:t>
            </a:r>
          </a:p>
        </p:txBody>
      </p:sp>
      <p:sp>
        <p:nvSpPr>
          <p:cNvPr id="47111" name="Prostokąt 20">
            <a:extLst>
              <a:ext uri="{FF2B5EF4-FFF2-40B4-BE49-F238E27FC236}">
                <a16:creationId xmlns:a16="http://schemas.microsoft.com/office/drawing/2014/main" id="{1164CF88-0D07-4A08-A8C6-15C511F59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47112" name="Obraz 2">
            <a:extLst>
              <a:ext uri="{FF2B5EF4-FFF2-40B4-BE49-F238E27FC236}">
                <a16:creationId xmlns:a16="http://schemas.microsoft.com/office/drawing/2014/main" id="{D4A7D1F5-6A80-4B3D-9388-204AC129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530350"/>
            <a:ext cx="3173413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Obraz 3">
            <a:extLst>
              <a:ext uri="{FF2B5EF4-FFF2-40B4-BE49-F238E27FC236}">
                <a16:creationId xmlns:a16="http://schemas.microsoft.com/office/drawing/2014/main" id="{8CD3F36A-B7BD-42C5-A2CF-AEDEDCF0E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2C546A6-E708-495E-A4B9-E944697B2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26"/>
    </mc:Choice>
    <mc:Fallback>
      <p:transition spd="slow" advTm="7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rostokąt 7">
            <a:extLst>
              <a:ext uri="{FF2B5EF4-FFF2-40B4-BE49-F238E27FC236}">
                <a16:creationId xmlns:a16="http://schemas.microsoft.com/office/drawing/2014/main" id="{1BED512C-30F4-444E-9A2F-935E91BD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25" y="1500188"/>
            <a:ext cx="289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>
                <a:latin typeface="Arial" panose="020B0604020202020204" pitchFamily="34" charset="0"/>
              </a:rPr>
              <a:t>„Żarówka” LED Filament</a:t>
            </a:r>
          </a:p>
        </p:txBody>
      </p:sp>
      <p:pic>
        <p:nvPicPr>
          <p:cNvPr id="48131" name="Obraz 21" descr="C:\Users\Laptop\Desktop\Pomiary_Strzelecka_09.06\pomiary_rozkład widma\5.jpg">
            <a:extLst>
              <a:ext uri="{FF2B5EF4-FFF2-40B4-BE49-F238E27FC236}">
                <a16:creationId xmlns:a16="http://schemas.microsoft.com/office/drawing/2014/main" id="{C8F60E97-BAFD-4E20-B6A1-076643A9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071688"/>
            <a:ext cx="3357562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Prostokąt 7">
            <a:extLst>
              <a:ext uri="{FF2B5EF4-FFF2-40B4-BE49-F238E27FC236}">
                <a16:creationId xmlns:a16="http://schemas.microsoft.com/office/drawing/2014/main" id="{3D3468EF-848E-41BA-915F-0B57315F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4429125"/>
            <a:ext cx="35194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 u="sng">
                <a:latin typeface="Arial" panose="020B0604020202020204" pitchFamily="34" charset="0"/>
              </a:rPr>
              <a:t>Grupa ryzyka: </a:t>
            </a:r>
            <a:r>
              <a:rPr lang="pl-PL" altLang="pl-PL" sz="1600" b="1" u="sng">
                <a:latin typeface="Arial" panose="020B0604020202020204" pitchFamily="34" charset="0"/>
              </a:rPr>
              <a:t>RG0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Temperatura barwowa T</a:t>
            </a:r>
            <a:r>
              <a:rPr lang="pl-PL" altLang="pl-PL" sz="1600" baseline="-25000">
                <a:latin typeface="Arial" panose="020B0604020202020204" pitchFamily="34" charset="0"/>
              </a:rPr>
              <a:t>b</a:t>
            </a:r>
            <a:r>
              <a:rPr lang="pl-PL" altLang="pl-PL" sz="1600">
                <a:latin typeface="Arial" panose="020B0604020202020204" pitchFamily="34" charset="0"/>
              </a:rPr>
              <a:t>: 2576 K</a:t>
            </a:r>
            <a:endParaRPr lang="pl-PL" altLang="pl-PL" sz="1600" baseline="-250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latin typeface="Arial" panose="020B0604020202020204" pitchFamily="34" charset="0"/>
              </a:rPr>
              <a:t>Wskaźnika oddawania barw R</a:t>
            </a:r>
            <a:r>
              <a:rPr lang="pl-PL" altLang="pl-PL" sz="1600" baseline="-25000">
                <a:latin typeface="Arial" panose="020B0604020202020204" pitchFamily="34" charset="0"/>
              </a:rPr>
              <a:t>a</a:t>
            </a:r>
            <a:r>
              <a:rPr lang="pl-PL" altLang="pl-PL" sz="1600">
                <a:latin typeface="Arial" panose="020B0604020202020204" pitchFamily="34" charset="0"/>
              </a:rPr>
              <a:t>: 77,3</a:t>
            </a:r>
            <a:endParaRPr lang="pl-PL" altLang="pl-PL" sz="1600" baseline="-250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 b="1">
              <a:latin typeface="Arial" panose="020B0604020202020204" pitchFamily="34" charset="0"/>
            </a:endParaRPr>
          </a:p>
        </p:txBody>
      </p:sp>
      <p:sp>
        <p:nvSpPr>
          <p:cNvPr id="48133" name="Prostokąt 2">
            <a:extLst>
              <a:ext uri="{FF2B5EF4-FFF2-40B4-BE49-F238E27FC236}">
                <a16:creationId xmlns:a16="http://schemas.microsoft.com/office/drawing/2014/main" id="{7DF8EB28-886B-41E7-8951-18A4EB1CA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30175"/>
            <a:ext cx="8072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>
                <a:latin typeface="Arial" panose="020B0604020202020204" pitchFamily="34" charset="0"/>
              </a:rPr>
              <a:t>Pomiary</a:t>
            </a:r>
          </a:p>
        </p:txBody>
      </p:sp>
      <p:sp>
        <p:nvSpPr>
          <p:cNvPr id="48134" name="Prostokąt 20">
            <a:extLst>
              <a:ext uri="{FF2B5EF4-FFF2-40B4-BE49-F238E27FC236}">
                <a16:creationId xmlns:a16="http://schemas.microsoft.com/office/drawing/2014/main" id="{0E03CB9F-505E-4EDB-9326-0FBFB9813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77875"/>
            <a:ext cx="2767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PN-EN 62471:2010</a:t>
            </a:r>
            <a:endParaRPr lang="pl-PL" altLang="pl-PL" sz="2400" b="1"/>
          </a:p>
        </p:txBody>
      </p:sp>
      <p:pic>
        <p:nvPicPr>
          <p:cNvPr id="48135" name="Obraz 2">
            <a:extLst>
              <a:ext uri="{FF2B5EF4-FFF2-40B4-BE49-F238E27FC236}">
                <a16:creationId xmlns:a16="http://schemas.microsoft.com/office/drawing/2014/main" id="{AA20A11B-0891-401B-9DB4-8D023E70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516063"/>
            <a:ext cx="1881187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Symbol zastępczy numeru slajdu 1">
            <a:extLst>
              <a:ext uri="{FF2B5EF4-FFF2-40B4-BE49-F238E27FC236}">
                <a16:creationId xmlns:a16="http://schemas.microsoft.com/office/drawing/2014/main" id="{78F00063-1680-486B-A712-0624E778DA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1A7FEEF-65FD-4281-9370-46AB655FA39C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48138" name="Obraz 3">
            <a:extLst>
              <a:ext uri="{FF2B5EF4-FFF2-40B4-BE49-F238E27FC236}">
                <a16:creationId xmlns:a16="http://schemas.microsoft.com/office/drawing/2014/main" id="{07389E13-CF5A-4525-9C8E-AEDCA15DE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10D8662-6E22-45E8-8D59-BA135CF1B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63"/>
    </mc:Choice>
    <mc:Fallback>
      <p:transition spd="slow" advTm="8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numeru slajdu 1">
            <a:extLst>
              <a:ext uri="{FF2B5EF4-FFF2-40B4-BE49-F238E27FC236}">
                <a16:creationId xmlns:a16="http://schemas.microsoft.com/office/drawing/2014/main" id="{FF7E0AE5-0EAA-4CD7-8551-40465B4BD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5496FC6-DABE-465B-B0E1-FDCC83AAE364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Prostokąt 3">
            <a:extLst>
              <a:ext uri="{FF2B5EF4-FFF2-40B4-BE49-F238E27FC236}">
                <a16:creationId xmlns:a16="http://schemas.microsoft.com/office/drawing/2014/main" id="{F0A983D2-84D4-42C8-AA96-293705933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60350"/>
            <a:ext cx="6786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>
                <a:latin typeface="Arial" panose="020B0604020202020204" pitchFamily="34" charset="0"/>
              </a:rPr>
              <a:t>Wnioski</a:t>
            </a:r>
            <a:r>
              <a:rPr lang="pl-PL" altLang="pl-PL" sz="1800" b="1" u="sng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156" name="Rectangle 6">
            <a:extLst>
              <a:ext uri="{FF2B5EF4-FFF2-40B4-BE49-F238E27FC236}">
                <a16:creationId xmlns:a16="http://schemas.microsoft.com/office/drawing/2014/main" id="{5ADCA7E1-ABC7-4C5B-9C15-A6E0B8513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660400"/>
            <a:ext cx="7643812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Analizując wykonane badania oceny zagrożeń fotobiologicznych opraw oraz „żarówek” LED można stwierdzić, iż nie różnią się one                      w sposób znaczący od tradycyjnych źródeł światła. W większości przypadków nie stwarzają zagrożeń fotobiologicznych, jednakże niektóre              z nich mogą stwarzać ryzyko w stopniu umiarkowanym. Takie oprawy wymuszają ograniczenie czasu ekspozycji na ich bezpośrednie promieniowanie.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O umiarkowanym bezpieczeństwie fotobiologicznym badanych opraw świadczy fakt, iż żadne źródło światła nie zostało zakwalifikowane do grupy wysokiego ryzyka RG3.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Często przyczyną występowania urazów fotobiologicznych nie jest stosowanie zamienników żarówek w postaci źródeł LED w ogóle, lecz stosowanie zamienników niskiej jakości.  </a:t>
            </a:r>
            <a:endParaRPr lang="pl-PL" altLang="pl-PL" sz="1400">
              <a:latin typeface="Arial" panose="020B0604020202020204" pitchFamily="34" charset="0"/>
            </a:endParaRPr>
          </a:p>
        </p:txBody>
      </p:sp>
      <p:pic>
        <p:nvPicPr>
          <p:cNvPr id="49158" name="Obraz 3">
            <a:extLst>
              <a:ext uri="{FF2B5EF4-FFF2-40B4-BE49-F238E27FC236}">
                <a16:creationId xmlns:a16="http://schemas.microsoft.com/office/drawing/2014/main" id="{63B8883F-184B-43D5-A79B-1AFB6DFB7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AC52DAC-FA24-46C0-A8DC-004B291D5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82"/>
    </mc:Choice>
    <mc:Fallback>
      <p:transition spd="slow" advTm="11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numeru slajdu 1">
            <a:extLst>
              <a:ext uri="{FF2B5EF4-FFF2-40B4-BE49-F238E27FC236}">
                <a16:creationId xmlns:a16="http://schemas.microsoft.com/office/drawing/2014/main" id="{DC07D574-4AD1-4CBD-8F13-2FD9853691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C137BD-78F0-4C20-9DC6-6874A9CD0CFB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50180" name="Obraz 3">
            <a:extLst>
              <a:ext uri="{FF2B5EF4-FFF2-40B4-BE49-F238E27FC236}">
                <a16:creationId xmlns:a16="http://schemas.microsoft.com/office/drawing/2014/main" id="{4BC029C5-027B-4801-A84E-220FA467C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Obraz 3">
            <a:extLst>
              <a:ext uri="{FF2B5EF4-FFF2-40B4-BE49-F238E27FC236}">
                <a16:creationId xmlns:a16="http://schemas.microsoft.com/office/drawing/2014/main" id="{672F8452-389E-4A58-BBC3-20C2B3D8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44463"/>
            <a:ext cx="263048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 descr="Znalezione obrazy dla zapytania 874/2012">
            <a:extLst>
              <a:ext uri="{FF2B5EF4-FFF2-40B4-BE49-F238E27FC236}">
                <a16:creationId xmlns:a16="http://schemas.microsoft.com/office/drawing/2014/main" id="{D0675453-0EC9-48A3-A298-F75E58EFC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1692275"/>
            <a:ext cx="18415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EE08732-9C10-45E5-9C1B-58193A91BF3B}"/>
              </a:ext>
            </a:extLst>
          </p:cNvPr>
          <p:cNvSpPr/>
          <p:nvPr/>
        </p:nvSpPr>
        <p:spPr>
          <a:xfrm>
            <a:off x="5316538" y="3455988"/>
            <a:ext cx="841375" cy="1444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0184" name="Obraz 14">
            <a:extLst>
              <a:ext uri="{FF2B5EF4-FFF2-40B4-BE49-F238E27FC236}">
                <a16:creationId xmlns:a16="http://schemas.microsoft.com/office/drawing/2014/main" id="{0DF5F747-A4DC-49F2-BDBF-46D1654A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869950"/>
            <a:ext cx="4348163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Obraz 4">
            <a:extLst>
              <a:ext uri="{FF2B5EF4-FFF2-40B4-BE49-F238E27FC236}">
                <a16:creationId xmlns:a16="http://schemas.microsoft.com/office/drawing/2014/main" id="{3A9E2AAA-EB49-49E8-816F-F1FF084A7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678113"/>
            <a:ext cx="17303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D2F0896-96A0-42F2-AC63-B8407A83A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06"/>
    </mc:Choice>
    <mc:Fallback>
      <p:transition spd="slow" advTm="5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az 20">
            <a:extLst>
              <a:ext uri="{FF2B5EF4-FFF2-40B4-BE49-F238E27FC236}">
                <a16:creationId xmlns:a16="http://schemas.microsoft.com/office/drawing/2014/main" id="{ABEF4701-37B6-4EA6-9C0D-584EE9A6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123825"/>
            <a:ext cx="14843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Symbol zastępczy numeru slajdu 1">
            <a:extLst>
              <a:ext uri="{FF2B5EF4-FFF2-40B4-BE49-F238E27FC236}">
                <a16:creationId xmlns:a16="http://schemas.microsoft.com/office/drawing/2014/main" id="{59DD30DD-8B48-44A8-8E36-955CF9A913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2A3FFB-5C0A-4AE9-BBB9-24503E804F92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51205" name="Obraz 3">
            <a:extLst>
              <a:ext uri="{FF2B5EF4-FFF2-40B4-BE49-F238E27FC236}">
                <a16:creationId xmlns:a16="http://schemas.microsoft.com/office/drawing/2014/main" id="{D1DC2EBE-04BC-4F48-93FB-6E00B0273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Obraz 2">
            <a:extLst>
              <a:ext uri="{FF2B5EF4-FFF2-40B4-BE49-F238E27FC236}">
                <a16:creationId xmlns:a16="http://schemas.microsoft.com/office/drawing/2014/main" id="{3D225702-E0DA-49C0-99B6-F3207F4EC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906463"/>
            <a:ext cx="4348163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Obraz 3">
            <a:extLst>
              <a:ext uri="{FF2B5EF4-FFF2-40B4-BE49-F238E27FC236}">
                <a16:creationId xmlns:a16="http://schemas.microsoft.com/office/drawing/2014/main" id="{C37FE52E-0DCA-4669-BCC2-A0549368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44463"/>
            <a:ext cx="263048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4">
            <a:extLst>
              <a:ext uri="{FF2B5EF4-FFF2-40B4-BE49-F238E27FC236}">
                <a16:creationId xmlns:a16="http://schemas.microsoft.com/office/drawing/2014/main" id="{669237D5-DF9F-43FB-8CA2-DF8A0991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855663"/>
            <a:ext cx="4498975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l-PL" altLang="pl-PL" sz="1200" b="1">
                <a:cs typeface="Arial" panose="020B0604020202020204" pitchFamily="34" charset="0"/>
              </a:rPr>
              <a:t>a) General description </a:t>
            </a:r>
          </a:p>
          <a:p>
            <a:pPr>
              <a:lnSpc>
                <a:spcPct val="150000"/>
              </a:lnSpc>
            </a:pPr>
            <a:r>
              <a:rPr lang="pl-PL" altLang="pl-PL" sz="1200" b="1">
                <a:cs typeface="Arial" panose="020B0604020202020204" pitchFamily="34" charset="0"/>
              </a:rPr>
              <a:t>a) Ogólny opis modelu, wystarczający</a:t>
            </a:r>
          </a:p>
          <a:p>
            <a:pPr>
              <a:lnSpc>
                <a:spcPct val="150000"/>
              </a:lnSpc>
            </a:pPr>
            <a:r>
              <a:rPr lang="pl-PL" altLang="pl-PL" sz="1200" b="1">
                <a:cs typeface="Arial" panose="020B0604020202020204" pitchFamily="34" charset="0"/>
              </a:rPr>
              <a:t>    dla jego jednoznacznej i łatwej identyfikacji</a:t>
            </a: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b) Reference to harmonised standards </a:t>
            </a:r>
            <a:endParaRPr lang="pl-PL" altLang="pl-PL" sz="12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Times New Roman" panose="02020603050405020304" pitchFamily="18" charset="0"/>
              </a:rPr>
              <a:t>b) odniesienia do zastosowanych norm zharmonizowanych  </a:t>
            </a: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Times New Roman" panose="02020603050405020304" pitchFamily="18" charset="0"/>
              </a:rPr>
              <a:t>     lub innych użytych norm pomiarowych;</a:t>
            </a:r>
            <a:endParaRPr lang="pl-PL" altLang="pl-PL" sz="12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Times New Roman" panose="02020603050405020304" pitchFamily="18" charset="0"/>
              </a:rPr>
              <a:t>c) Specific precautions </a:t>
            </a:r>
            <a:endParaRPr lang="pl-PL" altLang="pl-PL" sz="12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Calibri" panose="020F0502020204030204" pitchFamily="34" charset="0"/>
              </a:rPr>
              <a:t>c) szczególne środki ostrożności, które są podejmowane, </a:t>
            </a: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Calibri" panose="020F0502020204030204" pitchFamily="34" charset="0"/>
              </a:rPr>
              <a:t>    gdy model jest składany, instalowany, konserwowany </a:t>
            </a: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Calibri" panose="020F0502020204030204" pitchFamily="34" charset="0"/>
              </a:rPr>
              <a:t>    lub testowany; </a:t>
            </a:r>
          </a:p>
          <a:p>
            <a:pPr>
              <a:lnSpc>
                <a:spcPct val="150000"/>
              </a:lnSpc>
            </a:pPr>
            <a:r>
              <a:rPr lang="en-US" altLang="pl-PL" sz="1200" b="1">
                <a:solidFill>
                  <a:srgbClr val="000000"/>
                </a:solidFill>
                <a:cs typeface="Times New Roman" panose="02020603050405020304" pitchFamily="18" charset="0"/>
              </a:rPr>
              <a:t>d) Measured technical parameters </a:t>
            </a:r>
            <a:endParaRPr lang="pl-PL" altLang="pl-PL" sz="12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l-PL" sz="1200" b="1">
                <a:solidFill>
                  <a:srgbClr val="000000"/>
                </a:solidFill>
                <a:cs typeface="Calibri" panose="020F0502020204030204" pitchFamily="34" charset="0"/>
              </a:rPr>
              <a:t>d) zmierzone parametry techniczne modelu; </a:t>
            </a:r>
            <a:endParaRPr lang="pl-PL" altLang="pl-PL" sz="12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l-PL" sz="1200" b="1">
                <a:solidFill>
                  <a:srgbClr val="000000"/>
                </a:solidFill>
                <a:cs typeface="Times New Roman" panose="02020603050405020304" pitchFamily="18" charset="0"/>
              </a:rPr>
              <a:t>e) Calculations </a:t>
            </a:r>
            <a:endParaRPr lang="pl-PL" altLang="pl-PL" sz="12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Calibri" panose="020F0502020204030204" pitchFamily="34" charset="0"/>
              </a:rPr>
              <a:t>e) obliczenia wykonane przy użyciu zmierzonych </a:t>
            </a: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Calibri" panose="020F0502020204030204" pitchFamily="34" charset="0"/>
              </a:rPr>
              <a:t>    parametrów</a:t>
            </a: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Times New Roman" panose="02020603050405020304" pitchFamily="18" charset="0"/>
              </a:rPr>
              <a:t>f) Testing conditions </a:t>
            </a:r>
            <a:endParaRPr lang="pl-PL" altLang="pl-PL" sz="12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Calibri" panose="020F0502020204030204" pitchFamily="34" charset="0"/>
              </a:rPr>
              <a:t>f) warunki testowania, jeżeli nie zostały wystarczająco </a:t>
            </a: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Calibri" panose="020F0502020204030204" pitchFamily="34" charset="0"/>
              </a:rPr>
              <a:t>    opisane w ramach lit. b).</a:t>
            </a:r>
            <a:endParaRPr lang="pl-PL" altLang="pl-PL" sz="12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Times New Roman" panose="02020603050405020304" pitchFamily="18" charset="0"/>
              </a:rPr>
              <a:t>g) Additional part </a:t>
            </a:r>
            <a:endParaRPr lang="pl-PL" altLang="pl-PL" sz="12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sz="1200" b="1">
                <a:solidFill>
                  <a:srgbClr val="000000"/>
                </a:solidFill>
                <a:cs typeface="Calibri" panose="020F0502020204030204" pitchFamily="34" charset="0"/>
              </a:rPr>
              <a:t>g) dodatkowe części dokumentacji technicznej.</a:t>
            </a:r>
            <a:endParaRPr lang="pl-PL" altLang="pl-PL" sz="1200" b="1">
              <a:cs typeface="Arial" panose="020B0604020202020204" pitchFamily="34" charset="0"/>
            </a:endParaRPr>
          </a:p>
          <a:p>
            <a:endParaRPr lang="pl-PL" altLang="pl-PL" sz="12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pl-PL" altLang="pl-PL" sz="1200">
              <a:cs typeface="Arial" panose="020B0604020202020204" pitchFamily="34" charset="0"/>
            </a:endParaRPr>
          </a:p>
        </p:txBody>
      </p:sp>
      <p:sp>
        <p:nvSpPr>
          <p:cNvPr id="51209" name="Prostokąt 27">
            <a:extLst>
              <a:ext uri="{FF2B5EF4-FFF2-40B4-BE49-F238E27FC236}">
                <a16:creationId xmlns:a16="http://schemas.microsoft.com/office/drawing/2014/main" id="{015E871C-75FD-448D-9BD3-BEE7F805A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63" y="5700713"/>
            <a:ext cx="457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1400" b="1" u="sng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sprawozdania z badań</a:t>
            </a:r>
          </a:p>
          <a:p>
            <a:r>
              <a:rPr lang="pl-PL" altLang="pl-PL" sz="1400" b="1" u="sng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(ZGODNOŚĆ Z NORMAMI) !!!</a:t>
            </a:r>
          </a:p>
          <a:p>
            <a:endParaRPr lang="pl-PL" altLang="pl-PL" sz="1400" b="1" u="sng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pl-PL" altLang="pl-PL" sz="1400" b="1" u="sng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LVD EMC ROHS FOTOBIOLOGIA …</a:t>
            </a:r>
            <a:endParaRPr lang="pl-PL" altLang="pl-PL" sz="140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F7205EF-F806-478A-8455-AA1416B9B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38"/>
    </mc:Choice>
    <mc:Fallback>
      <p:transition spd="slow" advTm="2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numeru slajdu 1">
            <a:extLst>
              <a:ext uri="{FF2B5EF4-FFF2-40B4-BE49-F238E27FC236}">
                <a16:creationId xmlns:a16="http://schemas.microsoft.com/office/drawing/2014/main" id="{1A05370B-E459-4F86-9EB6-47346CF66E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373AB0E-F961-462A-88DB-B273102BB314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52228" name="Obraz 3">
            <a:extLst>
              <a:ext uri="{FF2B5EF4-FFF2-40B4-BE49-F238E27FC236}">
                <a16:creationId xmlns:a16="http://schemas.microsoft.com/office/drawing/2014/main" id="{5AD6440E-EAEB-4059-A67A-AE3290DA6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959350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Obraz 2">
            <a:extLst>
              <a:ext uri="{FF2B5EF4-FFF2-40B4-BE49-F238E27FC236}">
                <a16:creationId xmlns:a16="http://schemas.microsoft.com/office/drawing/2014/main" id="{6B508D94-9192-4C80-8E3D-1BD872B8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869950"/>
            <a:ext cx="4348163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Obraz 3">
            <a:extLst>
              <a:ext uri="{FF2B5EF4-FFF2-40B4-BE49-F238E27FC236}">
                <a16:creationId xmlns:a16="http://schemas.microsoft.com/office/drawing/2014/main" id="{7EF55C79-5EF6-4717-9F2C-E56511F6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44463"/>
            <a:ext cx="263048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Obraz 20">
            <a:extLst>
              <a:ext uri="{FF2B5EF4-FFF2-40B4-BE49-F238E27FC236}">
                <a16:creationId xmlns:a16="http://schemas.microsoft.com/office/drawing/2014/main" id="{0C64D60A-7B08-4593-B16C-6176C39B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862013"/>
            <a:ext cx="620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1A8AD44D-990E-486E-83A6-577F670DEA9A}"/>
              </a:ext>
            </a:extLst>
          </p:cNvPr>
          <p:cNvGraphicFramePr>
            <a:graphicFrameLocks noGrp="1"/>
          </p:cNvGraphicFramePr>
          <p:nvPr/>
        </p:nvGraphicFramePr>
        <p:xfrm>
          <a:off x="4664075" y="2544763"/>
          <a:ext cx="4479925" cy="2360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9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napięcie 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~230 V , 50 Hz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moc znamionowa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10W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strumień znamionowy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lm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wymiary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x 80 mm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współczynnik mocy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 0,9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współczynnik oddawania barw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Ra&gt;80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kąt rozsyłu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r>
                        <a:rPr lang="pl-PL" sz="1200" b="1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trwałość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30000 h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temperatura barwowa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3000K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trzonek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E27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prąd zasilania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mA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ilość cykli włącz/wyłącz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8000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czas nagrzewania się źródła do 60%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1s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71CD7B9-676A-4DCC-B63C-8CA15C3987F4}"/>
              </a:ext>
            </a:extLst>
          </p:cNvPr>
          <p:cNvGraphicFramePr>
            <a:graphicFrameLocks noGrp="1"/>
          </p:cNvGraphicFramePr>
          <p:nvPr/>
        </p:nvGraphicFramePr>
        <p:xfrm>
          <a:off x="4664075" y="5513388"/>
          <a:ext cx="4479925" cy="363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9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ważone zużycie energii (kWh / 1000h)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10kWh/1000h</a:t>
                      </a:r>
                      <a:endParaRPr lang="pl-PL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klasa efektywności energetycznej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A+</a:t>
                      </a: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287" name="Prostokąt 1">
            <a:extLst>
              <a:ext uri="{FF2B5EF4-FFF2-40B4-BE49-F238E27FC236}">
                <a16:creationId xmlns:a16="http://schemas.microsoft.com/office/drawing/2014/main" id="{0F9ECCF3-C447-4154-85ED-942FA32AA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1658938"/>
            <a:ext cx="7978775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l-PL" altLang="pl-PL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</a:t>
            </a:r>
            <a:r>
              <a:rPr lang="en-US" altLang="pl-PL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d) Measured technical parameters </a:t>
            </a:r>
            <a:endParaRPr lang="pl-PL" altLang="pl-PL" b="1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</a:t>
            </a:r>
            <a:r>
              <a:rPr lang="en-US" altLang="pl-PL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d) zmierzone parametry techniczne modelu;</a:t>
            </a:r>
            <a:endParaRPr lang="pl-PL" altLang="pl-PL" b="1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altLang="pl-PL" b="1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altLang="pl-PL" b="1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altLang="pl-PL" b="1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pl-PL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l-PL" altLang="pl-PL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altLang="pl-PL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pl-PL" altLang="pl-PL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pl-PL" altLang="pl-PL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pl-PL" b="1">
                <a:solidFill>
                  <a:srgbClr val="000000"/>
                </a:solidFill>
                <a:cs typeface="Times New Roman" panose="02020603050405020304" pitchFamily="18" charset="0"/>
              </a:rPr>
              <a:t>e) Calculations </a:t>
            </a:r>
            <a:endParaRPr lang="pl-PL" altLang="pl-PL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b="1">
                <a:solidFill>
                  <a:srgbClr val="000000"/>
                </a:solidFill>
                <a:cs typeface="Calibri" panose="020F0502020204030204" pitchFamily="34" charset="0"/>
              </a:rPr>
              <a:t>e) obliczenia wykonane przy użyciu zmierzonych parametrów</a:t>
            </a:r>
          </a:p>
        </p:txBody>
      </p:sp>
      <p:sp>
        <p:nvSpPr>
          <p:cNvPr id="52288" name="Prostokąt 1">
            <a:extLst>
              <a:ext uri="{FF2B5EF4-FFF2-40B4-BE49-F238E27FC236}">
                <a16:creationId xmlns:a16="http://schemas.microsoft.com/office/drawing/2014/main" id="{C00DDE58-16BF-4F67-938E-D841E8864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263525"/>
            <a:ext cx="33543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3600" b="1">
                <a:solidFill>
                  <a:srgbClr val="000000"/>
                </a:solidFill>
                <a:cs typeface="Calibri" panose="020F0502020204030204" pitchFamily="34" charset="0"/>
              </a:rPr>
              <a:t>    NIE    2.0</a:t>
            </a:r>
          </a:p>
          <a:p>
            <a:r>
              <a:rPr lang="pl-PL" altLang="pl-PL" sz="2800" b="1">
                <a:solidFill>
                  <a:srgbClr val="000000"/>
                </a:solidFill>
                <a:cs typeface="Calibri" panose="020F0502020204030204" pitchFamily="34" charset="0"/>
              </a:rPr>
              <a:t>          +</a:t>
            </a:r>
          </a:p>
          <a:p>
            <a:r>
              <a:rPr lang="pl-PL" altLang="pl-PL" sz="3600" b="1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pl-PL" altLang="pl-PL" sz="2800" b="1">
                <a:solidFill>
                  <a:srgbClr val="000000"/>
                </a:solidFill>
                <a:cs typeface="Calibri" panose="020F0502020204030204" pitchFamily="34" charset="0"/>
              </a:rPr>
              <a:t>od 2021r</a:t>
            </a:r>
            <a:endParaRPr lang="pl-PL" altLang="pl-PL" sz="3600"/>
          </a:p>
        </p:txBody>
      </p:sp>
      <p:pic>
        <p:nvPicPr>
          <p:cNvPr id="52289" name="Obraz 16">
            <a:extLst>
              <a:ext uri="{FF2B5EF4-FFF2-40B4-BE49-F238E27FC236}">
                <a16:creationId xmlns:a16="http://schemas.microsoft.com/office/drawing/2014/main" id="{E90B67EE-EF80-429B-80B5-AD9F26461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027113"/>
            <a:ext cx="162401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0" name="图片 12" descr="5">
            <a:extLst>
              <a:ext uri="{FF2B5EF4-FFF2-40B4-BE49-F238E27FC236}">
                <a16:creationId xmlns:a16="http://schemas.microsoft.com/office/drawing/2014/main" id="{17D7E530-120E-48A8-A297-B1FF6C6B4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881063"/>
            <a:ext cx="2889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1" name="Obraz 18">
            <a:extLst>
              <a:ext uri="{FF2B5EF4-FFF2-40B4-BE49-F238E27FC236}">
                <a16:creationId xmlns:a16="http://schemas.microsoft.com/office/drawing/2014/main" id="{E40ADD73-4C6C-4832-82E2-3022CF3F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844550"/>
            <a:ext cx="1219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F59ABB6-3033-4D90-9F7D-70D2316CF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39"/>
    </mc:Choice>
    <mc:Fallback>
      <p:transition spd="slow" advTm="3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numeru slajdu 2">
            <a:extLst>
              <a:ext uri="{FF2B5EF4-FFF2-40B4-BE49-F238E27FC236}">
                <a16:creationId xmlns:a16="http://schemas.microsoft.com/office/drawing/2014/main" id="{77A1B955-C559-430F-85F2-E302E18AB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C0F2CDC-3124-41F6-910A-EE748AFE0A26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B66C20C-25D5-4E8E-9885-6CE175A03308}"/>
              </a:ext>
            </a:extLst>
          </p:cNvPr>
          <p:cNvSpPr/>
          <p:nvPr/>
        </p:nvSpPr>
        <p:spPr>
          <a:xfrm>
            <a:off x="1008063" y="1128713"/>
            <a:ext cx="8101012" cy="54816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Producent</a:t>
            </a:r>
            <a:r>
              <a:rPr lang="pl-PL" dirty="0">
                <a:ea typeface="Times New Roman" panose="02020603050405020304" pitchFamily="18" charset="0"/>
                <a:cs typeface="Arial" panose="020B0604020202020204" pitchFamily="34" charset="0"/>
              </a:rPr>
              <a:t> sporządza dokumentację techniczną. </a:t>
            </a: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Dokumentacja</a:t>
            </a:r>
            <a:r>
              <a:rPr lang="pl-PL" dirty="0">
                <a:ea typeface="Times New Roman" panose="02020603050405020304" pitchFamily="18" charset="0"/>
                <a:cs typeface="Arial" panose="020B0604020202020204" pitchFamily="34" charset="0"/>
              </a:rPr>
              <a:t> umożliwia ocenę zgodności sprzętu elektrycznego z odnośnymi wymaganiami oraz obejmuje odpowiednią analizę i ocenę ryzyka. </a:t>
            </a: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Dokumentacja techniczna </a:t>
            </a:r>
            <a:r>
              <a:rPr lang="pl-PL" dirty="0">
                <a:ea typeface="Times New Roman" panose="02020603050405020304" pitchFamily="18" charset="0"/>
                <a:cs typeface="Arial" panose="020B0604020202020204" pitchFamily="34" charset="0"/>
              </a:rPr>
              <a:t>określa mające zastosowanie wymagania i obejmuje, w stopniu odpowiednim dla takiej oceny, projekt, produkcję i działanie sprzętu elektrycznego. W stosownych przypadkach dokumentacja techniczna zawiera przynajmniej następujące elementy:</a:t>
            </a:r>
            <a:endParaRPr lang="pl-PL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-17970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a) opis ogólny sprzętu elektrycznego;</a:t>
            </a:r>
            <a:endParaRPr lang="pl-PL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-17970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b) projekt koncepcyjny i rysunki techniczne oraz schematy części składowych, podzespołów, obwodów itp.;</a:t>
            </a:r>
            <a:endParaRPr lang="pl-PL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-17970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c) opisy i wyjaśnienia, niezbędne do zrozumienia tych rysunków </a:t>
            </a:r>
          </a:p>
          <a:p>
            <a:pPr marL="450215" indent="-17970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   i schematów oraz działania sprzętu elektrycznego;</a:t>
            </a:r>
            <a:endParaRPr lang="pl-PL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-17970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d) wykaz norm zharmonizowanych, zastosowanych w całości lub częściowo, </a:t>
            </a:r>
            <a:endParaRPr lang="pl-PL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-17970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e) wyniki wykonanych obliczeń projektowych, </a:t>
            </a:r>
          </a:p>
          <a:p>
            <a:pPr marL="450215" indent="-17970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   przeprowadzonych badań itp.,</a:t>
            </a:r>
            <a:endParaRPr lang="pl-PL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-17970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f) </a:t>
            </a:r>
            <a:r>
              <a:rPr lang="pl-PL" b="1" u="sng" dirty="0">
                <a:ea typeface="Times New Roman" panose="02020603050405020304" pitchFamily="18" charset="0"/>
                <a:cs typeface="Arial" panose="020B0604020202020204" pitchFamily="34" charset="0"/>
              </a:rPr>
              <a:t>sprawozdania z badań (ZGODNOŚĆ Z NORMAMI)</a:t>
            </a:r>
            <a:r>
              <a:rPr lang="pl-PL" b="1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l-PL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341" name="Obraz 3">
            <a:extLst>
              <a:ext uri="{FF2B5EF4-FFF2-40B4-BE49-F238E27FC236}">
                <a16:creationId xmlns:a16="http://schemas.microsoft.com/office/drawing/2014/main" id="{A11C25D9-1971-4E97-A63A-56E91BDC5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1275"/>
            <a:ext cx="1147762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Prostokąt 4">
            <a:extLst>
              <a:ext uri="{FF2B5EF4-FFF2-40B4-BE49-F238E27FC236}">
                <a16:creationId xmlns:a16="http://schemas.microsoft.com/office/drawing/2014/main" id="{501BCFEB-54F7-4EBC-B50E-13B05CAFC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25" y="220663"/>
            <a:ext cx="6078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 b="1">
                <a:ea typeface="Times New Roman" panose="02020603050405020304" pitchFamily="18" charset="0"/>
                <a:cs typeface="Arial" panose="020B0604020202020204" pitchFamily="34" charset="0"/>
              </a:rPr>
              <a:t>Dokumentacja techniczna wyrobu </a:t>
            </a:r>
            <a:endParaRPr lang="pl-PL" altLang="pl-PL" sz="280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343" name="Obraz 10">
            <a:extLst>
              <a:ext uri="{FF2B5EF4-FFF2-40B4-BE49-F238E27FC236}">
                <a16:creationId xmlns:a16="http://schemas.microsoft.com/office/drawing/2014/main" id="{A1079CEC-CA64-418E-96EE-1FB6772A5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5432425"/>
            <a:ext cx="176053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Obraz 3">
            <a:extLst>
              <a:ext uri="{FF2B5EF4-FFF2-40B4-BE49-F238E27FC236}">
                <a16:creationId xmlns:a16="http://schemas.microsoft.com/office/drawing/2014/main" id="{A876D0F2-DE9D-428E-9FE9-2328EC78C9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15013"/>
            <a:ext cx="90963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AA7E085-C1FD-40E7-A9B2-4A7B14255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85"/>
    </mc:Choice>
    <mc:Fallback>
      <p:transition spd="slow" advTm="8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C7773C-032C-4430-96FF-9914D23C0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636838"/>
            <a:ext cx="4232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b="1"/>
              <a:t>DZIĘKUJĘ ZA   UWAGĘ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altLang="pl-PL" b="1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5F192F2-F49E-4C31-976A-F8725DA20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6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0"/>
    </mc:Choice>
    <mc:Fallback>
      <p:transition spd="slow" advTm="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numeru slajdu 2">
            <a:extLst>
              <a:ext uri="{FF2B5EF4-FFF2-40B4-BE49-F238E27FC236}">
                <a16:creationId xmlns:a16="http://schemas.microsoft.com/office/drawing/2014/main" id="{2BC6B71C-028C-4AAF-B287-91702F8AD4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7A9BF13-D630-4E29-A2C7-ABA47B4727A2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Obraz 1">
            <a:extLst>
              <a:ext uri="{FF2B5EF4-FFF2-40B4-BE49-F238E27FC236}">
                <a16:creationId xmlns:a16="http://schemas.microsoft.com/office/drawing/2014/main" id="{D0B0858C-B70C-4B52-BEF3-C8894E55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8900"/>
            <a:ext cx="510857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az 3">
            <a:extLst>
              <a:ext uri="{FF2B5EF4-FFF2-40B4-BE49-F238E27FC236}">
                <a16:creationId xmlns:a16="http://schemas.microsoft.com/office/drawing/2014/main" id="{CB78B2C1-98B5-415C-8243-1B12296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4294188"/>
            <a:ext cx="311785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Obraz 10">
            <a:extLst>
              <a:ext uri="{FF2B5EF4-FFF2-40B4-BE49-F238E27FC236}">
                <a16:creationId xmlns:a16="http://schemas.microsoft.com/office/drawing/2014/main" id="{622772DD-E277-4C42-8D8D-ABA26B1F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3665538"/>
            <a:ext cx="34305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Obraz 8">
            <a:extLst>
              <a:ext uri="{FF2B5EF4-FFF2-40B4-BE49-F238E27FC236}">
                <a16:creationId xmlns:a16="http://schemas.microsoft.com/office/drawing/2014/main" id="{AC510610-4A65-450B-84D4-66B76EFD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48125"/>
            <a:ext cx="78105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Obraz 3">
            <a:extLst>
              <a:ext uri="{FF2B5EF4-FFF2-40B4-BE49-F238E27FC236}">
                <a16:creationId xmlns:a16="http://schemas.microsoft.com/office/drawing/2014/main" id="{24C477F4-625A-474F-A6B5-A6F9CB5C96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15013"/>
            <a:ext cx="90963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AA993D2-9EFD-45BF-9203-E2A5ABD79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63"/>
    </mc:Choice>
    <mc:Fallback>
      <p:transition spd="slow" advTm="10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ole tekstowe 5">
            <a:extLst>
              <a:ext uri="{FF2B5EF4-FFF2-40B4-BE49-F238E27FC236}">
                <a16:creationId xmlns:a16="http://schemas.microsoft.com/office/drawing/2014/main" id="{6FF931EE-AE35-45C3-A3E9-FD08F587C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-31750"/>
            <a:ext cx="7945438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b="1"/>
              <a:t>Jakie są zagrożenia bezpieczeństwa fotobiologicznego?</a:t>
            </a:r>
            <a:endParaRPr lang="pl-PL" altLang="pl-PL" sz="2000"/>
          </a:p>
          <a:p>
            <a:pPr eaLnBrk="1" hangingPunct="1"/>
            <a:r>
              <a:rPr lang="pl-PL" altLang="pl-PL" sz="2000"/>
              <a:t>Norma PN-EN 62471 wymienia niebezpieczeństwa dla oka i skóry, które mogą objawiać się nawet po kilku, czy nawet kilkunastu miesiącach wystawienia na takie zagrożenia:</a:t>
            </a:r>
          </a:p>
          <a:p>
            <a:pPr eaLnBrk="1" hangingPunct="1"/>
            <a:r>
              <a:rPr lang="pl-PL" altLang="pl-PL" sz="1100"/>
              <a:t> </a:t>
            </a:r>
          </a:p>
          <a:p>
            <a:pPr eaLnBrk="1" hangingPunct="1"/>
            <a:r>
              <a:rPr lang="pl-PL" altLang="pl-PL" sz="2000"/>
              <a:t>Zagrożenie oka i skóry promieniowaniem aktynicznym UV</a:t>
            </a:r>
          </a:p>
          <a:p>
            <a:pPr eaLnBrk="1" hangingPunct="1"/>
            <a:r>
              <a:rPr lang="pl-PL" altLang="pl-PL" sz="2000"/>
              <a:t>Zagrożenie oka promieniowaniem UV-A</a:t>
            </a:r>
          </a:p>
          <a:p>
            <a:pPr eaLnBrk="1" hangingPunct="1"/>
            <a:r>
              <a:rPr lang="pl-PL" altLang="pl-PL" sz="2000"/>
              <a:t>Zagrożenie oka światłem niebieskim</a:t>
            </a:r>
          </a:p>
          <a:p>
            <a:pPr eaLnBrk="1" hangingPunct="1"/>
            <a:r>
              <a:rPr lang="pl-PL" altLang="pl-PL" sz="2000"/>
              <a:t>Zagrożenie oka podczerwienią (IR)</a:t>
            </a:r>
          </a:p>
          <a:p>
            <a:pPr eaLnBrk="1" hangingPunct="1"/>
            <a:r>
              <a:rPr lang="pl-PL" altLang="pl-PL" sz="2000"/>
              <a:t>Zagrożenie termiczne skóry</a:t>
            </a:r>
          </a:p>
          <a:p>
            <a:pPr eaLnBrk="1" hangingPunct="1"/>
            <a:r>
              <a:rPr lang="pl-PL" altLang="pl-PL" sz="2000"/>
              <a:t>Zagrożenie termiczne siatkówki</a:t>
            </a:r>
          </a:p>
          <a:p>
            <a:pPr eaLnBrk="1" hangingPunct="1"/>
            <a:r>
              <a:rPr lang="pl-PL" altLang="pl-PL" sz="1100"/>
              <a:t> </a:t>
            </a:r>
          </a:p>
          <a:p>
            <a:pPr eaLnBrk="1" hangingPunct="1"/>
            <a:r>
              <a:rPr lang="pl-PL" altLang="pl-PL" sz="2000"/>
              <a:t>Norma bezpieczeństwa fotobiologicznego mówi również o sposobie pomiaru skuteczności widmowej:</a:t>
            </a:r>
          </a:p>
          <a:p>
            <a:pPr eaLnBrk="1" hangingPunct="1"/>
            <a:r>
              <a:rPr lang="pl-PL" altLang="pl-PL" sz="2000"/>
              <a:t>Zagrożenia skóry i oka (200 nm – 400 nm)</a:t>
            </a:r>
          </a:p>
          <a:p>
            <a:pPr eaLnBrk="1" hangingPunct="1"/>
            <a:r>
              <a:rPr lang="pl-PL" altLang="pl-PL" sz="2000"/>
              <a:t>Zagrożenia skóry i oka światłem niebieskim (300 nm – 700 nm)</a:t>
            </a:r>
          </a:p>
          <a:p>
            <a:pPr eaLnBrk="1" hangingPunct="1"/>
            <a:r>
              <a:rPr lang="pl-PL" altLang="pl-PL" sz="2000"/>
              <a:t>Zagrożenia termiczne siatkówki oka (380 nm – 1400 nm)</a:t>
            </a:r>
          </a:p>
          <a:p>
            <a:pPr eaLnBrk="1" hangingPunct="1"/>
            <a:r>
              <a:rPr lang="pl-PL" altLang="pl-PL" sz="1100"/>
              <a:t> </a:t>
            </a:r>
          </a:p>
          <a:p>
            <a:pPr eaLnBrk="1" hangingPunct="1"/>
            <a:r>
              <a:rPr lang="pl-PL" altLang="pl-PL" sz="2000"/>
              <a:t>W normie opisano również warunki ograniczenia ekspozycji </a:t>
            </a:r>
          </a:p>
          <a:p>
            <a:pPr eaLnBrk="1" hangingPunct="1"/>
            <a:r>
              <a:rPr lang="pl-PL" altLang="pl-PL" sz="2000"/>
              <a:t>przy zagrożeniu oka bliskim nadfioletem (UV-A), przy </a:t>
            </a:r>
          </a:p>
          <a:p>
            <a:pPr eaLnBrk="1" hangingPunct="1"/>
            <a:r>
              <a:rPr lang="pl-PL" altLang="pl-PL" sz="2000"/>
              <a:t>zagrożeniu oka promieniowaniem podczerwonym (780 nm – </a:t>
            </a:r>
          </a:p>
          <a:p>
            <a:pPr eaLnBrk="1" hangingPunct="1"/>
            <a:r>
              <a:rPr lang="pl-PL" altLang="pl-PL" sz="2000"/>
              <a:t>3000 nm), jak również przy zagrożeniu termicznym skóry </a:t>
            </a:r>
          </a:p>
          <a:p>
            <a:pPr eaLnBrk="1" hangingPunct="1"/>
            <a:r>
              <a:rPr lang="pl-PL" altLang="pl-PL" sz="2000"/>
              <a:t>w zakresie widmowym 380 nm – 3000 nm*.</a:t>
            </a:r>
          </a:p>
        </p:txBody>
      </p:sp>
      <p:sp>
        <p:nvSpPr>
          <p:cNvPr id="18435" name="Symbol zastępczy numeru slajdu 2">
            <a:extLst>
              <a:ext uri="{FF2B5EF4-FFF2-40B4-BE49-F238E27FC236}">
                <a16:creationId xmlns:a16="http://schemas.microsoft.com/office/drawing/2014/main" id="{2AF2849E-6AB2-485F-9B79-ABB5A6137D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02376A0-6E9E-408D-A1A4-49B422720BE9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18437" name="Obraz 3">
            <a:extLst>
              <a:ext uri="{FF2B5EF4-FFF2-40B4-BE49-F238E27FC236}">
                <a16:creationId xmlns:a16="http://schemas.microsoft.com/office/drawing/2014/main" id="{7F4487C0-C2FD-46A3-9A6C-94BE740B9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15013"/>
            <a:ext cx="90963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22BA302-1B48-40E3-92B9-0DDEA7979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007"/>
    </mc:Choice>
    <mc:Fallback>
      <p:transition spd="slow" advTm="16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6E4D84E8-6858-46E5-A3D2-5B9AF6ECC4A4}"/>
              </a:ext>
            </a:extLst>
          </p:cNvPr>
          <p:cNvSpPr txBox="1"/>
          <p:nvPr/>
        </p:nvSpPr>
        <p:spPr>
          <a:xfrm>
            <a:off x="1071563" y="285750"/>
            <a:ext cx="7858125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l-PL" sz="2000" b="1" dirty="0">
                <a:latin typeface="Arial" charset="0"/>
              </a:rPr>
              <a:t>Najważniejsze oraz najgroźniejsze występujące efekty biologicznych wywołane przez promieniowania źródeł światła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b="1" dirty="0">
                <a:latin typeface="Arial" charset="0"/>
              </a:rPr>
              <a:t> </a:t>
            </a:r>
            <a:endParaRPr lang="pl-PL" b="1" u="sng" dirty="0">
              <a:latin typeface="Arial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Zaćma powodowana podczerwienią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Zapalenie rogówki powodowane nadfioletem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Zapalenie siatkówki powodowane światłem niebieskim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Uszkodzenie termiczne siatkówki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Zaćma powodowana nadfioletem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dirty="0">
                <a:latin typeface="Arial" charset="0"/>
              </a:rPr>
              <a:t>Erytema powodowana nadfioletem (tzw. rumień)</a:t>
            </a:r>
          </a:p>
          <a:p>
            <a:pPr marL="342900" indent="-342900" eaLnBrk="1" hangingPunct="1">
              <a:lnSpc>
                <a:spcPct val="150000"/>
              </a:lnSpc>
              <a:defRPr/>
            </a:pPr>
            <a:endParaRPr lang="pl-PL" dirty="0">
              <a:latin typeface="Arial" charset="0"/>
            </a:endParaRPr>
          </a:p>
          <a:p>
            <a:pPr marL="342900" indent="-342900" eaLnBrk="1" hangingPunct="1">
              <a:lnSpc>
                <a:spcPct val="150000"/>
              </a:lnSpc>
              <a:defRPr/>
            </a:pPr>
            <a:endParaRPr lang="pl-PL" sz="800" dirty="0">
              <a:latin typeface="Arial" charset="0"/>
            </a:endParaRPr>
          </a:p>
        </p:txBody>
      </p:sp>
      <p:sp>
        <p:nvSpPr>
          <p:cNvPr id="20483" name="Symbol zastępczy numeru slajdu 1">
            <a:extLst>
              <a:ext uri="{FF2B5EF4-FFF2-40B4-BE49-F238E27FC236}">
                <a16:creationId xmlns:a16="http://schemas.microsoft.com/office/drawing/2014/main" id="{0A9DE5E9-89B6-4E8A-BB74-759C7666BC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DB8E31D-A862-4F41-8B3C-6FDA7419FC03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20485" name="Obraz 3">
            <a:extLst>
              <a:ext uri="{FF2B5EF4-FFF2-40B4-BE49-F238E27FC236}">
                <a16:creationId xmlns:a16="http://schemas.microsoft.com/office/drawing/2014/main" id="{5B717240-E62D-4838-A9DF-964940283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15013"/>
            <a:ext cx="90963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EB1870A-15ED-4D1B-945C-F04082080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73"/>
    </mc:Choice>
    <mc:Fallback>
      <p:transition spd="slow" advTm="11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ole tekstowe 5">
            <a:extLst>
              <a:ext uri="{FF2B5EF4-FFF2-40B4-BE49-F238E27FC236}">
                <a16:creationId xmlns:a16="http://schemas.microsoft.com/office/drawing/2014/main" id="{20535606-CA63-4099-820E-440FB43E8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252413"/>
            <a:ext cx="735806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>
                <a:latin typeface="Arial" panose="020B0604020202020204" pitchFamily="34" charset="0"/>
              </a:rPr>
              <a:t>Klasyfikacja grup ryzyka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800" b="1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pl-PL" altLang="pl-PL" sz="1800">
                <a:latin typeface="Arial" panose="020B0604020202020204" pitchFamily="34" charset="0"/>
              </a:rPr>
              <a:t> </a:t>
            </a:r>
            <a:r>
              <a:rPr lang="pl-PL" altLang="pl-PL" sz="1800" u="sng">
                <a:latin typeface="Arial" panose="020B0604020202020204" pitchFamily="34" charset="0"/>
              </a:rPr>
              <a:t>RG0</a:t>
            </a:r>
            <a:r>
              <a:rPr lang="pl-PL" altLang="pl-PL" sz="1800">
                <a:latin typeface="Arial" panose="020B0604020202020204" pitchFamily="34" charset="0"/>
              </a:rPr>
              <a:t> - grupa wolna od ryzyka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pl-PL" altLang="pl-PL" sz="1800">
                <a:latin typeface="Arial" panose="020B0604020202020204" pitchFamily="34" charset="0"/>
              </a:rPr>
              <a:t> </a:t>
            </a:r>
            <a:r>
              <a:rPr lang="pl-PL" altLang="pl-PL" sz="1800" u="sng">
                <a:latin typeface="Arial" panose="020B0604020202020204" pitchFamily="34" charset="0"/>
              </a:rPr>
              <a:t>RG1</a:t>
            </a:r>
            <a:r>
              <a:rPr lang="pl-PL" altLang="pl-PL" sz="1800">
                <a:latin typeface="Arial" panose="020B0604020202020204" pitchFamily="34" charset="0"/>
              </a:rPr>
              <a:t> – grupa niskiego ryzyka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pl-PL" altLang="pl-PL" sz="1800">
                <a:latin typeface="Arial" panose="020B0604020202020204" pitchFamily="34" charset="0"/>
              </a:rPr>
              <a:t> </a:t>
            </a:r>
            <a:r>
              <a:rPr lang="pl-PL" altLang="pl-PL" sz="1800" u="sng">
                <a:latin typeface="Arial" panose="020B0604020202020204" pitchFamily="34" charset="0"/>
              </a:rPr>
              <a:t>RG2</a:t>
            </a:r>
            <a:r>
              <a:rPr lang="pl-PL" altLang="pl-PL" sz="1800">
                <a:latin typeface="Arial" panose="020B0604020202020204" pitchFamily="34" charset="0"/>
              </a:rPr>
              <a:t> – grupa ryzyka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pl-PL" altLang="pl-PL" sz="1800">
                <a:latin typeface="Arial" panose="020B0604020202020204" pitchFamily="34" charset="0"/>
              </a:rPr>
              <a:t> </a:t>
            </a:r>
            <a:r>
              <a:rPr lang="pl-PL" altLang="pl-PL" sz="1800" u="sng">
                <a:latin typeface="Arial" panose="020B0604020202020204" pitchFamily="34" charset="0"/>
              </a:rPr>
              <a:t>RG3</a:t>
            </a:r>
            <a:r>
              <a:rPr lang="pl-PL" altLang="pl-PL" sz="1800">
                <a:latin typeface="Arial" panose="020B0604020202020204" pitchFamily="34" charset="0"/>
              </a:rPr>
              <a:t> – grupa wysokiego ryzyka</a:t>
            </a:r>
          </a:p>
        </p:txBody>
      </p:sp>
      <p:sp>
        <p:nvSpPr>
          <p:cNvPr id="22531" name="Symbol zastępczy numeru slajdu 1">
            <a:extLst>
              <a:ext uri="{FF2B5EF4-FFF2-40B4-BE49-F238E27FC236}">
                <a16:creationId xmlns:a16="http://schemas.microsoft.com/office/drawing/2014/main" id="{BF4A2B2F-A808-4F09-A705-68397CC08B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E478E6B-D93F-446A-A750-62B07466209D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Prostokąt 6">
            <a:extLst>
              <a:ext uri="{FF2B5EF4-FFF2-40B4-BE49-F238E27FC236}">
                <a16:creationId xmlns:a16="http://schemas.microsoft.com/office/drawing/2014/main" id="{56CCAFE8-F1FE-40DE-B497-038B80768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429000"/>
            <a:ext cx="778668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Niezbędną terminologię, możliwe występujące zagrożenia fotobiologiczne,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klasyfikacje lamp oraz metodykę wykonywania pomiarów definiuje norma: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>
                <a:latin typeface="Arial" panose="020B0604020202020204" pitchFamily="34" charset="0"/>
              </a:rPr>
              <a:t>PN-EN 62471:2010 </a:t>
            </a:r>
            <a:r>
              <a:rPr lang="pl-PL" altLang="pl-PL" sz="1800" b="1" i="1">
                <a:latin typeface="Arial" panose="020B0604020202020204" pitchFamily="34" charset="0"/>
              </a:rPr>
              <a:t>Bezpieczeństwo fotobiologiczne lamp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 i="1">
                <a:latin typeface="Arial" panose="020B0604020202020204" pitchFamily="34" charset="0"/>
              </a:rPr>
              <a:t>i systemów lampowych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800" b="1">
                <a:latin typeface="Arial" panose="020B0604020202020204" pitchFamily="34" charset="0"/>
              </a:rPr>
              <a:t>oraz Raport techniczny IEC TR 62778:2014</a:t>
            </a:r>
          </a:p>
        </p:txBody>
      </p:sp>
      <p:pic>
        <p:nvPicPr>
          <p:cNvPr id="22534" name="Obraz 3">
            <a:extLst>
              <a:ext uri="{FF2B5EF4-FFF2-40B4-BE49-F238E27FC236}">
                <a16:creationId xmlns:a16="http://schemas.microsoft.com/office/drawing/2014/main" id="{6A1CD45F-761F-4678-A54F-DD6B7FB78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15013"/>
            <a:ext cx="90963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EDC1A74-63C3-4412-A1C4-68AAE7364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424"/>
    </mc:Choice>
    <mc:Fallback>
      <p:transition spd="slow" advTm="24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numeru slajdu 2">
            <a:extLst>
              <a:ext uri="{FF2B5EF4-FFF2-40B4-BE49-F238E27FC236}">
                <a16:creationId xmlns:a16="http://schemas.microsoft.com/office/drawing/2014/main" id="{4725FEFF-397B-4BBB-AC8E-83AD9F77D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40359C9-18EE-4EBC-9898-E6E0AE1EFDBB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24580" name="Obraz 1">
            <a:extLst>
              <a:ext uri="{FF2B5EF4-FFF2-40B4-BE49-F238E27FC236}">
                <a16:creationId xmlns:a16="http://schemas.microsoft.com/office/drawing/2014/main" id="{783B6BDC-ADA4-4EE1-8431-9CC7500B8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8900"/>
            <a:ext cx="510857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az 2">
            <a:extLst>
              <a:ext uri="{FF2B5EF4-FFF2-40B4-BE49-F238E27FC236}">
                <a16:creationId xmlns:a16="http://schemas.microsoft.com/office/drawing/2014/main" id="{DF93ED77-143F-4273-AB30-83E26BD1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782888"/>
            <a:ext cx="87249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Obraz 4">
            <a:extLst>
              <a:ext uri="{FF2B5EF4-FFF2-40B4-BE49-F238E27FC236}">
                <a16:creationId xmlns:a16="http://schemas.microsoft.com/office/drawing/2014/main" id="{5418632A-3E54-44D3-A098-C5B9E627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3088"/>
            <a:ext cx="3800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az 3">
            <a:extLst>
              <a:ext uri="{FF2B5EF4-FFF2-40B4-BE49-F238E27FC236}">
                <a16:creationId xmlns:a16="http://schemas.microsoft.com/office/drawing/2014/main" id="{0DDB5FD9-142D-415A-B081-55AD5B5A4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15013"/>
            <a:ext cx="90963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1A6B4E5-8F8E-4A43-B8B6-1C68830BB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51"/>
    </mc:Choice>
    <mc:Fallback>
      <p:transition spd="slow" advTm="162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numeru slajdu 2">
            <a:extLst>
              <a:ext uri="{FF2B5EF4-FFF2-40B4-BE49-F238E27FC236}">
                <a16:creationId xmlns:a16="http://schemas.microsoft.com/office/drawing/2014/main" id="{7D4D18B6-AEA6-44E7-A858-DB3CDC8DA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3E9094B-94E5-4C83-BAFC-7C5BAC9848B2}" type="slidenum">
              <a:rPr lang="pl-PL" altLang="pl-PL" sz="1200">
                <a:solidFill>
                  <a:srgbClr val="B5A78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pl-PL" altLang="pl-PL" sz="1200">
              <a:solidFill>
                <a:srgbClr val="B5A788"/>
              </a:solidFill>
              <a:latin typeface="Arial" panose="020B0604020202020204" pitchFamily="34" charset="0"/>
            </a:endParaRPr>
          </a:p>
        </p:txBody>
      </p:sp>
      <p:pic>
        <p:nvPicPr>
          <p:cNvPr id="26628" name="Obraz 1">
            <a:extLst>
              <a:ext uri="{FF2B5EF4-FFF2-40B4-BE49-F238E27FC236}">
                <a16:creationId xmlns:a16="http://schemas.microsoft.com/office/drawing/2014/main" id="{C27F045A-3CF6-4579-8C5B-09BACCDC9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8900"/>
            <a:ext cx="510857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Obraz 4">
            <a:extLst>
              <a:ext uri="{FF2B5EF4-FFF2-40B4-BE49-F238E27FC236}">
                <a16:creationId xmlns:a16="http://schemas.microsoft.com/office/drawing/2014/main" id="{A91CB151-AED8-4E27-83BA-4C196ED7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3088"/>
            <a:ext cx="3800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Obraz 8">
            <a:extLst>
              <a:ext uri="{FF2B5EF4-FFF2-40B4-BE49-F238E27FC236}">
                <a16:creationId xmlns:a16="http://schemas.microsoft.com/office/drawing/2014/main" id="{40B06BC1-394E-4830-A091-232197B1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695575"/>
            <a:ext cx="86963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az 3">
            <a:extLst>
              <a:ext uri="{FF2B5EF4-FFF2-40B4-BE49-F238E27FC236}">
                <a16:creationId xmlns:a16="http://schemas.microsoft.com/office/drawing/2014/main" id="{88645DF8-87A5-4243-97F1-C10540056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59463"/>
            <a:ext cx="9096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2">
            <a:extLst>
              <a:ext uri="{FF2B5EF4-FFF2-40B4-BE49-F238E27FC236}">
                <a16:creationId xmlns:a16="http://schemas.microsoft.com/office/drawing/2014/main" id="{162EDA9B-8AFE-405A-A3E8-5F7E32EBC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26633" name="Obraz 7">
            <a:extLst>
              <a:ext uri="{FF2B5EF4-FFF2-40B4-BE49-F238E27FC236}">
                <a16:creationId xmlns:a16="http://schemas.microsoft.com/office/drawing/2014/main" id="{5C336D9D-29BF-427E-8268-8E3696FB6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420688"/>
            <a:ext cx="19716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E197E773-7FFB-437A-888E-59133B26F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2370138"/>
            <a:ext cx="2663825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l-PL" altLang="pl-PL" sz="12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Nie wpatrywać się w pracujące</a:t>
            </a:r>
          </a:p>
          <a:p>
            <a:pPr algn="ctr">
              <a:defRPr/>
            </a:pPr>
            <a:r>
              <a:rPr lang="pl-PL" altLang="pl-PL" sz="12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źródło światła (wymiary 5 x 5 mm)</a:t>
            </a:r>
            <a:endParaRPr lang="pl-PL" altLang="pl-PL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79B6801-9BAF-405A-92D3-D08A6298D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71"/>
    </mc:Choice>
    <mc:Fallback>
      <p:transition spd="slow" advTm="20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1621</TotalTime>
  <Words>1263</Words>
  <Application>Microsoft Office PowerPoint</Application>
  <PresentationFormat>Pokaz na ekranie (4:3)</PresentationFormat>
  <Paragraphs>309</Paragraphs>
  <Slides>30</Slides>
  <Notes>13</Notes>
  <HiddenSlides>0</HiddenSlides>
  <MMClips>30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8" baseType="lpstr">
      <vt:lpstr>Arial</vt:lpstr>
      <vt:lpstr>Calibri</vt:lpstr>
      <vt:lpstr>Gill Sans MT</vt:lpstr>
      <vt:lpstr>Times New Roman</vt:lpstr>
      <vt:lpstr>Verdana</vt:lpstr>
      <vt:lpstr>Wingdings</vt:lpstr>
      <vt:lpstr>Wingdings 2</vt:lpstr>
      <vt:lpstr>Przesilenie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Iwona</dc:creator>
  <cp:lastModifiedBy>Marek K</cp:lastModifiedBy>
  <cp:revision>269</cp:revision>
  <dcterms:created xsi:type="dcterms:W3CDTF">2011-01-13T11:26:58Z</dcterms:created>
  <dcterms:modified xsi:type="dcterms:W3CDTF">2020-12-09T06:51:36Z</dcterms:modified>
</cp:coreProperties>
</file>