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1137" r:id="rId2"/>
    <p:sldId id="2202" r:id="rId3"/>
    <p:sldId id="2083" r:id="rId4"/>
    <p:sldId id="2086" r:id="rId5"/>
    <p:sldId id="2089" r:id="rId6"/>
    <p:sldId id="2100" r:id="rId7"/>
    <p:sldId id="2104" r:id="rId8"/>
    <p:sldId id="2108" r:id="rId9"/>
    <p:sldId id="2109" r:id="rId10"/>
    <p:sldId id="2110" r:id="rId11"/>
    <p:sldId id="2111" r:id="rId12"/>
    <p:sldId id="2112" r:id="rId13"/>
    <p:sldId id="2114" r:id="rId14"/>
    <p:sldId id="2115" r:id="rId15"/>
    <p:sldId id="2116" r:id="rId16"/>
    <p:sldId id="2117" r:id="rId17"/>
    <p:sldId id="2118" r:id="rId18"/>
    <p:sldId id="2119" r:id="rId19"/>
    <p:sldId id="2120" r:id="rId20"/>
    <p:sldId id="2121" r:id="rId21"/>
    <p:sldId id="2122" r:id="rId22"/>
    <p:sldId id="2123" r:id="rId23"/>
    <p:sldId id="2124" r:id="rId24"/>
    <p:sldId id="2126" r:id="rId25"/>
    <p:sldId id="2128" r:id="rId26"/>
    <p:sldId id="2129" r:id="rId27"/>
    <p:sldId id="2131" r:id="rId28"/>
    <p:sldId id="2203" r:id="rId29"/>
  </p:sldIdLst>
  <p:sldSz cx="12192000" cy="6858000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88D0041-3DC0-47D4-ABCE-ED5E35F458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DA04FF6-D97D-4FDC-9652-CE2365D57CB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301CCA-E2E0-438A-B1DE-C9816A4B6996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508EB8E7-D8B8-45FA-AE04-1047D0B85D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00660B06-B309-4BCF-B5D4-D74DCCE4A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8CBB855-73DB-4F17-B37C-1DCEC2B51A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5C609C1-0CA0-46DE-8EAE-7C0F005B9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AFCD562-A712-4258-8847-10B2703414B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F07E0483-9E2D-457F-9F61-1BBC2983B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5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5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5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56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CD292D5-66FA-4BCB-879F-4C46E6EE1788}" type="slidenum">
              <a:rPr lang="pl-PL" altLang="pl-PL" sz="1300">
                <a:latin typeface="Times New Roman" panose="02020603050405020304" pitchFamily="18" charset="0"/>
              </a:rPr>
              <a:pPr/>
              <a:t>1</a:t>
            </a:fld>
            <a:endParaRPr lang="pl-PL" altLang="pl-PL" sz="1300">
              <a:latin typeface="Times New Roman" panose="02020603050405020304" pitchFamily="18" charset="0"/>
            </a:endParaRPr>
          </a:p>
        </p:txBody>
      </p:sp>
      <p:sp>
        <p:nvSpPr>
          <p:cNvPr id="8195" name="Symbol zastępczy obrazu slajdu 1">
            <a:extLst>
              <a:ext uri="{FF2B5EF4-FFF2-40B4-BE49-F238E27FC236}">
                <a16:creationId xmlns:a16="http://schemas.microsoft.com/office/drawing/2014/main" id="{8959D7FD-4B4D-41E4-BCF6-9009DC03B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2875" y="768350"/>
            <a:ext cx="6818313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Symbol zastępczy notatek 2">
            <a:extLst>
              <a:ext uri="{FF2B5EF4-FFF2-40B4-BE49-F238E27FC236}">
                <a16:creationId xmlns:a16="http://schemas.microsoft.com/office/drawing/2014/main" id="{A13D91CD-9748-4E17-8B62-87E1CCE9B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09613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197" name="Symbol zastępczy numeru slajdu 3">
            <a:extLst>
              <a:ext uri="{FF2B5EF4-FFF2-40B4-BE49-F238E27FC236}">
                <a16:creationId xmlns:a16="http://schemas.microsoft.com/office/drawing/2014/main" id="{39B44E41-90EC-415B-8E2B-2B96AFEFAE02}"/>
              </a:ext>
            </a:extLst>
          </p:cNvPr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4DE5EE66-B2A1-4381-829C-08FE10FC035B}" type="slidenum">
              <a:rPr lang="pl-PL" altLang="pl-PL" sz="1200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/>
              <a:t>1</a:t>
            </a:fld>
            <a:endParaRPr lang="pl-PL" altLang="pl-PL" sz="12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A63885-68DC-44D8-AFE0-E48928F1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7A895-9E86-4C06-9C62-8A62F5FD109C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4EE65F-2622-442C-92FE-3A2E8069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29EA9D-6FC6-4C07-A533-ED473DE2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DB112-B8E9-4A52-A470-78EDE2DF35F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706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FBC930E-AFB1-4E9E-AB80-9ACF548A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83E33-BC6A-403A-8BC2-1D7D52075908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124D83-7682-4031-BC13-1618DA34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73E41CE-1D9E-444F-A269-D529BBF3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8BF6-BA4F-4953-B641-DCEE254999C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6055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6B820B-F52A-48EE-992C-3A049A3FD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54675-BA5F-4B88-B7ED-4D8D48A1C5E5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2DBC42-7F62-4347-BE0F-0447D9BB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F53FC3A-9793-42AB-B4EA-E606B56F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9FCD3-29FD-4C3C-86FD-84714291E04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7182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762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304800" y="990600"/>
            <a:ext cx="5689600" cy="5105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990600"/>
            <a:ext cx="5689600" cy="5105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C6F98C-6EEC-498A-A1A7-99F1B9A61C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D3B29-16DE-4171-9EDB-B2726840BA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E2144-B802-45E9-A9A3-D4096D7594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BB50BE-B968-4D78-AA5D-7AAA92EEACE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326489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304800" y="0"/>
            <a:ext cx="11582400" cy="6096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298792-5A6C-478E-8DB5-014A5BFBB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305ECF-B8D5-45A2-A690-9A8632A3DF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38BC54-85E8-4513-BA47-F3F860C236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23D5B2-63CC-40C0-B990-0AB98A27341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5976348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78708A-D89F-4EC5-98E9-386B57CF4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D462C43-53C9-4ABA-A9C9-F344288C82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DB17C8-4BB7-4B25-931E-9F9D06842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2F034A-B601-4311-9FEB-4288506B6BF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58739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E0A38B-987E-4D78-8C0E-D9FAAED7B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42A26-4237-4CCC-A873-E5A5ADCFFA67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4F1D13A-A4ED-43DC-B0A0-6F5D6F003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6145C62-476C-4A8D-943B-94FA59DF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B7888-3A4A-4370-A96F-068F6C35B3E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54650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EF05BA-5479-47B1-9CD9-55787067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83954-870D-40E5-BA17-FABBE5F02746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C2ABEC-2412-4CCA-95EC-DF79013E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602232-AF00-4AA2-BF35-D94E08A8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2B388-BCA5-4C39-BBF4-D71B3E7C5C8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1713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94F0388-B0E6-48B9-80FF-F844FE4A7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6A1D-4D87-45FA-BA24-914D43EA5F94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D0CB406D-D192-42C9-99BF-AED542103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373091C8-1472-4C96-9250-756782DC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8A7B0-27CB-4CC8-B409-FE79EC5751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9559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182D09A1-BCF1-46DE-9100-4F8F26078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05019-513A-4F5F-82F1-C61FE52E5D22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AC3B1E58-5B6F-4ADE-9058-C8174AA37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89FC4417-B921-4DF3-A87A-01E968FB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E65E5-FA15-4AB0-9A0D-021581F3C1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863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121BAE0C-B9B9-4B2A-BE57-CDB1A9C1A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40997-6CAE-49F8-AE51-DFC63B91BB1C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D80C06AA-CAFF-4B04-A69F-6F260D97B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E3894A4-77A4-469F-9BB7-3F423B2E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DD9FA-4615-437E-B686-BEBF459F39F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2113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B2D1EBCD-8BD9-4051-9B97-232BA9DB1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CE52B-7BBF-4A57-B962-B9A16413D023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C828B865-FCDD-4B62-9A91-E93CDCD09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C10F8253-6BDF-4C30-892F-22D9BA2C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C1862-A113-4D56-AAFF-3658ADF0D70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1198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36D90038-A640-4AB9-8E94-E32C440D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95D9C-EACC-461C-9012-9D89B6E503AD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8863C95D-D05D-403B-94F4-8D654265E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AD742563-6717-40E3-A75F-6C7F1C22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9CD17-EE61-4996-953F-F3B44B2B9AC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9683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45A5E483-3081-405A-BA38-A76E6D9D1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8275B-75A5-4732-8C9F-ADF11FB25DC1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C122683-234F-494A-A72A-4F0E7F2A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175FC85-53E9-4FC1-88A2-F6FF24E1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9BF98-61F1-4252-86DB-C7D6C0CBD8F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7525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B60042CE-6A30-4F6F-A4C1-E54636EC9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9D9308FE-FE1E-48B0-B97C-FA9AA2ECA1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4CB1C9-E073-48BB-A1FE-82891CD62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9020E0-484C-4B04-B496-9053047F0BD9}" type="datetimeFigureOut">
              <a:rPr lang="pl-PL"/>
              <a:pPr>
                <a:defRPr/>
              </a:pPr>
              <a:t>2020-12-09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74F251-2D0D-4E19-8852-DC5AF122F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A38583-2621-4A85-B822-B794DF32C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844F61-FFFD-4A47-A88B-BF9BC2B5A02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7" r:id="rId13"/>
    <p:sldLayoutId id="2147483808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8.wm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jpe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.jpeg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.jpeg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0.jpe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pole tekstowe 4">
            <a:extLst>
              <a:ext uri="{FF2B5EF4-FFF2-40B4-BE49-F238E27FC236}">
                <a16:creationId xmlns:a16="http://schemas.microsoft.com/office/drawing/2014/main" id="{4EE7CC7E-38B9-43A9-B879-27E7B3294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070" y="1284189"/>
            <a:ext cx="1219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sz="3200" b="1" dirty="0">
                <a:solidFill>
                  <a:srgbClr val="0000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DYREKTYWA LVD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sz="3200" b="1" dirty="0">
                <a:solidFill>
                  <a:srgbClr val="0000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SPRAWIE SPRZĘTU ELEKTRYCZNEGO PRZEWIDZIANEGO DO STOSOWANIA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sz="3200" b="1" dirty="0">
                <a:solidFill>
                  <a:srgbClr val="00000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 OKREŚLONYCH GRANICACH NAPIĘCIA</a:t>
            </a:r>
            <a:endParaRPr lang="pl-PL" altLang="pl-PL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A513C8A-93FB-4122-8415-DBDF76E7F851}"/>
              </a:ext>
            </a:extLst>
          </p:cNvPr>
          <p:cNvSpPr txBox="1"/>
          <p:nvPr/>
        </p:nvSpPr>
        <p:spPr>
          <a:xfrm>
            <a:off x="1679143" y="185738"/>
            <a:ext cx="88169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Bezpieczeństwo użytkowania urządzeń elektrycznych</a:t>
            </a:r>
            <a:endParaRPr lang="pl-PL" sz="2400" b="1" dirty="0">
              <a:latin typeface="+mj-lt"/>
            </a:endParaRPr>
          </a:p>
        </p:txBody>
      </p:sp>
      <p:sp>
        <p:nvSpPr>
          <p:cNvPr id="10" name="Symbol zastępczy numeru slajdu 1">
            <a:extLst>
              <a:ext uri="{FF2B5EF4-FFF2-40B4-BE49-F238E27FC236}">
                <a16:creationId xmlns:a16="http://schemas.microsoft.com/office/drawing/2014/main" id="{E6A82805-2C14-4B0D-958E-6D52B59005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38655" y="6245225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B63E92CB-908F-41C0-B7A3-73BE2F416D0D}" type="slidenum">
              <a:rPr lang="pl-PL" altLang="pl-PL" sz="1400" smtClean="0"/>
              <a:pPr/>
              <a:t>1</a:t>
            </a:fld>
            <a:endParaRPr lang="pl-PL" altLang="pl-PL" sz="1400"/>
          </a:p>
        </p:txBody>
      </p:sp>
      <p:sp>
        <p:nvSpPr>
          <p:cNvPr id="11" name="Symbol zastępczy numeru slajdu 3">
            <a:extLst>
              <a:ext uri="{FF2B5EF4-FFF2-40B4-BE49-F238E27FC236}">
                <a16:creationId xmlns:a16="http://schemas.microsoft.com/office/drawing/2014/main" id="{833F450D-02D4-4F3F-A97B-9EED234DC871}"/>
              </a:ext>
            </a:extLst>
          </p:cNvPr>
          <p:cNvSpPr txBox="1">
            <a:spLocks/>
          </p:cNvSpPr>
          <p:nvPr/>
        </p:nvSpPr>
        <p:spPr bwMode="auto">
          <a:xfrm>
            <a:off x="7938655" y="62452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>
                <a:latin typeface="+mj-lt"/>
              </a:rPr>
              <a:t>1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967C7D3-A6BE-4F0E-BD78-D19CC4B67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8037" y="5262157"/>
            <a:ext cx="5186735" cy="16319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2020 </a:t>
            </a:r>
          </a:p>
        </p:txBody>
      </p:sp>
      <p:sp>
        <p:nvSpPr>
          <p:cNvPr id="13" name="pole tekstowe 4">
            <a:extLst>
              <a:ext uri="{FF2B5EF4-FFF2-40B4-BE49-F238E27FC236}">
                <a16:creationId xmlns:a16="http://schemas.microsoft.com/office/drawing/2014/main" id="{BCA7CCDA-D7CD-4DAE-9361-1509D909B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743" y="3829050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CCDE1E5-D669-4FFC-8370-9F779E28F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52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6AFB1334-40F2-4CA9-A427-62907E36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3200">
                <a:latin typeface="Times New Roman" panose="02020603050405020304" pitchFamily="18" charset="0"/>
              </a:rPr>
              <a:t>	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3200">
              <a:latin typeface="Times New Roman" panose="02020603050405020304" pitchFamily="18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50D495E-F342-4C62-8263-D345104C9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55300" name="Picture 4" descr="LVD">
            <a:extLst>
              <a:ext uri="{FF2B5EF4-FFF2-40B4-BE49-F238E27FC236}">
                <a16:creationId xmlns:a16="http://schemas.microsoft.com/office/drawing/2014/main" id="{5BB3CDD9-194F-4643-B89E-25E6BB667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>
            <a:extLst>
              <a:ext uri="{FF2B5EF4-FFF2-40B4-BE49-F238E27FC236}">
                <a16:creationId xmlns:a16="http://schemas.microsoft.com/office/drawing/2014/main" id="{917CDE16-A3D1-4D44-8AC5-DBC9643FB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1557338"/>
            <a:ext cx="7250112" cy="406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2400">
                <a:latin typeface="Times New Roman" panose="02020603050405020304" pitchFamily="18" charset="0"/>
              </a:rPr>
              <a:t>Zakres stosowania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2400">
                <a:latin typeface="Times New Roman" panose="02020603050405020304" pitchFamily="18" charset="0"/>
              </a:rPr>
              <a:t>Obowiązki i odpowiedzialność producenta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2400">
                <a:latin typeface="Times New Roman" panose="02020603050405020304" pitchFamily="18" charset="0"/>
              </a:rPr>
              <a:t>Dokumentacja techniczna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2400">
                <a:latin typeface="Times New Roman" panose="02020603050405020304" pitchFamily="18" charset="0"/>
              </a:rPr>
              <a:t>Deklaracja zgodności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2400">
                <a:latin typeface="Times New Roman" panose="02020603050405020304" pitchFamily="18" charset="0"/>
              </a:rPr>
              <a:t>Oznakowanie CE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400">
              <a:latin typeface="Times New Roman" panose="02020603050405020304" pitchFamily="18" charset="0"/>
            </a:endParaRPr>
          </a:p>
        </p:txBody>
      </p:sp>
      <p:pic>
        <p:nvPicPr>
          <p:cNvPr id="55302" name="Picture 6" descr="LVD93">
            <a:extLst>
              <a:ext uri="{FF2B5EF4-FFF2-40B4-BE49-F238E27FC236}">
                <a16:creationId xmlns:a16="http://schemas.microsoft.com/office/drawing/2014/main" id="{A0AA4C43-3167-4CBC-B335-ED3CE034B3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4005263"/>
            <a:ext cx="1949450" cy="1422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43A0281-ED89-4D48-8956-48A4C0EB2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72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DE17A22-CF59-418D-AC0E-135557B84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56323" name="Picture 3" descr="LVD">
            <a:extLst>
              <a:ext uri="{FF2B5EF4-FFF2-40B4-BE49-F238E27FC236}">
                <a16:creationId xmlns:a16="http://schemas.microsoft.com/office/drawing/2014/main" id="{715A1395-995F-4CD3-B0EE-78199B8F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>
            <a:extLst>
              <a:ext uri="{FF2B5EF4-FFF2-40B4-BE49-F238E27FC236}">
                <a16:creationId xmlns:a16="http://schemas.microsoft.com/office/drawing/2014/main" id="{20FCB66D-B224-4322-AC2C-FEC34C864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1969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dotyczy sprzętu elektrycznego użytkowanego przy napięciu nominalnym:</a:t>
            </a:r>
          </a:p>
          <a:p>
            <a:pPr lvl="2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2400">
                <a:latin typeface="Times New Roman" panose="02020603050405020304" pitchFamily="18" charset="0"/>
              </a:rPr>
              <a:t>od 50V do 1000V prądu przemiennego</a:t>
            </a:r>
          </a:p>
          <a:p>
            <a:pPr lvl="2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2400">
                <a:latin typeface="Times New Roman" panose="02020603050405020304" pitchFamily="18" charset="0"/>
              </a:rPr>
              <a:t>od 75V do 1500V prądu stałego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określa: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>
                <a:latin typeface="Times New Roman" panose="02020603050405020304" pitchFamily="18" charset="0"/>
              </a:rPr>
              <a:t>zasadnicze wymagania dotyczące sprzętu elektrycznego podlegającego ocenie zgodności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>
                <a:latin typeface="Times New Roman" panose="02020603050405020304" pitchFamily="18" charset="0"/>
              </a:rPr>
              <a:t>warunki i tryb dokonywania oceny zgodności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>
                <a:latin typeface="Times New Roman" panose="02020603050405020304" pitchFamily="18" charset="0"/>
              </a:rPr>
              <a:t>zawartość dokumentacji technicznej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>
                <a:latin typeface="Times New Roman" panose="02020603050405020304" pitchFamily="18" charset="0"/>
              </a:rPr>
              <a:t>sposób oznakowania sprzętu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>
                <a:latin typeface="Times New Roman" panose="02020603050405020304" pitchFamily="18" charset="0"/>
              </a:rPr>
              <a:t>wzór oznakowania znakiem CE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400">
              <a:latin typeface="Times New Roman" panose="02020603050405020304" pitchFamily="18" charset="0"/>
            </a:endParaRPr>
          </a:p>
        </p:txBody>
      </p:sp>
      <p:pic>
        <p:nvPicPr>
          <p:cNvPr id="56325" name="Picture 5" descr="BS00975_">
            <a:extLst>
              <a:ext uri="{FF2B5EF4-FFF2-40B4-BE49-F238E27FC236}">
                <a16:creationId xmlns:a16="http://schemas.microsoft.com/office/drawing/2014/main" id="{CC178C40-A222-4DAB-ACB4-B30FCB03502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2850" y="5589588"/>
            <a:ext cx="1500188" cy="925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1553F3E-18BB-4BD5-8C99-FE9F30C93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12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9DA72BC9-1B40-461B-BC2E-789CDA6D9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57347" name="Picture 3" descr="LVD">
            <a:extLst>
              <a:ext uri="{FF2B5EF4-FFF2-40B4-BE49-F238E27FC236}">
                <a16:creationId xmlns:a16="http://schemas.microsoft.com/office/drawing/2014/main" id="{D85187AA-412A-4155-B353-23FC6F8DD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4">
            <a:extLst>
              <a:ext uri="{FF2B5EF4-FFF2-40B4-BE49-F238E27FC236}">
                <a16:creationId xmlns:a16="http://schemas.microsoft.com/office/drawing/2014/main" id="{51B47B95-5069-41EB-8904-EDAB72142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11969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Termin „sprzęt elektryczny” nie jest zdefiniowany w dyrektywie niskonapięciowej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</a:rPr>
              <a:t>D</a:t>
            </a:r>
            <a:r>
              <a:rPr lang="pl-PL" altLang="fr-FR" sz="2400">
                <a:latin typeface="Times New Roman" panose="02020603050405020304" pitchFamily="18" charset="0"/>
              </a:rPr>
              <a:t>efinicja sprzętu elektrycznego w Międzynarodowym Słowniku Elektrotechnicznym IEC brzmi: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„</a:t>
            </a:r>
            <a:r>
              <a:rPr lang="fr-FR" altLang="fr-FR" sz="2400">
                <a:latin typeface="Times New Roman" panose="02020603050405020304" pitchFamily="18" charset="0"/>
              </a:rPr>
              <a:t>K</a:t>
            </a:r>
            <a:r>
              <a:rPr lang="pl-PL" altLang="fr-FR" sz="2400">
                <a:latin typeface="Times New Roman" panose="02020603050405020304" pitchFamily="18" charset="0"/>
              </a:rPr>
              <a:t>ażde urządzenie używane w celu wytwarzania, przetwarzania, przesyłania, rozdziału lub wykorzystywania energii elektrycznej, takie jak maszyny</a:t>
            </a:r>
            <a:r>
              <a:rPr lang="fr-FR" altLang="fr-FR" sz="2400">
                <a:latin typeface="Times New Roman" panose="02020603050405020304" pitchFamily="18" charset="0"/>
              </a:rPr>
              <a:t>,</a:t>
            </a:r>
            <a:r>
              <a:rPr lang="pl-PL" altLang="fr-FR" sz="2400">
                <a:latin typeface="Times New Roman" panose="02020603050405020304" pitchFamily="18" charset="0"/>
              </a:rPr>
              <a:t> tr</a:t>
            </a:r>
            <a:r>
              <a:rPr lang="fr-FR" altLang="fr-FR" sz="2400">
                <a:latin typeface="Times New Roman" panose="02020603050405020304" pitchFamily="18" charset="0"/>
              </a:rPr>
              <a:t>a</a:t>
            </a:r>
            <a:r>
              <a:rPr lang="pl-PL" altLang="fr-FR" sz="2400">
                <a:latin typeface="Times New Roman" panose="02020603050405020304" pitchFamily="18" charset="0"/>
              </a:rPr>
              <a:t>nsformatory, aparaty, przyrządy pomiarowe, urządzenia zabezpieczające, przewody, akcesoria”.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61CD37D-CB57-4275-AD69-BAC9D3EDD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389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AF57A8F-1F87-4191-8717-9EEB7736C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58371" name="Picture 3" descr="LVD">
            <a:extLst>
              <a:ext uri="{FF2B5EF4-FFF2-40B4-BE49-F238E27FC236}">
                <a16:creationId xmlns:a16="http://schemas.microsoft.com/office/drawing/2014/main" id="{CEC482A9-3C2B-48E0-AFD7-CB35ED18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4">
            <a:extLst>
              <a:ext uri="{FF2B5EF4-FFF2-40B4-BE49-F238E27FC236}">
                <a16:creationId xmlns:a16="http://schemas.microsoft.com/office/drawing/2014/main" id="{33BB529D-214F-4E11-A068-57D56B9A2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nie dotyczy:</a:t>
            </a:r>
            <a:br>
              <a:rPr lang="pl-PL" altLang="fr-FR" sz="2400">
                <a:latin typeface="Times New Roman" panose="02020603050405020304" pitchFamily="18" charset="0"/>
              </a:rPr>
            </a:br>
            <a:endParaRPr lang="pl-PL" altLang="fr-FR" sz="24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sprzętu w wykonaniu przeciwwybuchowym,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4000">
              <a:latin typeface="Times New Roman" panose="02020603050405020304" pitchFamily="18" charset="0"/>
            </a:endParaRPr>
          </a:p>
        </p:txBody>
      </p:sp>
      <p:pic>
        <p:nvPicPr>
          <p:cNvPr id="58373" name="Picture 5" descr="LVD1">
            <a:extLst>
              <a:ext uri="{FF2B5EF4-FFF2-40B4-BE49-F238E27FC236}">
                <a16:creationId xmlns:a16="http://schemas.microsoft.com/office/drawing/2014/main" id="{ADC0F386-3DC0-4909-A52F-FF7BA4D03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2636838"/>
            <a:ext cx="72009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EMC7">
            <a:extLst>
              <a:ext uri="{FF2B5EF4-FFF2-40B4-BE49-F238E27FC236}">
                <a16:creationId xmlns:a16="http://schemas.microsoft.com/office/drawing/2014/main" id="{A70FE957-46E9-4115-8185-187FEEB0B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429000"/>
            <a:ext cx="91598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E376188-C7CD-4890-A595-89B742C51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1000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7D291AE-E646-45AC-8FBF-136DC5687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59395" name="Picture 3" descr="LVD">
            <a:extLst>
              <a:ext uri="{FF2B5EF4-FFF2-40B4-BE49-F238E27FC236}">
                <a16:creationId xmlns:a16="http://schemas.microsoft.com/office/drawing/2014/main" id="{F4AD1E8D-4CCA-48DB-AB47-6BA293396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4">
            <a:extLst>
              <a:ext uri="{FF2B5EF4-FFF2-40B4-BE49-F238E27FC236}">
                <a16:creationId xmlns:a16="http://schemas.microsoft.com/office/drawing/2014/main" id="{F1A56D24-D1A9-4BF9-AD41-FA725A1FB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nie dotyczy:</a:t>
            </a:r>
            <a:br>
              <a:rPr lang="pl-PL" altLang="fr-FR" sz="2400">
                <a:latin typeface="Times New Roman" panose="02020603050405020304" pitchFamily="18" charset="0"/>
              </a:rPr>
            </a:br>
            <a:endParaRPr lang="pl-PL" altLang="fr-FR" sz="24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sprzętu specjalistycznego użytkowanego na statkach, w samolotach, w taborze kolejowym, </a:t>
            </a:r>
            <a:endParaRPr lang="pl-PL" altLang="fr-FR" sz="4000">
              <a:latin typeface="Times New Roman" panose="02020603050405020304" pitchFamily="18" charset="0"/>
            </a:endParaRPr>
          </a:p>
        </p:txBody>
      </p:sp>
      <p:pic>
        <p:nvPicPr>
          <p:cNvPr id="59397" name="Picture 5" descr="LVD6">
            <a:extLst>
              <a:ext uri="{FF2B5EF4-FFF2-40B4-BE49-F238E27FC236}">
                <a16:creationId xmlns:a16="http://schemas.microsoft.com/office/drawing/2014/main" id="{8034ECAC-7186-4CC6-ADE7-4D8B9C069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844675"/>
            <a:ext cx="59769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LVD7">
            <a:extLst>
              <a:ext uri="{FF2B5EF4-FFF2-40B4-BE49-F238E27FC236}">
                <a16:creationId xmlns:a16="http://schemas.microsoft.com/office/drawing/2014/main" id="{BBABA927-FA74-41A6-8CA4-5BD80152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365625"/>
            <a:ext cx="6264275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EMC7">
            <a:extLst>
              <a:ext uri="{FF2B5EF4-FFF2-40B4-BE49-F238E27FC236}">
                <a16:creationId xmlns:a16="http://schemas.microsoft.com/office/drawing/2014/main" id="{D01B2FC9-23FA-4492-9EA6-F806365A3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429000"/>
            <a:ext cx="91598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4FBA6DD-53EC-4E98-B9F0-6ECCA79A3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0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38C0AEAF-0D37-461C-B0FB-AC50E42E4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0419" name="Picture 3" descr="LVD">
            <a:extLst>
              <a:ext uri="{FF2B5EF4-FFF2-40B4-BE49-F238E27FC236}">
                <a16:creationId xmlns:a16="http://schemas.microsoft.com/office/drawing/2014/main" id="{2FFA4E4B-4A7D-4FD1-B84D-12CB7B04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>
            <a:extLst>
              <a:ext uri="{FF2B5EF4-FFF2-40B4-BE49-F238E27FC236}">
                <a16:creationId xmlns:a16="http://schemas.microsoft.com/office/drawing/2014/main" id="{3962C017-1022-4B80-8682-750F95638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nie dotyczy:</a:t>
            </a:r>
            <a:br>
              <a:rPr lang="pl-PL" altLang="fr-FR" sz="2400">
                <a:latin typeface="Times New Roman" panose="02020603050405020304" pitchFamily="18" charset="0"/>
              </a:rPr>
            </a:br>
            <a:endParaRPr lang="pl-PL" altLang="fr-FR" sz="24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sprzętu o przeznaczeniu medycznym i radiologicznym,</a:t>
            </a:r>
          </a:p>
        </p:txBody>
      </p:sp>
      <p:pic>
        <p:nvPicPr>
          <p:cNvPr id="60421" name="Picture 5" descr="EMC7">
            <a:extLst>
              <a:ext uri="{FF2B5EF4-FFF2-40B4-BE49-F238E27FC236}">
                <a16:creationId xmlns:a16="http://schemas.microsoft.com/office/drawing/2014/main" id="{84327643-42D8-4B42-9460-CCFF57F1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429000"/>
            <a:ext cx="91598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6" descr="1">
            <a:extLst>
              <a:ext uri="{FF2B5EF4-FFF2-40B4-BE49-F238E27FC236}">
                <a16:creationId xmlns:a16="http://schemas.microsoft.com/office/drawing/2014/main" id="{4286F4F0-CED6-4308-AA25-3D30FEEDD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213100"/>
            <a:ext cx="61912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6580E30-298A-4A59-BCDA-4CFE49ED0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27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CD0F1FD6-C774-47B7-8E24-6D5BF4ED5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1443" name="Picture 3" descr="LVD">
            <a:extLst>
              <a:ext uri="{FF2B5EF4-FFF2-40B4-BE49-F238E27FC236}">
                <a16:creationId xmlns:a16="http://schemas.microsoft.com/office/drawing/2014/main" id="{E624F0BB-22EF-45A6-82F1-A48A3608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4">
            <a:extLst>
              <a:ext uri="{FF2B5EF4-FFF2-40B4-BE49-F238E27FC236}">
                <a16:creationId xmlns:a16="http://schemas.microsoft.com/office/drawing/2014/main" id="{CDB03E3A-80BE-47FD-AAE3-417A53BB7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nie dotyczy:</a:t>
            </a:r>
            <a:br>
              <a:rPr lang="pl-PL" altLang="fr-FR" sz="2400">
                <a:latin typeface="Times New Roman" panose="02020603050405020304" pitchFamily="18" charset="0"/>
              </a:rPr>
            </a:br>
            <a:endParaRPr lang="pl-PL" altLang="fr-FR" sz="24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elektrycznych części dźwigów 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>
                <a:latin typeface="Times New Roman" panose="02020603050405020304" pitchFamily="18" charset="0"/>
              </a:rPr>
              <a:t>     osobowych i towarowych,</a:t>
            </a:r>
            <a:endParaRPr lang="pl-PL" altLang="fr-FR" sz="4000">
              <a:latin typeface="Times New Roman" panose="02020603050405020304" pitchFamily="18" charset="0"/>
            </a:endParaRPr>
          </a:p>
        </p:txBody>
      </p:sp>
      <p:pic>
        <p:nvPicPr>
          <p:cNvPr id="61445" name="Picture 5" descr="EMC7">
            <a:extLst>
              <a:ext uri="{FF2B5EF4-FFF2-40B4-BE49-F238E27FC236}">
                <a16:creationId xmlns:a16="http://schemas.microsoft.com/office/drawing/2014/main" id="{F9B1A427-0B2B-4B7E-92BD-832EC262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429000"/>
            <a:ext cx="91598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2">
            <a:extLst>
              <a:ext uri="{FF2B5EF4-FFF2-40B4-BE49-F238E27FC236}">
                <a16:creationId xmlns:a16="http://schemas.microsoft.com/office/drawing/2014/main" id="{34AB1394-CEA1-4F38-91E4-983BDC6EC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205038"/>
            <a:ext cx="1914525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D9D1ED0-4874-4319-B77B-F086EE4A1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12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67A50A8F-7397-4B0A-BA97-C619B36C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2467" name="Picture 3" descr="LVD">
            <a:extLst>
              <a:ext uri="{FF2B5EF4-FFF2-40B4-BE49-F238E27FC236}">
                <a16:creationId xmlns:a16="http://schemas.microsoft.com/office/drawing/2014/main" id="{4A89B4D5-0491-4F8F-8F21-BA1F1EA5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>
            <a:extLst>
              <a:ext uri="{FF2B5EF4-FFF2-40B4-BE49-F238E27FC236}">
                <a16:creationId xmlns:a16="http://schemas.microsoft.com/office/drawing/2014/main" id="{B43EB25E-4892-42ED-A286-BBE57451E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nie dotyczy:</a:t>
            </a:r>
            <a:br>
              <a:rPr lang="pl-PL" altLang="fr-FR" sz="2400">
                <a:latin typeface="Times New Roman" panose="02020603050405020304" pitchFamily="18" charset="0"/>
              </a:rPr>
            </a:br>
            <a:endParaRPr lang="pl-PL" altLang="fr-FR" sz="24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urządzeń sterujących przeznaczonych do ogrodzeń pod napięciem,</a:t>
            </a:r>
            <a:endParaRPr lang="pl-PL" altLang="fr-FR" sz="4000">
              <a:latin typeface="Times New Roman" panose="02020603050405020304" pitchFamily="18" charset="0"/>
            </a:endParaRPr>
          </a:p>
        </p:txBody>
      </p:sp>
      <p:pic>
        <p:nvPicPr>
          <p:cNvPr id="62469" name="Picture 5" descr="LVD4">
            <a:extLst>
              <a:ext uri="{FF2B5EF4-FFF2-40B4-BE49-F238E27FC236}">
                <a16:creationId xmlns:a16="http://schemas.microsoft.com/office/drawing/2014/main" id="{011379E2-BAE2-4742-A338-E7B555B8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3068638"/>
            <a:ext cx="662463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EMC7">
            <a:extLst>
              <a:ext uri="{FF2B5EF4-FFF2-40B4-BE49-F238E27FC236}">
                <a16:creationId xmlns:a16="http://schemas.microsoft.com/office/drawing/2014/main" id="{5379C4F1-D44C-4D80-AFEE-440465EEA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429000"/>
            <a:ext cx="91598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60961FE3-D8EB-4D0A-B714-27C9EC74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72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66E7A64-A3FB-4CD8-A1D9-E1046874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3491" name="Picture 3" descr="LVD">
            <a:extLst>
              <a:ext uri="{FF2B5EF4-FFF2-40B4-BE49-F238E27FC236}">
                <a16:creationId xmlns:a16="http://schemas.microsoft.com/office/drawing/2014/main" id="{43DC6659-F33C-4E21-AC68-30A080D6F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4">
            <a:extLst>
              <a:ext uri="{FF2B5EF4-FFF2-40B4-BE49-F238E27FC236}">
                <a16:creationId xmlns:a16="http://schemas.microsoft.com/office/drawing/2014/main" id="{F7F82436-7DE5-4EE5-867D-3D8BD2BCB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nie dotyczy:</a:t>
            </a:r>
            <a:br>
              <a:rPr lang="pl-PL" altLang="fr-FR" sz="2400">
                <a:latin typeface="Times New Roman" panose="02020603050405020304" pitchFamily="18" charset="0"/>
              </a:rPr>
            </a:br>
            <a:endParaRPr lang="pl-PL" altLang="fr-FR" sz="24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liczników energii elektrycznej,</a:t>
            </a:r>
          </a:p>
        </p:txBody>
      </p:sp>
      <p:pic>
        <p:nvPicPr>
          <p:cNvPr id="63493" name="Picture 5" descr="LVD2">
            <a:extLst>
              <a:ext uri="{FF2B5EF4-FFF2-40B4-BE49-F238E27FC236}">
                <a16:creationId xmlns:a16="http://schemas.microsoft.com/office/drawing/2014/main" id="{C7489530-2389-4879-B1A2-58B3D1420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565400"/>
            <a:ext cx="5256213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EMC7">
            <a:extLst>
              <a:ext uri="{FF2B5EF4-FFF2-40B4-BE49-F238E27FC236}">
                <a16:creationId xmlns:a16="http://schemas.microsoft.com/office/drawing/2014/main" id="{0B94DC2E-60D0-4702-A314-18F12CD6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429000"/>
            <a:ext cx="91598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D71EB35E-57C6-48BE-8C63-FD9F7ADC8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42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C8045C7-6D7F-46E0-9587-387526E27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4515" name="Picture 3" descr="LVD">
            <a:extLst>
              <a:ext uri="{FF2B5EF4-FFF2-40B4-BE49-F238E27FC236}">
                <a16:creationId xmlns:a16="http://schemas.microsoft.com/office/drawing/2014/main" id="{89F16C41-AD49-42A5-915F-9899E0BF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tangle 4">
            <a:extLst>
              <a:ext uri="{FF2B5EF4-FFF2-40B4-BE49-F238E27FC236}">
                <a16:creationId xmlns:a16="http://schemas.microsoft.com/office/drawing/2014/main" id="{979F80FD-2A14-4B6B-8F07-180D64E2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nie dotyczy:</a:t>
            </a:r>
            <a:br>
              <a:rPr lang="pl-PL" altLang="fr-FR" sz="2400">
                <a:latin typeface="Times New Roman" panose="02020603050405020304" pitchFamily="18" charset="0"/>
              </a:rPr>
            </a:br>
            <a:endParaRPr lang="pl-PL" altLang="fr-FR" sz="24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wtyczek i gniazd do użytku domowego,</a:t>
            </a:r>
          </a:p>
        </p:txBody>
      </p:sp>
      <p:pic>
        <p:nvPicPr>
          <p:cNvPr id="64517" name="Picture 5" descr="LVD3">
            <a:extLst>
              <a:ext uri="{FF2B5EF4-FFF2-40B4-BE49-F238E27FC236}">
                <a16:creationId xmlns:a16="http://schemas.microsoft.com/office/drawing/2014/main" id="{F339AC30-B12D-4A72-AB27-BCC66294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852738"/>
            <a:ext cx="55451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EMC7">
            <a:extLst>
              <a:ext uri="{FF2B5EF4-FFF2-40B4-BE49-F238E27FC236}">
                <a16:creationId xmlns:a16="http://schemas.microsoft.com/office/drawing/2014/main" id="{A91841C2-0C91-44A7-B672-4E573BEA5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429000"/>
            <a:ext cx="91598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34EF275-0A36-4094-9088-D6EB50A80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1657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97B8E5D-4911-46ED-9FA5-4FE418FC1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1412875"/>
            <a:ext cx="8642350" cy="4968875"/>
          </a:xfrm>
        </p:spPr>
        <p:txBody>
          <a:bodyPr/>
          <a:lstStyle/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pl-PL" altLang="pl-PL" sz="2000"/>
              <a:t>INSTALACJE I URZĄDZENIA ELEKTRYCZNE POWINNY ZAPEWNIAĆ: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pl-PL" altLang="pl-PL" sz="2000"/>
              <a:t>1.      Ciągłą dostawę energii elektrycznej o odpowiednich parametrach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pl-PL" altLang="pl-PL" sz="2000"/>
              <a:t>          elektrycznych, stosownie do potrzeb użytkowych.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pl-PL" altLang="pl-PL" sz="2000"/>
              <a:t>2.      Bezpieczeństwo użytkowania  a przede wszystkim ochronę  przed porażeniem prądem elektrycznym, przepięciami łączeniowymi i atmosferycznymi, powstawaniem pożarów, wybuchami i innymi szkodami.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pl-PL" altLang="pl-PL" sz="2000"/>
              <a:t>3.      Ochronę środowiska przed skażeniem i emitowaniem niedopuszczalnego poziomu drgań, hałasu oraz oddziaływaniem pola elektromagnetycznego.</a:t>
            </a:r>
          </a:p>
          <a:p>
            <a:pPr marL="609600" indent="-609600" eaLnBrk="1" hangingPunct="1">
              <a:buFont typeface="Arial" panose="020B0604020202020204" pitchFamily="34" charset="0"/>
              <a:buNone/>
            </a:pPr>
            <a:r>
              <a:rPr lang="pl-PL" altLang="pl-PL" sz="2000"/>
              <a:t>4.      Spełnienie wymagań przepisów dotyczących projektowania i budowy instalacji i urządzeń elektrycznych  zgodnych z obowiązującymi przepisami  realizującymi dyrektywy Unii Europejskiej.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E86255F-22EE-4923-8168-7E22E65DE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7772400" cy="1143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pl-PL" altLang="pl-PL" sz="2000" b="1"/>
              <a:t>INSTALACJE  ELEKTRYCZNE</a:t>
            </a:r>
            <a:br>
              <a:rPr lang="pl-PL" altLang="pl-PL" sz="2000"/>
            </a:br>
            <a:r>
              <a:rPr lang="pl-PL" altLang="pl-PL" sz="2000"/>
              <a:t>Wymogi ogólne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B685957-B96D-41F2-AF2D-9E86459BB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7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0127ED4-4C2A-45E5-8CF7-AA04899E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5539" name="Picture 3" descr="LVD">
            <a:extLst>
              <a:ext uri="{FF2B5EF4-FFF2-40B4-BE49-F238E27FC236}">
                <a16:creationId xmlns:a16="http://schemas.microsoft.com/office/drawing/2014/main" id="{79EAAAE1-7416-43F4-83EF-C886D99A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4">
            <a:extLst>
              <a:ext uri="{FF2B5EF4-FFF2-40B4-BE49-F238E27FC236}">
                <a16:creationId xmlns:a16="http://schemas.microsoft.com/office/drawing/2014/main" id="{A4B5C7D9-FF2C-4D68-A47C-EA4AE29C6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Rozporządzenie nie dotyczy:</a:t>
            </a:r>
            <a:br>
              <a:rPr lang="pl-PL" altLang="fr-FR" sz="2400">
                <a:latin typeface="Times New Roman" panose="02020603050405020304" pitchFamily="18" charset="0"/>
              </a:rPr>
            </a:br>
            <a:endParaRPr lang="pl-PL" altLang="fr-FR" sz="24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kompatybilności elektromagnetycznej,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000">
              <a:latin typeface="Times New Roman" panose="02020603050405020304" pitchFamily="18" charset="0"/>
            </a:endParaRPr>
          </a:p>
        </p:txBody>
      </p:sp>
      <p:pic>
        <p:nvPicPr>
          <p:cNvPr id="65541" name="Picture 5" descr="lvd5">
            <a:extLst>
              <a:ext uri="{FF2B5EF4-FFF2-40B4-BE49-F238E27FC236}">
                <a16:creationId xmlns:a16="http://schemas.microsoft.com/office/drawing/2014/main" id="{095CAF8D-91A5-4584-B696-3270A78C9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565400"/>
            <a:ext cx="619283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EMC7">
            <a:extLst>
              <a:ext uri="{FF2B5EF4-FFF2-40B4-BE49-F238E27FC236}">
                <a16:creationId xmlns:a16="http://schemas.microsoft.com/office/drawing/2014/main" id="{21F3716B-9F89-45C3-BB39-0006CFF66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429000"/>
            <a:ext cx="91598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CDC2E4EF-6E1F-4365-B2BB-99A9AA8AA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60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D4B7A62-A291-4037-883E-3678B0E3C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6563" name="Picture 3" descr="LVD">
            <a:extLst>
              <a:ext uri="{FF2B5EF4-FFF2-40B4-BE49-F238E27FC236}">
                <a16:creationId xmlns:a16="http://schemas.microsoft.com/office/drawing/2014/main" id="{E0390011-DBAD-41C6-BC5C-9E83A1CF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4">
            <a:extLst>
              <a:ext uri="{FF2B5EF4-FFF2-40B4-BE49-F238E27FC236}">
                <a16:creationId xmlns:a16="http://schemas.microsoft.com/office/drawing/2014/main" id="{C3A36A9F-0266-44D5-A2D5-4209EB989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1969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 b="1">
                <a:latin typeface="Times New Roman" panose="02020603050405020304" pitchFamily="18" charset="0"/>
              </a:rPr>
              <a:t>RODZAJE URZĄDZEŃ PODLEGAJĄCYCH DYREKTYWIE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16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S</a:t>
            </a:r>
            <a:r>
              <a:rPr lang="pl-PL" altLang="fr-FR" sz="2000">
                <a:latin typeface="Times New Roman" panose="02020603050405020304" pitchFamily="18" charset="0"/>
              </a:rPr>
              <a:t>przęt elektrycznego użytkowan</a:t>
            </a:r>
            <a:r>
              <a:rPr lang="fr-FR" altLang="fr-FR" sz="2000">
                <a:latin typeface="Times New Roman" panose="02020603050405020304" pitchFamily="18" charset="0"/>
              </a:rPr>
              <a:t>y</a:t>
            </a:r>
            <a:r>
              <a:rPr lang="pl-PL" altLang="fr-FR" sz="2000">
                <a:latin typeface="Times New Roman" panose="02020603050405020304" pitchFamily="18" charset="0"/>
              </a:rPr>
              <a:t> przy napięciu nominalnym:</a:t>
            </a:r>
          </a:p>
          <a:p>
            <a:pPr lvl="2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>
                <a:latin typeface="Times New Roman" panose="02020603050405020304" pitchFamily="18" charset="0"/>
              </a:rPr>
              <a:t>od 50V do 1000V prądu przemiennego</a:t>
            </a:r>
          </a:p>
          <a:p>
            <a:pPr lvl="2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>
                <a:latin typeface="Times New Roman" panose="02020603050405020304" pitchFamily="18" charset="0"/>
              </a:rPr>
              <a:t>od 75V do 1500V prądu stałego</a:t>
            </a:r>
            <a:endParaRPr lang="fr-FR" altLang="fr-FR">
              <a:latin typeface="Times New Roman" panose="02020603050405020304" pitchFamily="18" charset="0"/>
            </a:endParaRPr>
          </a:p>
          <a:p>
            <a:pPr lvl="2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>
                <a:latin typeface="Times New Roman" panose="02020603050405020304" pitchFamily="18" charset="0"/>
              </a:rPr>
              <a:t>W szczególności: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K</a:t>
            </a:r>
            <a:r>
              <a:rPr lang="pl-PL" altLang="fr-FR" sz="2000">
                <a:latin typeface="Times New Roman" panose="02020603050405020304" pitchFamily="18" charset="0"/>
              </a:rPr>
              <a:t>omponenty do wbudowania, których bezpieczeństwo można ocenić (spełniaja określona funkcję, niezależnie od wbudowania np. transformatory, silniki)</a:t>
            </a:r>
          </a:p>
        </p:txBody>
      </p:sp>
      <p:pic>
        <p:nvPicPr>
          <p:cNvPr id="66565" name="Picture 5" descr="LVD8A">
            <a:extLst>
              <a:ext uri="{FF2B5EF4-FFF2-40B4-BE49-F238E27FC236}">
                <a16:creationId xmlns:a16="http://schemas.microsoft.com/office/drawing/2014/main" id="{615E2697-BA8A-4AE7-83D7-281747C77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5157788"/>
            <a:ext cx="6049962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FDAB847-8111-48C8-A7FF-844039689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41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967CCCD-D021-4449-9C53-E7B9160B3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7587" name="Picture 3" descr="LVD">
            <a:extLst>
              <a:ext uri="{FF2B5EF4-FFF2-40B4-BE49-F238E27FC236}">
                <a16:creationId xmlns:a16="http://schemas.microsoft.com/office/drawing/2014/main" id="{9B48BD92-1E47-4951-88ED-6452305E5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4">
            <a:extLst>
              <a:ext uri="{FF2B5EF4-FFF2-40B4-BE49-F238E27FC236}">
                <a16:creationId xmlns:a16="http://schemas.microsoft.com/office/drawing/2014/main" id="{027AC6AF-660B-46F6-B8DB-8BC3E58D1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1969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 b="1">
                <a:latin typeface="Times New Roman" panose="02020603050405020304" pitchFamily="18" charset="0"/>
              </a:rPr>
              <a:t>RODZAJE URZĄDZEŃ PODLEGAJĄCYCH DYREKTYWIE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K</a:t>
            </a:r>
            <a:r>
              <a:rPr lang="pl-PL" altLang="fr-FR" sz="2000">
                <a:latin typeface="Times New Roman" panose="02020603050405020304" pitchFamily="18" charset="0"/>
              </a:rPr>
              <a:t>omponenty do wbudowania, których bezpieczeństwo zależy od </a:t>
            </a:r>
            <a:r>
              <a:rPr lang="fr-FR" altLang="fr-FR" sz="2000">
                <a:latin typeface="Times New Roman" panose="02020603050405020304" pitchFamily="18" charset="0"/>
              </a:rPr>
              <a:t>o</a:t>
            </a:r>
            <a:r>
              <a:rPr lang="pl-PL" altLang="fr-FR" sz="2000">
                <a:latin typeface="Times New Roman" panose="02020603050405020304" pitchFamily="18" charset="0"/>
              </a:rPr>
              <a:t>toczenia w jakie zostaną wbudowane, np. układy scalone, tranzystory, diody, elementy bierne (RLC)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>
                <a:latin typeface="Times New Roman" panose="02020603050405020304" pitchFamily="18" charset="0"/>
              </a:rPr>
              <a:t>Nie podlegają dyrektywie i nie mogą mieć oznakowania CE</a:t>
            </a:r>
          </a:p>
        </p:txBody>
      </p:sp>
      <p:pic>
        <p:nvPicPr>
          <p:cNvPr id="67589" name="Picture 5" descr="LVD8">
            <a:extLst>
              <a:ext uri="{FF2B5EF4-FFF2-40B4-BE49-F238E27FC236}">
                <a16:creationId xmlns:a16="http://schemas.microsoft.com/office/drawing/2014/main" id="{A40A5E90-CF4F-4211-B96C-F356F6DD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357563"/>
            <a:ext cx="4824413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BE5B8D3-77EB-4642-9EB3-17D48588A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162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EE0533E-A6CD-4563-91D1-986B16DBE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8611" name="Picture 3" descr="LVD">
            <a:extLst>
              <a:ext uri="{FF2B5EF4-FFF2-40B4-BE49-F238E27FC236}">
                <a16:creationId xmlns:a16="http://schemas.microsoft.com/office/drawing/2014/main" id="{0CE51424-6FC9-4127-BF1B-B1BFFE69C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>
            <a:extLst>
              <a:ext uri="{FF2B5EF4-FFF2-40B4-BE49-F238E27FC236}">
                <a16:creationId xmlns:a16="http://schemas.microsoft.com/office/drawing/2014/main" id="{8527869D-291F-48FC-B588-5275BD39D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>
                <a:latin typeface="Times New Roman" panose="02020603050405020304" pitchFamily="18" charset="0"/>
              </a:rPr>
              <a:t>Rozporządzenie zobowiązuje do zastosowania środków technicznych zapewniających przede wszystkim: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ochronę ludzi i zwierząt domowych,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wyeliminowania możliwości powstania niebezpiecznej temperatury, łuku elektrycznego lub szkodliwego promieniowania,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>
                <a:latin typeface="Times New Roman" panose="02020603050405020304" pitchFamily="18" charset="0"/>
              </a:rPr>
              <a:t>odpowiednią, do przewidywanych warunków użytkowania, izolację sprzętu.</a:t>
            </a:r>
          </a:p>
        </p:txBody>
      </p:sp>
      <p:pic>
        <p:nvPicPr>
          <p:cNvPr id="68613" name="Picture 5" descr="electrocution">
            <a:extLst>
              <a:ext uri="{FF2B5EF4-FFF2-40B4-BE49-F238E27FC236}">
                <a16:creationId xmlns:a16="http://schemas.microsoft.com/office/drawing/2014/main" id="{3D9BAF4D-139D-457A-9C35-337411B0D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4710113"/>
            <a:ext cx="1979612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B295974-5E80-4255-856D-DA0CE0613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58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BB6A036A-4CA2-4281-8EFA-B2A2C44CB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9635" name="Picture 3" descr="LVD">
            <a:extLst>
              <a:ext uri="{FF2B5EF4-FFF2-40B4-BE49-F238E27FC236}">
                <a16:creationId xmlns:a16="http://schemas.microsoft.com/office/drawing/2014/main" id="{D9DAB29D-AB05-41EC-A6F9-5DFEA790E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>
            <a:extLst>
              <a:ext uri="{FF2B5EF4-FFF2-40B4-BE49-F238E27FC236}">
                <a16:creationId xmlns:a16="http://schemas.microsoft.com/office/drawing/2014/main" id="{5B58006B-4A19-446A-8815-999AFD7D6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69637" name="Picture 5" descr="LVD">
            <a:extLst>
              <a:ext uri="{FF2B5EF4-FFF2-40B4-BE49-F238E27FC236}">
                <a16:creationId xmlns:a16="http://schemas.microsoft.com/office/drawing/2014/main" id="{A57FDEBD-FDCA-447D-BE58-05FF33B67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ctangle 6">
            <a:extLst>
              <a:ext uri="{FF2B5EF4-FFF2-40B4-BE49-F238E27FC236}">
                <a16:creationId xmlns:a16="http://schemas.microsoft.com/office/drawing/2014/main" id="{18AD3360-A4B0-490C-87A6-45668C36C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412875"/>
            <a:ext cx="7250112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>
                <a:latin typeface="Times New Roman" panose="02020603050405020304" pitchFamily="18" charset="0"/>
              </a:rPr>
              <a:t>Ocenę zgodności z zasadniczymi wymaganiami przeprowadza producent sprzętu na podstawie kontroli wewnętrznej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2400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400">
                <a:latin typeface="Times New Roman" panose="02020603050405020304" pitchFamily="18" charset="0"/>
              </a:rPr>
              <a:t>Schemat procedury oceny zgodności</a:t>
            </a:r>
            <a:r>
              <a:rPr lang="pl-PL" altLang="fr-FR" sz="2000" b="1">
                <a:latin typeface="Times New Roman" panose="02020603050405020304" pitchFamily="18" charset="0"/>
              </a:rPr>
              <a:t> MODUŁ   </a:t>
            </a:r>
            <a:r>
              <a:rPr lang="fr-FR" altLang="fr-FR" sz="2000" b="1">
                <a:latin typeface="Times New Roman" panose="02020603050405020304" pitchFamily="18" charset="0"/>
              </a:rPr>
              <a:t>A</a:t>
            </a:r>
            <a:endParaRPr lang="pl-PL" altLang="fr-FR" sz="2000" b="1">
              <a:latin typeface="Times New Roman" panose="02020603050405020304" pitchFamily="18" charset="0"/>
            </a:endParaRPr>
          </a:p>
        </p:txBody>
      </p:sp>
      <p:pic>
        <p:nvPicPr>
          <p:cNvPr id="69639" name="Picture 7" descr="schem lvd">
            <a:extLst>
              <a:ext uri="{FF2B5EF4-FFF2-40B4-BE49-F238E27FC236}">
                <a16:creationId xmlns:a16="http://schemas.microsoft.com/office/drawing/2014/main" id="{E828772B-4E1C-4846-AFA2-5F690803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924175"/>
            <a:ext cx="8675687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AE27ABB-A233-47A4-A010-80E47336D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640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623E1A0-109D-4F49-93EA-5005B43DC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70659" name="Picture 3" descr="LVD">
            <a:extLst>
              <a:ext uri="{FF2B5EF4-FFF2-40B4-BE49-F238E27FC236}">
                <a16:creationId xmlns:a16="http://schemas.microsoft.com/office/drawing/2014/main" id="{A653D460-43AB-4278-8142-50A97255B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>
            <a:extLst>
              <a:ext uri="{FF2B5EF4-FFF2-40B4-BE49-F238E27FC236}">
                <a16:creationId xmlns:a16="http://schemas.microsoft.com/office/drawing/2014/main" id="{1F099F58-BBB2-4D2E-A5B1-AFE3C5973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1052513"/>
            <a:ext cx="8569325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609600" indent="-609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1800" b="1">
                <a:latin typeface="Times New Roman" panose="02020603050405020304" pitchFamily="18" charset="0"/>
              </a:rPr>
              <a:t>Dokumentacja techniczna</a:t>
            </a:r>
            <a:r>
              <a:rPr lang="fr-FR" altLang="fr-FR" sz="1800" b="1">
                <a:latin typeface="Times New Roman" panose="02020603050405020304" pitchFamily="18" charset="0"/>
              </a:rPr>
              <a:t> </a:t>
            </a:r>
            <a:r>
              <a:rPr lang="pl-PL" altLang="fr-FR" sz="1800" b="1">
                <a:latin typeface="Times New Roman" panose="02020603050405020304" pitchFamily="18" charset="0"/>
              </a:rPr>
              <a:t>powinna zawierać, co najmniej: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1800" b="1">
                <a:latin typeface="Times New Roman" panose="02020603050405020304" pitchFamily="18" charset="0"/>
              </a:rPr>
              <a:t>■	</a:t>
            </a:r>
            <a:r>
              <a:rPr lang="pl-PL" altLang="fr-FR" sz="1800" b="1">
                <a:solidFill>
                  <a:srgbClr val="FF3300"/>
                </a:solidFill>
                <a:latin typeface="Times New Roman" panose="02020603050405020304" pitchFamily="18" charset="0"/>
              </a:rPr>
              <a:t>Ogólny opis wyrobu:</a:t>
            </a:r>
            <a:r>
              <a:rPr lang="pl-PL" altLang="fr-FR" sz="1800" b="1">
                <a:latin typeface="Times New Roman" panose="02020603050405020304" pitchFamily="18" charset="0"/>
              </a:rPr>
              <a:t> cechy identyfikacyjne; cechy wyrobu; instrukcja obsługi.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1800" b="1">
                <a:latin typeface="Times New Roman" panose="02020603050405020304" pitchFamily="18" charset="0"/>
              </a:rPr>
              <a:t>■	</a:t>
            </a:r>
            <a:r>
              <a:rPr lang="pl-PL" altLang="fr-FR" sz="1800" b="1">
                <a:solidFill>
                  <a:srgbClr val="FF3300"/>
                </a:solidFill>
                <a:latin typeface="Times New Roman" panose="02020603050405020304" pitchFamily="18" charset="0"/>
              </a:rPr>
              <a:t>Dokumenty: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1800" b="1">
                <a:latin typeface="Times New Roman" panose="02020603050405020304" pitchFamily="18" charset="0"/>
              </a:rPr>
              <a:t>wykaz norm zharmonizowanych lub innych specyfikacji technicznych;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1800" b="1">
                <a:latin typeface="Times New Roman" panose="02020603050405020304" pitchFamily="18" charset="0"/>
              </a:rPr>
              <a:t>koncepcja konstrukcyjna i opis rozwiązań zastosowanych w celu zapewnienia bezpieczeństwa wymaganego dyrektywą;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1800" b="1">
                <a:latin typeface="Times New Roman" panose="02020603050405020304" pitchFamily="18" charset="0"/>
              </a:rPr>
              <a:t>rysunki, ważnych w odniesieniu do bezpieczeństwa, elementów mechanicznych;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1800" b="1">
                <a:latin typeface="Times New Roman" panose="02020603050405020304" pitchFamily="18" charset="0"/>
              </a:rPr>
              <a:t>schematy elektryczne (blokowe, ideowe, montażowe);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1800" b="1">
                <a:latin typeface="Times New Roman" panose="02020603050405020304" pitchFamily="18" charset="0"/>
              </a:rPr>
              <a:t>wykaz zawierający najważniejsze w odniesieniu do bezpieczeństwa elementy (podzespoły) i potwierdzenie ich zgodności (certyfikaty, deklaracje zgodności z wyszczególnionymi normami, karty katalogowe itp.);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1800" b="1">
                <a:latin typeface="Times New Roman" panose="02020603050405020304" pitchFamily="18" charset="0"/>
              </a:rPr>
              <a:t>tabliczka znamionowa z nazwą wyrobu i danymi identyfikacyjnymi oraz podstawowymi cechami (parametry zasilania, klasa zabezpieczenia itd.), uwagami lub symbolami bezpieczeństwa</a:t>
            </a:r>
            <a:r>
              <a:rPr lang="fr-FR" altLang="fr-FR" sz="1800" b="1">
                <a:latin typeface="Times New Roman" panose="02020603050405020304" pitchFamily="18" charset="0"/>
              </a:rPr>
              <a:t>.</a:t>
            </a:r>
            <a:endParaRPr lang="pl-PL" altLang="fr-FR" sz="1800" b="1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1800" b="1">
                <a:latin typeface="Times New Roman" panose="02020603050405020304" pitchFamily="18" charset="0"/>
              </a:rPr>
              <a:t>■ </a:t>
            </a:r>
            <a:r>
              <a:rPr lang="pl-PL" altLang="fr-FR" sz="1800" b="1">
                <a:solidFill>
                  <a:srgbClr val="FF3300"/>
                </a:solidFill>
                <a:latin typeface="Times New Roman" panose="02020603050405020304" pitchFamily="18" charset="0"/>
              </a:rPr>
              <a:t>Wyniki badań:</a:t>
            </a:r>
            <a:r>
              <a:rPr lang="pl-PL" altLang="fr-FR" sz="1800" b="1">
                <a:latin typeface="Times New Roman" panose="02020603050405020304" pitchFamily="18" charset="0"/>
              </a:rPr>
              <a:t> sprawozdania z badań wykonywanych w laboratoriu</a:t>
            </a:r>
            <a:r>
              <a:rPr lang="fr-FR" altLang="fr-FR" sz="1800" b="1">
                <a:latin typeface="Times New Roman" panose="02020603050405020304" pitchFamily="18" charset="0"/>
              </a:rPr>
              <a:t>m</a:t>
            </a:r>
            <a:r>
              <a:rPr lang="pl-PL" altLang="fr-FR" sz="1800" b="1">
                <a:latin typeface="Times New Roman" panose="02020603050405020304" pitchFamily="18" charset="0"/>
              </a:rPr>
              <a:t> notyfikowanym l</a:t>
            </a:r>
            <a:r>
              <a:rPr lang="fr-FR" altLang="fr-FR" sz="1800" b="1">
                <a:latin typeface="Times New Roman" panose="02020603050405020304" pitchFamily="18" charset="0"/>
              </a:rPr>
              <a:t>u</a:t>
            </a:r>
            <a:r>
              <a:rPr lang="pl-PL" altLang="fr-FR" sz="1800" b="1">
                <a:latin typeface="Times New Roman" panose="02020603050405020304" pitchFamily="18" charset="0"/>
              </a:rPr>
              <a:t>b innym wykonywanych przez producenta</a:t>
            </a:r>
            <a:r>
              <a:rPr lang="fr-FR" altLang="fr-FR" sz="1800" b="1">
                <a:latin typeface="Times New Roman" panose="02020603050405020304" pitchFamily="18" charset="0"/>
              </a:rPr>
              <a:t>.</a:t>
            </a:r>
            <a:endParaRPr lang="pl-PL" altLang="fr-FR" sz="1800" b="1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1400" b="1">
              <a:latin typeface="Times New Roman" panose="02020603050405020304" pitchFamily="18" charset="0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941ACA66-11E8-461B-BA38-A8C5EE8E2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1542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FCA8483A-C450-4042-A331-1A3CEE46B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71683" name="Picture 3" descr="LVD">
            <a:extLst>
              <a:ext uri="{FF2B5EF4-FFF2-40B4-BE49-F238E27FC236}">
                <a16:creationId xmlns:a16="http://schemas.microsoft.com/office/drawing/2014/main" id="{181668F7-909C-4B93-8081-06BB314E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4">
            <a:extLst>
              <a:ext uri="{FF2B5EF4-FFF2-40B4-BE49-F238E27FC236}">
                <a16:creationId xmlns:a16="http://schemas.microsoft.com/office/drawing/2014/main" id="{D77F2703-5BFD-49B2-8814-001EABF9E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084263"/>
            <a:ext cx="7250112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2000" b="1">
                <a:latin typeface="Times New Roman" panose="02020603050405020304" pitchFamily="18" charset="0"/>
              </a:rPr>
              <a:t>Deklaracja zgodności musi zawierać następujące dane:</a:t>
            </a:r>
            <a:br>
              <a:rPr lang="pl-PL" altLang="fr-FR" sz="2000" b="1">
                <a:latin typeface="Times New Roman" panose="02020603050405020304" pitchFamily="18" charset="0"/>
              </a:rPr>
            </a:br>
            <a:endParaRPr lang="pl-PL" altLang="fr-FR" sz="2000" b="1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 b="1">
                <a:latin typeface="Times New Roman" panose="02020603050405020304" pitchFamily="18" charset="0"/>
              </a:rPr>
              <a:t>nazwę i adres producenta lub jego przedstawiciela,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 b="1">
                <a:latin typeface="Times New Roman" panose="02020603050405020304" pitchFamily="18" charset="0"/>
              </a:rPr>
              <a:t>opis identyfikujący sprzęt elektryczny,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 b="1">
                <a:latin typeface="Times New Roman" panose="02020603050405020304" pitchFamily="18" charset="0"/>
              </a:rPr>
              <a:t>odniesienie do przepisów i norm,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 b="1">
                <a:latin typeface="Times New Roman" panose="02020603050405020304" pitchFamily="18" charset="0"/>
              </a:rPr>
              <a:t>dwie ostatnie cyfry roku, oznaczające rok, w którym naniesiono na sprzęcie oznakowanie CE,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pl-PL" altLang="fr-FR" sz="2000" b="1">
                <a:latin typeface="Times New Roman" panose="02020603050405020304" pitchFamily="18" charset="0"/>
              </a:rPr>
              <a:t>jeżeli jest to konieczne, w deklaracji wskazuje się dokumentację lub specyfikację, na podstawie których jest zadeklarowana zgodność.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endParaRPr lang="pl-PL" altLang="fr-FR" sz="2000" b="1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pl-PL" altLang="fr-FR" sz="2000" b="1">
                <a:latin typeface="Times New Roman" panose="02020603050405020304" pitchFamily="18" charset="0"/>
              </a:rPr>
              <a:t>Deklaracja zgodności powinna być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 b="1">
                <a:latin typeface="Times New Roman" panose="02020603050405020304" pitchFamily="18" charset="0"/>
              </a:rPr>
              <a:t>      przechowywana razem z dokumentacją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 </a:t>
            </a:r>
            <a:r>
              <a:rPr lang="pl-PL" altLang="fr-FR" sz="2000" b="1">
                <a:latin typeface="Times New Roman" panose="02020603050405020304" pitchFamily="18" charset="0"/>
              </a:rPr>
              <a:t>     techniczną sprzętu i powinna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 b="1">
                <a:latin typeface="Times New Roman" panose="02020603050405020304" pitchFamily="18" charset="0"/>
              </a:rPr>
              <a:t>      być udostępniana organom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 b="1">
                <a:latin typeface="Times New Roman" panose="02020603050405020304" pitchFamily="18" charset="0"/>
              </a:rPr>
              <a:t>      upoważnionym do kontroli rynku.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71685" name="Picture 5" descr="imago2">
            <a:extLst>
              <a:ext uri="{FF2B5EF4-FFF2-40B4-BE49-F238E27FC236}">
                <a16:creationId xmlns:a16="http://schemas.microsoft.com/office/drawing/2014/main" id="{D9893C1F-CA4C-4DE9-ADBD-7FBF29EB0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0" y="4719638"/>
            <a:ext cx="2673350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A842EC4A-1D39-4876-9AB9-67A6ABA8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162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969107C-8DDD-421A-AF91-AE84C53D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72707" name="Picture 3" descr="LVD">
            <a:extLst>
              <a:ext uri="{FF2B5EF4-FFF2-40B4-BE49-F238E27FC236}">
                <a16:creationId xmlns:a16="http://schemas.microsoft.com/office/drawing/2014/main" id="{3214856B-E7F4-4789-8816-85F5666B1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D_Z_YDY">
            <a:extLst>
              <a:ext uri="{FF2B5EF4-FFF2-40B4-BE49-F238E27FC236}">
                <a16:creationId xmlns:a16="http://schemas.microsoft.com/office/drawing/2014/main" id="{9DBD107C-62C2-4758-AC62-7D8F8900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1328738"/>
            <a:ext cx="784860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A93F998-7ABE-4143-A6CB-0FD543ADE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198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1205147-8A15-4D72-9672-E2FD54ADD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862" y="2821565"/>
            <a:ext cx="4232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b="1"/>
              <a:t>DZIĘKUJĘ ZA   UWAGĘ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altLang="pl-PL" b="1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C9AC4BCF-14E2-46A9-8E42-CA3D2E1FE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8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4"/>
    </mc:Choice>
    <mc:Fallback>
      <p:transition spd="slow" advTm="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7749269-14DA-4E23-B9EA-665B3A2C5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b="1">
                <a:solidFill>
                  <a:srgbClr val="FF3300"/>
                </a:solidFill>
              </a:rPr>
              <a:t>DYREKTYWY UE</a:t>
            </a:r>
            <a:endParaRPr lang="pl-PL" altLang="pl-PL" b="1"/>
          </a:p>
        </p:txBody>
      </p:sp>
      <p:pic>
        <p:nvPicPr>
          <p:cNvPr id="48131" name="Picture 3" descr="European_Union_member_states_with_applications">
            <a:extLst>
              <a:ext uri="{FF2B5EF4-FFF2-40B4-BE49-F238E27FC236}">
                <a16:creationId xmlns:a16="http://schemas.microsoft.com/office/drawing/2014/main" id="{E6018E45-8690-4EF0-A15E-52873AA795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2400" y="1628775"/>
            <a:ext cx="4492625" cy="45259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4">
            <a:extLst>
              <a:ext uri="{FF2B5EF4-FFF2-40B4-BE49-F238E27FC236}">
                <a16:creationId xmlns:a16="http://schemas.microsoft.com/office/drawing/2014/main" id="{7FED0F4C-5A7E-4721-A239-F296EA246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492375"/>
            <a:ext cx="33131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400" b="1">
                <a:solidFill>
                  <a:schemeClr val="tx2"/>
                </a:solidFill>
                <a:latin typeface="Times New Roman" panose="02020603050405020304" pitchFamily="18" charset="0"/>
              </a:rPr>
              <a:t>Likwidacja technicznych przeszkód</a:t>
            </a:r>
            <a:br>
              <a:rPr lang="pl-PL" altLang="pl-PL" sz="2400" b="1">
                <a:solidFill>
                  <a:schemeClr val="tx2"/>
                </a:solidFill>
                <a:latin typeface="Times New Roman" panose="02020603050405020304" pitchFamily="18" charset="0"/>
              </a:rPr>
            </a:br>
            <a:r>
              <a:rPr lang="pl-PL" altLang="pl-PL" sz="2400" b="1">
                <a:solidFill>
                  <a:schemeClr val="tx2"/>
                </a:solidFill>
                <a:latin typeface="Times New Roman" panose="02020603050405020304" pitchFamily="18" charset="0"/>
              </a:rPr>
              <a:t>w handlu wewnątrz krajów UE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4EE8322D-08A1-4238-A853-C7DEB2354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310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B9E4A05-9F77-4787-A10F-87EC109360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0" y="620713"/>
            <a:ext cx="8229600" cy="5400675"/>
          </a:xfrm>
        </p:spPr>
        <p:txBody>
          <a:bodyPr/>
          <a:lstStyle/>
          <a:p>
            <a:pPr marL="360363" indent="-3603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l-PL" altLang="pl-PL" sz="2400" b="1">
                <a:solidFill>
                  <a:srgbClr val="FF3300"/>
                </a:solidFill>
              </a:rPr>
              <a:t>NOWE PODEJŚCIE</a:t>
            </a:r>
            <a:r>
              <a:rPr lang="pl-PL" altLang="pl-PL" sz="2400" b="1"/>
              <a:t> do harmonizacji przepisów technicznych w Unii Europejskiej - Rezolucja Rady z 7 maja 1985 r.</a:t>
            </a:r>
          </a:p>
          <a:p>
            <a:pPr marL="360363" indent="-3603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l-PL" altLang="pl-PL" sz="2400" b="1"/>
          </a:p>
          <a:p>
            <a:pPr marL="360363" indent="-3603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l-PL" altLang="pl-PL" sz="2400" b="1"/>
              <a:t>DYREKTYWY : </a:t>
            </a:r>
          </a:p>
          <a:p>
            <a:pPr marL="360363" indent="-3603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l-PL" altLang="pl-PL" sz="2400" b="1"/>
              <a:t>Zasadnicze wymagania o charakterze ogólnym Wyłącznie przepisy związane z bezpieczeństwem, zdrowiem i ochroną środowiska - stosowanie obowiązkowe</a:t>
            </a:r>
          </a:p>
          <a:p>
            <a:pPr marL="360363" indent="-3603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l-PL" altLang="pl-PL" sz="2400" b="1"/>
          </a:p>
          <a:p>
            <a:pPr marL="360363" indent="-3603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l-PL" altLang="pl-PL" sz="2400" b="1"/>
              <a:t>NORMY :</a:t>
            </a:r>
          </a:p>
          <a:p>
            <a:pPr marL="360363" indent="-360363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l-PL" altLang="pl-PL" sz="2400" b="1"/>
              <a:t>Szczegółowe wymagania – szczegóły techniczne zawarte są w odpowiednich zharmonizowanych normach europejskich EN - stosowane dobrowolnie.</a:t>
            </a: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6B0154E-B062-4A9F-8900-7CF3D8BD4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638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ABA2387-1CCB-4578-96B8-2ACBBD467DFB}"/>
              </a:ext>
            </a:extLst>
          </p:cNvPr>
          <p:cNvGraphicFramePr>
            <a:graphicFrameLocks noGrp="1"/>
          </p:cNvGraphicFramePr>
          <p:nvPr/>
        </p:nvGraphicFramePr>
        <p:xfrm>
          <a:off x="1774825" y="981075"/>
          <a:ext cx="8642350" cy="5649914"/>
        </p:xfrm>
        <a:graphic>
          <a:graphicData uri="http://schemas.openxmlformats.org/drawingml/2006/table">
            <a:tbl>
              <a:tblPr/>
              <a:tblGrid>
                <a:gridCol w="2643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9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9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842">
                <a:tc>
                  <a:txBody>
                    <a:bodyPr/>
                    <a:lstStyle/>
                    <a:p>
                      <a:r>
                        <a:rPr lang="pl-PL" sz="2000" b="1" u="none" dirty="0">
                          <a:solidFill>
                            <a:schemeClr val="tx1"/>
                          </a:solidFill>
                          <a:effectLst/>
                        </a:rPr>
                        <a:t>Tytuł dyrektywy</a:t>
                      </a:r>
                    </a:p>
                  </a:txBody>
                  <a:tcPr marL="21352" marR="4271" marT="8541" marB="85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  <a:effectLst/>
                        </a:rPr>
                        <a:t>Obowiązująca</a:t>
                      </a:r>
                    </a:p>
                  </a:txBody>
                  <a:tcPr marL="21352" marR="4271" marT="8541" marB="85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  <a:effectLst/>
                        </a:rPr>
                        <a:t>Nowa</a:t>
                      </a:r>
                    </a:p>
                  </a:txBody>
                  <a:tcPr marL="21352" marR="4271" marT="8541" marB="854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5719"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  <a:effectLst/>
                        </a:rPr>
                        <a:t>Materia</a:t>
                      </a:r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ły wybuchowe do użytku cywilnego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93/15/EWG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2014/28/UE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5197">
                <a:tc>
                  <a:txBody>
                    <a:bodyPr/>
                    <a:lstStyle/>
                    <a:p>
                      <a:r>
                        <a:rPr lang="pl-PL" sz="2000" b="1" u="none" dirty="0">
                          <a:solidFill>
                            <a:schemeClr val="tx1"/>
                          </a:solidFill>
                        </a:rPr>
                        <a:t>Proste zbiorniki </a:t>
                      </a:r>
                      <a:r>
                        <a:rPr lang="pl-PL" sz="2000" b="1" u="none" dirty="0">
                          <a:solidFill>
                            <a:schemeClr val="tx1"/>
                          </a:solidFill>
                          <a:effectLst/>
                        </a:rPr>
                        <a:t>ci</a:t>
                      </a:r>
                      <a:r>
                        <a:rPr lang="pl-PL" sz="2000" b="1" u="none" dirty="0">
                          <a:solidFill>
                            <a:schemeClr val="tx1"/>
                          </a:solidFill>
                        </a:rPr>
                        <a:t>śnieniowe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2009/105/WE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2014/29/UE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705"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Kompatybilność elektromagnetyczna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2004/108/WE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2014/30/UE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197"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Wagi nieautomatyczne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2009/23/WE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2014/31/UE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197"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Przyrządy pomiarowe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2004/22/WE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2014/32/UE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183"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Dźwigowa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95/16/WE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2014/33/UE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183"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ATEX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94/9/WE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2014/34/UE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691"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Niskonapięciowa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>
                          <a:solidFill>
                            <a:schemeClr val="tx1"/>
                          </a:solidFill>
                        </a:rPr>
                        <a:t>2006/95/WE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u="none" dirty="0">
                          <a:solidFill>
                            <a:schemeClr val="tx1"/>
                          </a:solidFill>
                        </a:rPr>
                        <a:t>2014/35/UE</a:t>
                      </a:r>
                    </a:p>
                  </a:txBody>
                  <a:tcPr marL="40997" marR="40997" marT="20497" marB="2049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3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0206" name="Prostokąt 2">
            <a:extLst>
              <a:ext uri="{FF2B5EF4-FFF2-40B4-BE49-F238E27FC236}">
                <a16:creationId xmlns:a16="http://schemas.microsoft.com/office/drawing/2014/main" id="{59052D64-9E20-4CB4-BC3B-8091711E3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188913"/>
            <a:ext cx="464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10000"/>
              </a:spcBef>
              <a:buFontTx/>
              <a:buNone/>
            </a:pPr>
            <a:r>
              <a:rPr lang="pl-PL" altLang="pl-PL" b="1">
                <a:latin typeface="Times New Roman" panose="02020603050405020304" pitchFamily="18" charset="0"/>
              </a:rPr>
              <a:t>Dyrektywy nowego podejścia</a:t>
            </a: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7A342CCE-0F7D-4FB9-BB9E-F9CF3BCD7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81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B62CC5D8-1308-4AD9-B729-7B604EB5236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2313" y="620713"/>
            <a:ext cx="6480175" cy="50403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l-PL" altLang="pl-PL" b="1"/>
              <a:t>DOKUMENTACJA TECHNICZNA</a:t>
            </a:r>
          </a:p>
          <a:p>
            <a:pPr eaLnBrk="1" hangingPunct="1">
              <a:buFontTx/>
              <a:buNone/>
            </a:pPr>
            <a:endParaRPr lang="pl-PL" altLang="pl-PL" b="1" i="1"/>
          </a:p>
          <a:p>
            <a:pPr eaLnBrk="1" hangingPunct="1">
              <a:buFontTx/>
              <a:buNone/>
            </a:pPr>
            <a:endParaRPr lang="pl-PL" altLang="pl-PL" b="1"/>
          </a:p>
          <a:p>
            <a:pPr eaLnBrk="1" hangingPunct="1">
              <a:buFontTx/>
              <a:buNone/>
            </a:pPr>
            <a:endParaRPr lang="pl-PL" altLang="pl-PL" b="1"/>
          </a:p>
          <a:p>
            <a:pPr eaLnBrk="1" hangingPunct="1">
              <a:buFontTx/>
              <a:buNone/>
            </a:pPr>
            <a:r>
              <a:rPr lang="pl-PL" altLang="pl-PL" b="1"/>
              <a:t>Wytwórca ma obowiązek sporządzić dokumentację techniczną.</a:t>
            </a:r>
          </a:p>
          <a:p>
            <a:pPr eaLnBrk="1" hangingPunct="1">
              <a:buFontTx/>
              <a:buNone/>
            </a:pPr>
            <a:endParaRPr lang="pl-PL" altLang="pl-PL" b="1"/>
          </a:p>
          <a:p>
            <a:pPr eaLnBrk="1" hangingPunct="1">
              <a:buFontTx/>
              <a:buNone/>
            </a:pPr>
            <a:r>
              <a:rPr lang="pl-PL" altLang="pl-PL" b="1"/>
              <a:t>Dokumentacja techniczna ma zawierać informacje o projekcie, produkcji i działaniu wyrobu</a:t>
            </a:r>
            <a:endParaRPr lang="pl-PL" altLang="pl-PL" b="1" i="1"/>
          </a:p>
        </p:txBody>
      </p:sp>
      <p:pic>
        <p:nvPicPr>
          <p:cNvPr id="51203" name="Picture 3" descr="15100MAJ">
            <a:extLst>
              <a:ext uri="{FF2B5EF4-FFF2-40B4-BE49-F238E27FC236}">
                <a16:creationId xmlns:a16="http://schemas.microsoft.com/office/drawing/2014/main" id="{4AB4CDC6-F5A2-4902-94F2-C6A5B0F590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6225" y="333375"/>
            <a:ext cx="2159000" cy="2336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ECD02EF-68F4-402F-9EF6-4F58948FD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46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E-wymiarowanie">
            <a:extLst>
              <a:ext uri="{FF2B5EF4-FFF2-40B4-BE49-F238E27FC236}">
                <a16:creationId xmlns:a16="http://schemas.microsoft.com/office/drawing/2014/main" id="{F1827C42-9706-4F5E-BA37-5E3F6286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33375"/>
            <a:ext cx="7596187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8E489F52-A00C-42A6-A50E-B5CC8F0CD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Click="0" advTm="40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BA6929B-4D4E-48C4-A981-A5698A68B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pic>
        <p:nvPicPr>
          <p:cNvPr id="53251" name="Picture 3" descr="LVD">
            <a:extLst>
              <a:ext uri="{FF2B5EF4-FFF2-40B4-BE49-F238E27FC236}">
                <a16:creationId xmlns:a16="http://schemas.microsoft.com/office/drawing/2014/main" id="{E6B29D6F-FC1E-42AB-9BF7-5F0F83087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ma2067">
            <a:extLst>
              <a:ext uri="{FF2B5EF4-FFF2-40B4-BE49-F238E27FC236}">
                <a16:creationId xmlns:a16="http://schemas.microsoft.com/office/drawing/2014/main" id="{677E6499-C978-4C0B-9A80-87F7F1829C1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196975"/>
            <a:ext cx="8064500" cy="53228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E46A3BA7-F2F4-48BD-B12B-C42CE7173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41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075B98C-F1C4-4455-82F4-A2FF8CF39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333375"/>
            <a:ext cx="5472112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fr-FR" sz="2400" b="1">
                <a:solidFill>
                  <a:schemeClr val="tx2"/>
                </a:solidFill>
                <a:latin typeface="Times New Roman" panose="02020603050405020304" pitchFamily="18" charset="0"/>
              </a:rPr>
              <a:t>DYREKTYWA NISKONAPIĘCIOWA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93C310B6-6531-41FA-8316-487C4C2C2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825" y="1250950"/>
            <a:ext cx="7250113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1600">
                <a:latin typeface="Times New Roman" panose="02020603050405020304" pitchFamily="18" charset="0"/>
              </a:rPr>
              <a:t>	</a:t>
            </a:r>
            <a:r>
              <a:rPr lang="pl-PL" altLang="fr-FR" sz="2000">
                <a:latin typeface="Times New Roman" panose="02020603050405020304" pitchFamily="18" charset="0"/>
              </a:rPr>
              <a:t>Z dniem 11.09.2007. weszło w życie Rozporządzenie Ministra Gospodarki, z 21 08 2007. w sprawie zasadniczych wymagań dotyczących sprzętu elektrycznego (Dz.U.155 </a:t>
            </a:r>
            <a:r>
              <a:rPr lang="fr-FR" altLang="fr-FR" sz="2000">
                <a:latin typeface="Times New Roman" panose="02020603050405020304" pitchFamily="18" charset="0"/>
              </a:rPr>
              <a:t>p</a:t>
            </a:r>
            <a:r>
              <a:rPr lang="pl-PL" altLang="fr-FR" sz="2000">
                <a:latin typeface="Times New Roman" panose="02020603050405020304" pitchFamily="18" charset="0"/>
              </a:rPr>
              <a:t>oz. 1089).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fr-FR" altLang="fr-FR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>
                <a:latin typeface="Times New Roman" panose="02020603050405020304" pitchFamily="18" charset="0"/>
              </a:rPr>
              <a:t>	Rozporządzenie niniejsze zostało wydane na podstawie art. 9 ustawy z 30 sierpnia 2002 r. o systemie zgodności (Dz.U. nr 166 z 2002 r. poz. 1360) i stanowi jeden z aktów wykonawczych związanych z tą ustawą.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pl-PL" altLang="fr-FR" sz="2000">
                <a:latin typeface="Times New Roman" panose="02020603050405020304" pitchFamily="18" charset="0"/>
              </a:rPr>
              <a:t>	Jest ono wdrożeniem postanowień zawartych w Dyrektywie nr 2006/95/</a:t>
            </a:r>
            <a:r>
              <a:rPr lang="fr-FR" altLang="fr-FR" sz="2000">
                <a:latin typeface="Times New Roman" panose="02020603050405020304" pitchFamily="18" charset="0"/>
              </a:rPr>
              <a:t>W</a:t>
            </a:r>
            <a:r>
              <a:rPr lang="pl-PL" altLang="fr-FR" sz="2000">
                <a:latin typeface="Times New Roman" panose="02020603050405020304" pitchFamily="18" charset="0"/>
              </a:rPr>
              <a:t>E    LVD - </a:t>
            </a:r>
            <a:r>
              <a:rPr lang="pl-PL" altLang="fr-FR" sz="2000" i="1">
                <a:latin typeface="Times New Roman" panose="02020603050405020304" pitchFamily="18" charset="0"/>
              </a:rPr>
              <a:t>Urządzenia elektryczne niskonapięciowe</a:t>
            </a:r>
            <a:r>
              <a:rPr lang="pl-PL" altLang="fr-FR" sz="200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2000">
                <a:latin typeface="Times New Roman" panose="02020603050405020304" pitchFamily="18" charset="0"/>
              </a:rPr>
              <a:t> </a:t>
            </a:r>
            <a:r>
              <a:rPr lang="pl-PL" altLang="fr-FR" sz="2000">
                <a:latin typeface="Times New Roman" panose="02020603050405020304" pitchFamily="18" charset="0"/>
              </a:rPr>
              <a:t>    (tzw. Dyrektywy nowego podejścia wydane przez Unię Europejską)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endParaRPr lang="pl-PL" altLang="fr-FR" sz="1200">
              <a:latin typeface="Times New Roman" panose="02020603050405020304" pitchFamily="18" charset="0"/>
            </a:endParaRPr>
          </a:p>
        </p:txBody>
      </p:sp>
      <p:pic>
        <p:nvPicPr>
          <p:cNvPr id="54276" name="Picture 4" descr="LVD">
            <a:extLst>
              <a:ext uri="{FF2B5EF4-FFF2-40B4-BE49-F238E27FC236}">
                <a16:creationId xmlns:a16="http://schemas.microsoft.com/office/drawing/2014/main" id="{49AD8444-6AEA-4E25-AEEC-AC3F172B0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510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22A4EACB-CC06-48FC-AF59-C68D24180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96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1070</Words>
  <Application>Microsoft Office PowerPoint</Application>
  <PresentationFormat>Panoramiczny</PresentationFormat>
  <Paragraphs>188</Paragraphs>
  <Slides>28</Slides>
  <Notes>1</Notes>
  <HiddenSlides>0</HiddenSlides>
  <MMClips>28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INSTALACJE  ELEKTRYCZNE Wymogi ogólne</vt:lpstr>
      <vt:lpstr>DYREKTYWY UE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 K</dc:creator>
  <cp:lastModifiedBy>Marek K</cp:lastModifiedBy>
  <cp:revision>10</cp:revision>
  <dcterms:created xsi:type="dcterms:W3CDTF">2019-05-14T22:25:34Z</dcterms:created>
  <dcterms:modified xsi:type="dcterms:W3CDTF">2020-12-09T08:16:57Z</dcterms:modified>
</cp:coreProperties>
</file>