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352" r:id="rId2"/>
    <p:sldId id="2326" r:id="rId3"/>
    <p:sldId id="292" r:id="rId4"/>
    <p:sldId id="395" r:id="rId5"/>
    <p:sldId id="396" r:id="rId6"/>
    <p:sldId id="397" r:id="rId7"/>
    <p:sldId id="398" r:id="rId8"/>
    <p:sldId id="2329" r:id="rId9"/>
    <p:sldId id="2342" r:id="rId10"/>
    <p:sldId id="2330" r:id="rId11"/>
    <p:sldId id="2331" r:id="rId12"/>
    <p:sldId id="2351" r:id="rId13"/>
    <p:sldId id="2341" r:id="rId14"/>
    <p:sldId id="2343" r:id="rId15"/>
    <p:sldId id="2327" r:id="rId16"/>
    <p:sldId id="2328" r:id="rId17"/>
    <p:sldId id="2340" r:id="rId18"/>
    <p:sldId id="2350" r:id="rId19"/>
    <p:sldId id="2353" r:id="rId20"/>
  </p:sldIdLst>
  <p:sldSz cx="9144000" cy="6858000" type="screen4x3"/>
  <p:notesSz cx="7102475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  <a:srgbClr val="CCFFCC"/>
    <a:srgbClr val="FFFFFF"/>
    <a:srgbClr val="339966"/>
    <a:srgbClr val="663300"/>
    <a:srgbClr val="99FF33"/>
    <a:srgbClr val="00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271" autoAdjust="0"/>
  </p:normalViewPr>
  <p:slideViewPr>
    <p:cSldViewPr>
      <p:cViewPr varScale="1">
        <p:scale>
          <a:sx n="69" d="100"/>
          <a:sy n="69" d="100"/>
        </p:scale>
        <p:origin x="88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602" y="-78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>
            <a:extLst>
              <a:ext uri="{FF2B5EF4-FFF2-40B4-BE49-F238E27FC236}">
                <a16:creationId xmlns:a16="http://schemas.microsoft.com/office/drawing/2014/main" id="{ECCDBDC0-EE73-4307-A6B0-B37073C9B6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1" name="Rectangle 3">
            <a:extLst>
              <a:ext uri="{FF2B5EF4-FFF2-40B4-BE49-F238E27FC236}">
                <a16:creationId xmlns:a16="http://schemas.microsoft.com/office/drawing/2014/main" id="{687F6F4D-3A45-4AAD-AC85-6625E4CAA9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2" name="Rectangle 4">
            <a:extLst>
              <a:ext uri="{FF2B5EF4-FFF2-40B4-BE49-F238E27FC236}">
                <a16:creationId xmlns:a16="http://schemas.microsoft.com/office/drawing/2014/main" id="{C9C5B5CE-72F7-4563-9EDB-471EDBE9DE6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6933" name="Rectangle 5">
            <a:extLst>
              <a:ext uri="{FF2B5EF4-FFF2-40B4-BE49-F238E27FC236}">
                <a16:creationId xmlns:a16="http://schemas.microsoft.com/office/drawing/2014/main" id="{87F76C65-1187-4E9E-9765-238D09D823E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0E15AAA3-1DC1-43E0-AEE8-A36ABED2DE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18F3438-AE88-4D81-BCA7-A6D23595AC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D56A06-369C-47A6-AB57-20F3C830088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3130FB1-B39D-468E-9136-88058A90FF7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8B0990F-6FD2-4D7C-9AF4-F5EF3241EB3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101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tekstu z Wzorca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FF436C3-5020-4D25-87F5-8E4421D60E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FC3D65F-F53A-43D1-B1D1-FC3CB8235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5" tIns="47752" rIns="95505" bIns="47752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pPr>
              <a:defRPr/>
            </a:pPr>
            <a:fld id="{8D995BBB-270C-47D7-9350-D67457855BA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>
            <a:extLst>
              <a:ext uri="{FF2B5EF4-FFF2-40B4-BE49-F238E27FC236}">
                <a16:creationId xmlns:a16="http://schemas.microsoft.com/office/drawing/2014/main" id="{1A32C3AB-E8DC-4647-9D21-CCAFED83E2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4339" name="Symbol zastępczy notatek 2">
            <a:extLst>
              <a:ext uri="{FF2B5EF4-FFF2-40B4-BE49-F238E27FC236}">
                <a16:creationId xmlns:a16="http://schemas.microsoft.com/office/drawing/2014/main" id="{347A943D-A11C-443A-B9AD-9DDA9E033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Symbol zastępczy numeru slajdu 3">
            <a:extLst>
              <a:ext uri="{FF2B5EF4-FFF2-40B4-BE49-F238E27FC236}">
                <a16:creationId xmlns:a16="http://schemas.microsoft.com/office/drawing/2014/main" id="{24CB6560-120A-4CA2-9E02-B4BA65C68736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F88336-69D2-4F70-8FF5-E8F13E7D5A73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>
            <a:extLst>
              <a:ext uri="{FF2B5EF4-FFF2-40B4-BE49-F238E27FC236}">
                <a16:creationId xmlns:a16="http://schemas.microsoft.com/office/drawing/2014/main" id="{2EB0C597-CCC9-46C7-97B1-67D524AD2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6387" name="Symbol zastępczy notatek 2">
            <a:extLst>
              <a:ext uri="{FF2B5EF4-FFF2-40B4-BE49-F238E27FC236}">
                <a16:creationId xmlns:a16="http://schemas.microsoft.com/office/drawing/2014/main" id="{DCA5CC2A-C24D-4528-A06F-7DA06E69E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Symbol zastępczy numeru slajdu 3">
            <a:extLst>
              <a:ext uri="{FF2B5EF4-FFF2-40B4-BE49-F238E27FC236}">
                <a16:creationId xmlns:a16="http://schemas.microsoft.com/office/drawing/2014/main" id="{B827D277-446C-415C-98DB-8FBC6DA908B6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6EC491-9650-41FE-8C44-DE5C7F1885A8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97D89B4A-B700-4177-A6ED-2840FEBD7A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C2E906FD-77CE-47D3-951F-2D21F98DA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52C81891-E1B2-40A0-B86E-C298AE32882C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3BFF88-93F9-4296-A424-2AC6DC83770C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>
            <a:extLst>
              <a:ext uri="{FF2B5EF4-FFF2-40B4-BE49-F238E27FC236}">
                <a16:creationId xmlns:a16="http://schemas.microsoft.com/office/drawing/2014/main" id="{63B596BB-72E6-4814-959F-08408C6990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0483" name="Symbol zastępczy notatek 2">
            <a:extLst>
              <a:ext uri="{FF2B5EF4-FFF2-40B4-BE49-F238E27FC236}">
                <a16:creationId xmlns:a16="http://schemas.microsoft.com/office/drawing/2014/main" id="{186760E2-834F-4C4D-B647-C0330F5B3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Symbol zastępczy numeru slajdu 3">
            <a:extLst>
              <a:ext uri="{FF2B5EF4-FFF2-40B4-BE49-F238E27FC236}">
                <a16:creationId xmlns:a16="http://schemas.microsoft.com/office/drawing/2014/main" id="{9A4BDF10-817D-4A58-BAA2-8AE817A47A49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4F9B35-D537-4F9E-8DC1-64D6E28A5B41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>
            <a:extLst>
              <a:ext uri="{FF2B5EF4-FFF2-40B4-BE49-F238E27FC236}">
                <a16:creationId xmlns:a16="http://schemas.microsoft.com/office/drawing/2014/main" id="{466CB2AE-9C14-4BF1-9FA7-A1A5CD9B41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531" name="Symbol zastępczy notatek 2">
            <a:extLst>
              <a:ext uri="{FF2B5EF4-FFF2-40B4-BE49-F238E27FC236}">
                <a16:creationId xmlns:a16="http://schemas.microsoft.com/office/drawing/2014/main" id="{A7F1CD9D-77C6-4F17-8F9F-D5FD43DA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Symbol zastępczy numeru slajdu 3">
            <a:extLst>
              <a:ext uri="{FF2B5EF4-FFF2-40B4-BE49-F238E27FC236}">
                <a16:creationId xmlns:a16="http://schemas.microsoft.com/office/drawing/2014/main" id="{12D0C016-B567-419E-A9D3-39CA2A7570C6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AB79C7-F61C-463B-A69B-EB593A1D1CB5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id="{3C7137FA-66A0-415A-AF42-98DB19F63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id="{11F9C447-D61C-4D96-A2F5-6596BA2D6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id="{D2410863-C834-4AEE-859A-F0542F2688FC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1BF989-3799-4283-92F2-5EB489A17AFD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>
            <a:extLst>
              <a:ext uri="{FF2B5EF4-FFF2-40B4-BE49-F238E27FC236}">
                <a16:creationId xmlns:a16="http://schemas.microsoft.com/office/drawing/2014/main" id="{41F1DA13-88A0-4217-A21A-C6E9DDF74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6627" name="Symbol zastępczy notatek 2">
            <a:extLst>
              <a:ext uri="{FF2B5EF4-FFF2-40B4-BE49-F238E27FC236}">
                <a16:creationId xmlns:a16="http://schemas.microsoft.com/office/drawing/2014/main" id="{D4DC9A47-3B97-4206-A4C0-5504D7CA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Symbol zastępczy numeru slajdu 3">
            <a:extLst>
              <a:ext uri="{FF2B5EF4-FFF2-40B4-BE49-F238E27FC236}">
                <a16:creationId xmlns:a16="http://schemas.microsoft.com/office/drawing/2014/main" id="{99025CF8-0E81-417A-92BC-09EC84B0E252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4F2E0D-D78E-4D7A-B983-7FBA71735542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>
            <a:extLst>
              <a:ext uri="{FF2B5EF4-FFF2-40B4-BE49-F238E27FC236}">
                <a16:creationId xmlns:a16="http://schemas.microsoft.com/office/drawing/2014/main" id="{446FCFAB-4A6E-4B64-943C-B6804B91CF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8675" name="Symbol zastępczy notatek 2">
            <a:extLst>
              <a:ext uri="{FF2B5EF4-FFF2-40B4-BE49-F238E27FC236}">
                <a16:creationId xmlns:a16="http://schemas.microsoft.com/office/drawing/2014/main" id="{9A58A0BD-3DB4-4257-9046-BB0244765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Symbol zastępczy numeru slajdu 3">
            <a:extLst>
              <a:ext uri="{FF2B5EF4-FFF2-40B4-BE49-F238E27FC236}">
                <a16:creationId xmlns:a16="http://schemas.microsoft.com/office/drawing/2014/main" id="{AF30DF96-98BF-4FA4-B1E4-3FEE11DD26F1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3376BC-73DB-4145-AF01-7792610DB947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0F76431-06A3-4068-9EB9-2AA28BC97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E9EA5A0-C82A-483F-B613-60F33213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50C1F91-1DB3-4D1E-B6EB-5879B9E2B345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7F361B-B4D9-4979-A788-A241BDA27D5E}" type="slidenum">
              <a:rPr lang="pl-PL" altLang="pl-PL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2860DA-23E9-44BF-B872-1950C269E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7A1343-E161-4D2A-8AB4-C6E4133B4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C6617-AFC8-4C27-B82A-0B80131CE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7485659"/>
      </p:ext>
    </p:extLst>
  </p:cSld>
  <p:clrMapOvr>
    <a:masterClrMapping/>
  </p:clrMapOvr>
  <p:transition advClick="0" advTm="5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D4D9E0-3F66-43DC-9894-75FCED5FC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BEBB41-9E67-40AF-8A60-4D4156CB2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D81C5E-8AF1-43E4-BB50-DB8F508109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10CD-74D0-45CC-86A2-4421F6A703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359368"/>
      </p:ext>
    </p:extLst>
  </p:cSld>
  <p:clrMapOvr>
    <a:masterClrMapping/>
  </p:clrMapOvr>
  <p:transition advClick="0" advTm="5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171700" cy="60960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362700" cy="60960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278A9C-DFEB-4E80-B262-2F11C2F43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A9122-2B30-4B43-B719-FAB1AB8BC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EB1909-BE5C-4CDA-8E33-C4A0DFB69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711A-EA12-404E-B4D7-8F465594037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2785072"/>
      </p:ext>
    </p:extLst>
  </p:cSld>
  <p:clrMapOvr>
    <a:masterClrMapping/>
  </p:clrMapOvr>
  <p:transition advClick="0" advTm="5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6B059-8B71-476B-A8A1-BF5F190F8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BC4D5-7620-42D3-97D3-655666ED4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22905-3EC8-43B8-BAB2-66ECB8291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5A65-4D92-4DD7-9A77-A805E78789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5743791"/>
      </p:ext>
    </p:extLst>
  </p:cSld>
  <p:clrMapOvr>
    <a:masterClrMapping/>
  </p:clrMapOvr>
  <p:transition advClick="0" advTm="5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228600" y="0"/>
            <a:ext cx="86868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C2BAE1-B656-4C9D-9970-9D3A757A1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A266C5-0346-48AF-B447-07E63F48A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278E8B-5065-4058-8D23-17D0753AD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4298-6D04-4C72-876E-64DA75E568D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4983399"/>
      </p:ext>
    </p:extLst>
  </p:cSld>
  <p:clrMapOvr>
    <a:masterClrMapping/>
  </p:clrMapOvr>
  <p:transition advClick="0" advTm="5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20539-3E13-4BA7-BCE4-72C6C89A9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27196-A6BA-4DC7-85AF-D991A5C6F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49E1D-550E-47D1-82BF-AC5B674C7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F6107-8E4A-47EC-A342-C0A87BCF9B7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8879990"/>
      </p:ext>
    </p:extLst>
  </p:cSld>
  <p:clrMapOvr>
    <a:masterClrMapping/>
  </p:clrMapOvr>
  <p:transition advClick="0" advTm="5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101079"/>
      </p:ext>
    </p:extLst>
  </p:cSld>
  <p:clrMapOvr>
    <a:masterClrMapping/>
  </p:clrMapOvr>
  <p:transition advClick="0" advTm="5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481919-270D-4C85-B64F-D7417211C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57B1-B979-466A-998B-D2F79641E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9EE12A-B1BE-46A9-9A94-C3947FCFB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DF25-4C8B-4BE9-A971-587656D54A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4304231"/>
      </p:ext>
    </p:extLst>
  </p:cSld>
  <p:clrMapOvr>
    <a:masterClrMapping/>
  </p:clrMapOvr>
  <p:transition advClick="0" advTm="5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62C2B-7F98-4673-8C61-94EC4C9E4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4DE779-813D-4B79-BEE3-3A095BFD2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8DA12D-B321-4FF1-8B4E-1D5719375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F9C2B-9D69-4ECB-A809-A16098C94D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64157491"/>
      </p:ext>
    </p:extLst>
  </p:cSld>
  <p:clrMapOvr>
    <a:masterClrMapping/>
  </p:clrMapOvr>
  <p:transition advClick="0" advTm="5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375CF4-C0AB-4241-A457-0B3797A30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81D99-67BD-4A55-ACD3-838E17C138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60440-CD86-4F46-A695-06CBBFE19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D78AE-1097-4C2F-ADF3-54A2C87FB1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8706085"/>
      </p:ext>
    </p:extLst>
  </p:cSld>
  <p:clrMapOvr>
    <a:masterClrMapping/>
  </p:clrMapOvr>
  <p:transition advClick="0" advTm="5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83386A-839D-414C-BBA6-ECEC4416F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798408-A713-4851-9710-1F506F1F1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8B797C-208F-4B92-8C0C-CFCF19A5B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1D059-9ECE-4410-ABEA-94C661E4F2A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1941486"/>
      </p:ext>
    </p:extLst>
  </p:cSld>
  <p:clrMapOvr>
    <a:masterClrMapping/>
  </p:clrMapOvr>
  <p:transition advClick="0" advTm="5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B5EBF5-7D39-4558-8723-156B43117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C9D1AD-3FC9-4673-8BED-7DC4A346B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F4D35-31FE-4C58-929C-BDBB22329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2364D-C6E1-4E08-8AFD-2FD73D596AC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4767589"/>
      </p:ext>
    </p:extLst>
  </p:cSld>
  <p:clrMapOvr>
    <a:masterClrMapping/>
  </p:clrMapOvr>
  <p:transition advClick="0" advTm="5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352257-1B6D-4134-BC0A-01A168AB0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935126-646D-485E-B1AD-677CD6023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DB0F07-870F-43AD-B4A9-D2B9115CE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B7379-57F2-4E55-87A6-39CA7DEDB20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3872382"/>
      </p:ext>
    </p:extLst>
  </p:cSld>
  <p:clrMapOvr>
    <a:masterClrMapping/>
  </p:clrMapOvr>
  <p:transition advClick="0" advTm="5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0B319-1F9F-4469-A90B-5ECF9213A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CAAA-5A3F-41D6-A1A8-B9AE3A14A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ACB423-4909-4632-B037-D26BC5A9E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72888-32FC-4825-81FC-C3EC19DDE7C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1933322"/>
      </p:ext>
    </p:extLst>
  </p:cSld>
  <p:clrMapOvr>
    <a:masterClrMapping/>
  </p:clrMapOvr>
  <p:transition advClick="0" advTm="5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22C37B-0121-4645-874F-1D7634610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0F5EE-6C3B-4C66-922E-DC4EFAB6E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0ADD3-0078-4C45-B213-7C3D81731C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300D3-D8DE-488D-88DC-46002B313D6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29339499"/>
      </p:ext>
    </p:extLst>
  </p:cSld>
  <p:clrMapOvr>
    <a:masterClrMapping/>
  </p:clrMapOvr>
  <p:transition advClick="0" advTm="5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3B0D49-F37E-4241-94A0-18304F0E6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TYTUŁU Z WZORCA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B3DE527-E94E-4EF7-A263-0568F24D8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00"/>
            <a:ext cx="868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tekstu z Wzorca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9A9B6E-00BE-4B33-9009-BF55C7988D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E93D99-9B46-45CB-9E2E-2A0B9D81E7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237288"/>
            <a:ext cx="576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87D53C-3455-43F6-8EE2-73EFEBA480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81958B-057D-4A0F-B534-DD31BACBCB3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  <p:sldLayoutId id="2147484394" r:id="rId12"/>
    <p:sldLayoutId id="2147484395" r:id="rId13"/>
    <p:sldLayoutId id="2147484396" r:id="rId14"/>
    <p:sldLayoutId id="2147484398" r:id="rId15"/>
  </p:sldLayoutIdLst>
  <p:transition advClick="0" advTm="5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e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jpeg"/><Relationship Id="rId11" Type="http://schemas.openxmlformats.org/officeDocument/2006/relationships/image" Target="../media/image1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w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image" Target="../media/image35.jpe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1.png"/><Relationship Id="rId11" Type="http://schemas.openxmlformats.org/officeDocument/2006/relationships/image" Target="../media/image10.gif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6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50416AE-0231-4EBD-9527-D0A991CE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>
                <a:latin typeface="+mj-lt"/>
              </a:rPr>
              <a:t>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376FE5E-1342-4F4A-A4A2-0D8D830A6912}"/>
              </a:ext>
            </a:extLst>
          </p:cNvPr>
          <p:cNvSpPr txBox="1"/>
          <p:nvPr/>
        </p:nvSpPr>
        <p:spPr>
          <a:xfrm>
            <a:off x="904875" y="1671638"/>
            <a:ext cx="733425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KLASY OCHRONNOŚCI URZĄDZEŃ ELEKTRYCZNYCH</a:t>
            </a:r>
            <a:endParaRPr lang="pl-PL" sz="4400" b="1" dirty="0">
              <a:latin typeface="+mj-lt"/>
            </a:endParaRPr>
          </a:p>
        </p:txBody>
      </p:sp>
      <p:sp>
        <p:nvSpPr>
          <p:cNvPr id="11" name="pole tekstowe 4">
            <a:extLst>
              <a:ext uri="{FF2B5EF4-FFF2-40B4-BE49-F238E27FC236}">
                <a16:creationId xmlns:a16="http://schemas.microsoft.com/office/drawing/2014/main" id="{8F3BCB48-7CF8-4625-A0D0-F29DBA03B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29225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15" name="pole tekstowe 4">
            <a:extLst>
              <a:ext uri="{FF2B5EF4-FFF2-40B4-BE49-F238E27FC236}">
                <a16:creationId xmlns:a16="http://schemas.microsoft.com/office/drawing/2014/main" id="{41CC0D86-8B8C-444D-BA23-84C5C904D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BE801C1-1E7B-4845-A26E-606EBD30EE4C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Bezpieczeństwo użytkowania urządzeń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F7F413EB-D425-4630-ABFD-296E1BD36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31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nstalacje zerowanie">
            <a:extLst>
              <a:ext uri="{FF2B5EF4-FFF2-40B4-BE49-F238E27FC236}">
                <a16:creationId xmlns:a16="http://schemas.microsoft.com/office/drawing/2014/main" id="{64070CA1-6086-480C-A6D9-C74222F1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50355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1CB810A2-DC31-4E85-9E1F-C371489BF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38" y="1149350"/>
            <a:ext cx="48768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4400">
                <a:latin typeface="Times New Roman" panose="02020603050405020304" pitchFamily="18" charset="0"/>
              </a:rPr>
              <a:t>Zerowanie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E34B2D1C-3D5E-4BA2-AF03-550834A7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85800"/>
            <a:ext cx="2667000" cy="2209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l-PL" altLang="pl-PL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413" name="Object 6">
            <a:extLst>
              <a:ext uri="{FF2B5EF4-FFF2-40B4-BE49-F238E27FC236}">
                <a16:creationId xmlns:a16="http://schemas.microsoft.com/office/drawing/2014/main" id="{90BED474-18D9-4EF4-8926-8DD7F48F60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1189038"/>
          <a:ext cx="2514600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r:id="rId7" imgW="672808" imgH="431613" progId="Equation.3">
                  <p:embed/>
                </p:oleObj>
              </mc:Choice>
              <mc:Fallback>
                <p:oleObj r:id="rId7" imgW="672808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189038"/>
                        <a:ext cx="2514600" cy="160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7">
            <a:extLst>
              <a:ext uri="{FF2B5EF4-FFF2-40B4-BE49-F238E27FC236}">
                <a16:creationId xmlns:a16="http://schemas.microsoft.com/office/drawing/2014/main" id="{897E335D-62BE-4DCD-B88D-B036D224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6529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1">
            <a:extLst>
              <a:ext uri="{FF2B5EF4-FFF2-40B4-BE49-F238E27FC236}">
                <a16:creationId xmlns:a16="http://schemas.microsoft.com/office/drawing/2014/main" id="{D5E62EDB-3414-4C13-B1DB-A05D587F3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17416" name="Picture 2">
            <a:extLst>
              <a:ext uri="{FF2B5EF4-FFF2-40B4-BE49-F238E27FC236}">
                <a16:creationId xmlns:a16="http://schemas.microsoft.com/office/drawing/2014/main" id="{EE2F1E8C-C100-40B0-B0B5-3796BAB4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01975"/>
            <a:ext cx="229711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A55C7A0-53FE-432A-B293-56B823409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25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nstalacje uziemienie">
            <a:extLst>
              <a:ext uri="{FF2B5EF4-FFF2-40B4-BE49-F238E27FC236}">
                <a16:creationId xmlns:a16="http://schemas.microsoft.com/office/drawing/2014/main" id="{AB11F72E-B4BB-4C29-8E61-4E7A549C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489426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72C8ACC9-8F93-4B07-9C7B-01CB0EA4F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12192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4400">
                <a:latin typeface="Times New Roman" panose="02020603050405020304" pitchFamily="18" charset="0"/>
              </a:rPr>
              <a:t>Uziemienie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714CFDE2-18FC-43E9-A1AB-D3A09CC82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85800"/>
            <a:ext cx="2667000" cy="2209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l-PL" altLang="pl-PL" sz="4000">
              <a:latin typeface="Times New Roman" panose="02020603050405020304" pitchFamily="18" charset="0"/>
            </a:endParaRPr>
          </a:p>
        </p:txBody>
      </p:sp>
      <p:graphicFrame>
        <p:nvGraphicFramePr>
          <p:cNvPr id="19461" name="Object 8">
            <a:extLst>
              <a:ext uri="{FF2B5EF4-FFF2-40B4-BE49-F238E27FC236}">
                <a16:creationId xmlns:a16="http://schemas.microsoft.com/office/drawing/2014/main" id="{0780F727-F37C-4824-90F6-BE805888D9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1219200"/>
          <a:ext cx="2209800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r:id="rId7" imgW="609336" imgH="431613" progId="Equation.3">
                  <p:embed/>
                </p:oleObj>
              </mc:Choice>
              <mc:Fallback>
                <p:oleObj r:id="rId7" imgW="609336" imgH="43161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219200"/>
                        <a:ext cx="2209800" cy="155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2" name="Picture 9" descr="projekt_5">
            <a:extLst>
              <a:ext uri="{FF2B5EF4-FFF2-40B4-BE49-F238E27FC236}">
                <a16:creationId xmlns:a16="http://schemas.microsoft.com/office/drawing/2014/main" id="{B939A7E7-875B-4437-804F-AF2A2877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141663"/>
            <a:ext cx="23288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>
            <a:extLst>
              <a:ext uri="{FF2B5EF4-FFF2-40B4-BE49-F238E27FC236}">
                <a16:creationId xmlns:a16="http://schemas.microsoft.com/office/drawing/2014/main" id="{950A55C3-8ED0-46E9-B6C5-B063A20E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6529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">
            <a:extLst>
              <a:ext uri="{FF2B5EF4-FFF2-40B4-BE49-F238E27FC236}">
                <a16:creationId xmlns:a16="http://schemas.microsoft.com/office/drawing/2014/main" id="{8B3CF47F-8F6F-434A-A599-E45E1A83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19465" name="Obraz 8">
            <a:extLst>
              <a:ext uri="{FF2B5EF4-FFF2-40B4-BE49-F238E27FC236}">
                <a16:creationId xmlns:a16="http://schemas.microsoft.com/office/drawing/2014/main" id="{907FBF0E-A18E-4E35-8C46-02B49A56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14EF1A6-7C32-4384-A633-D6C534A5C9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75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2">
            <a:extLst>
              <a:ext uri="{FF2B5EF4-FFF2-40B4-BE49-F238E27FC236}">
                <a16:creationId xmlns:a16="http://schemas.microsoft.com/office/drawing/2014/main" id="{270EBB88-806D-4A49-BBCC-DA8EE7E5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68B5A7A-5110-4514-AA40-8D9E156D6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6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445E108A-6811-4C27-8FD0-A92A6DF5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3555" name="Obraz 4">
            <a:extLst>
              <a:ext uri="{FF2B5EF4-FFF2-40B4-BE49-F238E27FC236}">
                <a16:creationId xmlns:a16="http://schemas.microsoft.com/office/drawing/2014/main" id="{B2A6AF1B-B18A-4271-B650-373AA45E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65225"/>
            <a:ext cx="745648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>
            <a:extLst>
              <a:ext uri="{FF2B5EF4-FFF2-40B4-BE49-F238E27FC236}">
                <a16:creationId xmlns:a16="http://schemas.microsoft.com/office/drawing/2014/main" id="{5AEA4FB5-85E3-4F7C-9B72-C499ABB6A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6529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az 4">
            <a:extLst>
              <a:ext uri="{FF2B5EF4-FFF2-40B4-BE49-F238E27FC236}">
                <a16:creationId xmlns:a16="http://schemas.microsoft.com/office/drawing/2014/main" id="{20E32717-B91E-478C-A84D-7B34872B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9413"/>
            <a:ext cx="1865313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ED9B43C-FBF5-45B0-BF2A-83B875651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56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46617EBB-0CA0-46E7-9512-34371FE54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5603" name="Picture 10">
            <a:extLst>
              <a:ext uri="{FF2B5EF4-FFF2-40B4-BE49-F238E27FC236}">
                <a16:creationId xmlns:a16="http://schemas.microsoft.com/office/drawing/2014/main" id="{774862D5-C98B-4E80-9D1B-D5BA1A3C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6529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az 2">
            <a:extLst>
              <a:ext uri="{FF2B5EF4-FFF2-40B4-BE49-F238E27FC236}">
                <a16:creationId xmlns:a16="http://schemas.microsoft.com/office/drawing/2014/main" id="{7F574970-E615-4408-94A9-3097520C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54000"/>
            <a:ext cx="37798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az 9">
            <a:extLst>
              <a:ext uri="{FF2B5EF4-FFF2-40B4-BE49-F238E27FC236}">
                <a16:creationId xmlns:a16="http://schemas.microsoft.com/office/drawing/2014/main" id="{75889EB3-18F7-417D-B8B5-9DA79D0B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662363"/>
            <a:ext cx="42608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az 7">
            <a:extLst>
              <a:ext uri="{FF2B5EF4-FFF2-40B4-BE49-F238E27FC236}">
                <a16:creationId xmlns:a16="http://schemas.microsoft.com/office/drawing/2014/main" id="{DFA4668A-6FB1-41D0-8CFD-E019FB4D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az 13">
            <a:extLst>
              <a:ext uri="{FF2B5EF4-FFF2-40B4-BE49-F238E27FC236}">
                <a16:creationId xmlns:a16="http://schemas.microsoft.com/office/drawing/2014/main" id="{82730E18-EA49-4012-AB89-0A389C2B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A93F71-C474-41AF-B6F6-820ED3B97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36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le tekstowe 22">
            <a:extLst>
              <a:ext uri="{FF2B5EF4-FFF2-40B4-BE49-F238E27FC236}">
                <a16:creationId xmlns:a16="http://schemas.microsoft.com/office/drawing/2014/main" id="{2AA57919-EEB3-4154-91FA-0FACDADF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568450"/>
            <a:ext cx="2760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II</a:t>
            </a:r>
          </a:p>
        </p:txBody>
      </p:sp>
      <p:pic>
        <p:nvPicPr>
          <p:cNvPr id="27651" name="Picture 5" descr="image13[1]">
            <a:extLst>
              <a:ext uri="{FF2B5EF4-FFF2-40B4-BE49-F238E27FC236}">
                <a16:creationId xmlns:a16="http://schemas.microsoft.com/office/drawing/2014/main" id="{18275476-7478-4BEC-B883-E2A815CA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267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>
            <a:extLst>
              <a:ext uri="{FF2B5EF4-FFF2-40B4-BE49-F238E27FC236}">
                <a16:creationId xmlns:a16="http://schemas.microsoft.com/office/drawing/2014/main" id="{F8E362CF-B1AD-4556-80B4-9CF18C76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068638"/>
            <a:ext cx="37496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Sposób zabezpieczenia przed porażeniem elektrycznym w urządzeniach </a:t>
            </a:r>
            <a:r>
              <a:rPr lang="pl-PL" altLang="pl-PL" sz="2000" b="1">
                <a:latin typeface="Garamond" panose="02020404030301010803" pitchFamily="18" charset="0"/>
              </a:rPr>
              <a:t>II klasy</a:t>
            </a:r>
            <a:r>
              <a:rPr lang="pl-PL" altLang="pl-PL" sz="2000">
                <a:latin typeface="Garamond" panose="02020404030301010803" pitchFamily="18" charset="0"/>
              </a:rPr>
              <a:t> ochronności,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A - obudowa,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B - część sieciowa,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C - część aplikacyjna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Tahoma" panose="020B0604030504040204" pitchFamily="34" charset="0"/>
            </a:endParaRPr>
          </a:p>
        </p:txBody>
      </p:sp>
      <p:pic>
        <p:nvPicPr>
          <p:cNvPr id="27653" name="Picture 9" descr="Kabel sieciowy, zasilający z wtyczką płaską biały 1.5m">
            <a:extLst>
              <a:ext uri="{FF2B5EF4-FFF2-40B4-BE49-F238E27FC236}">
                <a16:creationId xmlns:a16="http://schemas.microsoft.com/office/drawing/2014/main" id="{78E85DF9-C480-4534-B7DB-5BEBB748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035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6886">
            <a:extLst>
              <a:ext uri="{FF2B5EF4-FFF2-40B4-BE49-F238E27FC236}">
                <a16:creationId xmlns:a16="http://schemas.microsoft.com/office/drawing/2014/main" id="{F6681CFF-6978-438A-9060-C4B431AE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12985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5" descr="m6501+++">
            <a:extLst>
              <a:ext uri="{FF2B5EF4-FFF2-40B4-BE49-F238E27FC236}">
                <a16:creationId xmlns:a16="http://schemas.microsoft.com/office/drawing/2014/main" id="{AC6A8B10-0814-4076-BDED-49101BE8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81300"/>
            <a:ext cx="18002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7" descr="554-799-large">
            <a:extLst>
              <a:ext uri="{FF2B5EF4-FFF2-40B4-BE49-F238E27FC236}">
                <a16:creationId xmlns:a16="http://schemas.microsoft.com/office/drawing/2014/main" id="{41FF9CDF-7467-4229-884C-1E3CC67D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97425"/>
            <a:ext cx="128428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9" descr="80px-Schutzklasse_2_fett">
            <a:extLst>
              <a:ext uri="{FF2B5EF4-FFF2-40B4-BE49-F238E27FC236}">
                <a16:creationId xmlns:a16="http://schemas.microsoft.com/office/drawing/2014/main" id="{F28DEF3C-BFEB-46F2-A00A-5147E5DF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65625"/>
            <a:ext cx="1265238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1">
            <a:extLst>
              <a:ext uri="{FF2B5EF4-FFF2-40B4-BE49-F238E27FC236}">
                <a16:creationId xmlns:a16="http://schemas.microsoft.com/office/drawing/2014/main" id="{CC1C9EBA-F06F-4121-820D-CDD3C6DA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B8782FC-0D9F-4320-99C5-EB3FCED19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02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nstalacje dotyk pośredni">
            <a:extLst>
              <a:ext uri="{FF2B5EF4-FFF2-40B4-BE49-F238E27FC236}">
                <a16:creationId xmlns:a16="http://schemas.microsoft.com/office/drawing/2014/main" id="{59A07457-69AE-493C-B700-20873504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457325"/>
            <a:ext cx="3895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005351m">
            <a:extLst>
              <a:ext uri="{FF2B5EF4-FFF2-40B4-BE49-F238E27FC236}">
                <a16:creationId xmlns:a16="http://schemas.microsoft.com/office/drawing/2014/main" id="{79D34D4F-18A2-44D0-9CF5-40CBE5E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08050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pole tekstowe 22">
            <a:extLst>
              <a:ext uri="{FF2B5EF4-FFF2-40B4-BE49-F238E27FC236}">
                <a16:creationId xmlns:a16="http://schemas.microsoft.com/office/drawing/2014/main" id="{68E1CC45-95F9-427E-AF6D-3F66CC0F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60350"/>
            <a:ext cx="2760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II</a:t>
            </a:r>
          </a:p>
        </p:txBody>
      </p:sp>
      <p:pic>
        <p:nvPicPr>
          <p:cNvPr id="29701" name="Picture 12" descr="80px-Schutzklasse_2_fett">
            <a:extLst>
              <a:ext uri="{FF2B5EF4-FFF2-40B4-BE49-F238E27FC236}">
                <a16:creationId xmlns:a16="http://schemas.microsoft.com/office/drawing/2014/main" id="{36186156-EDCF-4060-89D5-576D587E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65625"/>
            <a:ext cx="1265238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9" descr="osw24">
            <a:extLst>
              <a:ext uri="{FF2B5EF4-FFF2-40B4-BE49-F238E27FC236}">
                <a16:creationId xmlns:a16="http://schemas.microsoft.com/office/drawing/2014/main" id="{24E531B2-ADF3-4F47-85DC-5979F520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9620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2" descr="osw30">
            <a:extLst>
              <a:ext uri="{FF2B5EF4-FFF2-40B4-BE49-F238E27FC236}">
                <a16:creationId xmlns:a16="http://schemas.microsoft.com/office/drawing/2014/main" id="{911BDE5B-F3BE-4E5B-BFE8-B6A7C90A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3201988"/>
            <a:ext cx="164941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">
            <a:extLst>
              <a:ext uri="{FF2B5EF4-FFF2-40B4-BE49-F238E27FC236}">
                <a16:creationId xmlns:a16="http://schemas.microsoft.com/office/drawing/2014/main" id="{0CBD94BB-0C4C-44E3-B862-5A8556B8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9705" name="Picture 2">
            <a:extLst>
              <a:ext uri="{FF2B5EF4-FFF2-40B4-BE49-F238E27FC236}">
                <a16:creationId xmlns:a16="http://schemas.microsoft.com/office/drawing/2014/main" id="{CCD1BA6E-E50D-49C0-A43D-60A7D035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322888"/>
            <a:ext cx="2020888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Obraz 9">
            <a:extLst>
              <a:ext uri="{FF2B5EF4-FFF2-40B4-BE49-F238E27FC236}">
                <a16:creationId xmlns:a16="http://schemas.microsoft.com/office/drawing/2014/main" id="{ACD35D17-C3D1-46F3-9F5E-E8F28967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299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7F2041E-C715-42CB-B5BC-03AAF903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56165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pole tekstowe 22">
            <a:extLst>
              <a:ext uri="{FF2B5EF4-FFF2-40B4-BE49-F238E27FC236}">
                <a16:creationId xmlns:a16="http://schemas.microsoft.com/office/drawing/2014/main" id="{29D3D552-AB32-413F-B3A4-2AF369EB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098550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III</a:t>
            </a:r>
          </a:p>
        </p:txBody>
      </p:sp>
      <p:pic>
        <p:nvPicPr>
          <p:cNvPr id="31748" name="Obraz 1">
            <a:extLst>
              <a:ext uri="{FF2B5EF4-FFF2-40B4-BE49-F238E27FC236}">
                <a16:creationId xmlns:a16="http://schemas.microsoft.com/office/drawing/2014/main" id="{76F803EE-BD19-453F-8D48-F2C04D95A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445000"/>
            <a:ext cx="10556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az 3">
            <a:extLst>
              <a:ext uri="{FF2B5EF4-FFF2-40B4-BE49-F238E27FC236}">
                <a16:creationId xmlns:a16="http://schemas.microsoft.com/office/drawing/2014/main" id="{59CBA16B-0B65-4EA3-A047-CB85B8545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692650"/>
            <a:ext cx="41116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>
            <a:extLst>
              <a:ext uri="{FF2B5EF4-FFF2-40B4-BE49-F238E27FC236}">
                <a16:creationId xmlns:a16="http://schemas.microsoft.com/office/drawing/2014/main" id="{3B11F9F5-8E27-4839-BD62-ABFC561C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030538"/>
            <a:ext cx="287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3">
            <a:extLst>
              <a:ext uri="{FF2B5EF4-FFF2-40B4-BE49-F238E27FC236}">
                <a16:creationId xmlns:a16="http://schemas.microsoft.com/office/drawing/2014/main" id="{BFD39A24-ABD1-4534-9158-4AB3BCD6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0305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2" name="Picture 3">
            <a:extLst>
              <a:ext uri="{FF2B5EF4-FFF2-40B4-BE49-F238E27FC236}">
                <a16:creationId xmlns:a16="http://schemas.microsoft.com/office/drawing/2014/main" id="{11FC9A92-2901-4DDD-87F9-709E711D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0305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3">
            <a:extLst>
              <a:ext uri="{FF2B5EF4-FFF2-40B4-BE49-F238E27FC236}">
                <a16:creationId xmlns:a16="http://schemas.microsoft.com/office/drawing/2014/main" id="{070C5AEE-EBE9-464F-B68D-5AF5DE08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3017838"/>
            <a:ext cx="28733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3">
            <a:extLst>
              <a:ext uri="{FF2B5EF4-FFF2-40B4-BE49-F238E27FC236}">
                <a16:creationId xmlns:a16="http://schemas.microsoft.com/office/drawing/2014/main" id="{15AA3F0B-11A8-43C7-9C32-DFED0CDA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8908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3">
            <a:extLst>
              <a:ext uri="{FF2B5EF4-FFF2-40B4-BE49-F238E27FC236}">
                <a16:creationId xmlns:a16="http://schemas.microsoft.com/office/drawing/2014/main" id="{703384E6-C72E-45B6-9CBD-050AB8C2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695575"/>
            <a:ext cx="287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6" name="Picture 3">
            <a:extLst>
              <a:ext uri="{FF2B5EF4-FFF2-40B4-BE49-F238E27FC236}">
                <a16:creationId xmlns:a16="http://schemas.microsoft.com/office/drawing/2014/main" id="{B72BF1E0-6FBD-400B-86DC-60E9CA39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695575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7" name="Picture 3">
            <a:extLst>
              <a:ext uri="{FF2B5EF4-FFF2-40B4-BE49-F238E27FC236}">
                <a16:creationId xmlns:a16="http://schemas.microsoft.com/office/drawing/2014/main" id="{E0299C9A-F6F8-4D71-9244-C4930AE3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2695575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8" name="Picture 3">
            <a:extLst>
              <a:ext uri="{FF2B5EF4-FFF2-40B4-BE49-F238E27FC236}">
                <a16:creationId xmlns:a16="http://schemas.microsoft.com/office/drawing/2014/main" id="{BC45FB57-0A76-4801-A5D6-1E499872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2530475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9" name="Obraz 4">
            <a:extLst>
              <a:ext uri="{FF2B5EF4-FFF2-40B4-BE49-F238E27FC236}">
                <a16:creationId xmlns:a16="http://schemas.microsoft.com/office/drawing/2014/main" id="{2B13A7C4-88A6-443B-9644-0089E51F0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122078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5">
            <a:extLst>
              <a:ext uri="{FF2B5EF4-FFF2-40B4-BE49-F238E27FC236}">
                <a16:creationId xmlns:a16="http://schemas.microsoft.com/office/drawing/2014/main" id="{20150182-D6C7-43BC-B0B3-D450B6F5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920750"/>
            <a:ext cx="483711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">
            <a:extLst>
              <a:ext uri="{FF2B5EF4-FFF2-40B4-BE49-F238E27FC236}">
                <a16:creationId xmlns:a16="http://schemas.microsoft.com/office/drawing/2014/main" id="{91F82734-0F73-4E27-88EF-081F3294C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5010150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2" name="Prostokąt 1">
            <a:extLst>
              <a:ext uri="{FF2B5EF4-FFF2-40B4-BE49-F238E27FC236}">
                <a16:creationId xmlns:a16="http://schemas.microsoft.com/office/drawing/2014/main" id="{677E8B84-34DD-4AC2-8C31-43041BDD1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713" y="57800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/>
              <a:t>Przykład wtyczki 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/>
              <a:t>napięcie 24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/>
              <a:t>(do zastosowania 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/>
              <a:t>urządzeniach SELV/PELV)</a:t>
            </a:r>
          </a:p>
        </p:txBody>
      </p:sp>
      <p:pic>
        <p:nvPicPr>
          <p:cNvPr id="31763" name="Obraz 18">
            <a:extLst>
              <a:ext uri="{FF2B5EF4-FFF2-40B4-BE49-F238E27FC236}">
                <a16:creationId xmlns:a16="http://schemas.microsoft.com/office/drawing/2014/main" id="{9BD2B51F-D10D-4253-8E37-D3A1FA24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C587EAF-8A37-4654-9CB7-9E3DFF4E9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20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22">
            <a:extLst>
              <a:ext uri="{FF2B5EF4-FFF2-40B4-BE49-F238E27FC236}">
                <a16:creationId xmlns:a16="http://schemas.microsoft.com/office/drawing/2014/main" id="{ABB87D9C-3C06-4952-9DFB-4F0A690CD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098550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III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2F304224-39F6-485B-975B-64037119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3030538"/>
            <a:ext cx="287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51621656-671B-4AF4-A008-A9EB5DAB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30305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A7DD0279-9BFB-4837-AED7-6722CFDA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30305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75FA5C8C-EBD7-43DD-AD96-3C5D8417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3017838"/>
            <a:ext cx="28733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3">
            <a:extLst>
              <a:ext uri="{FF2B5EF4-FFF2-40B4-BE49-F238E27FC236}">
                <a16:creationId xmlns:a16="http://schemas.microsoft.com/office/drawing/2014/main" id="{289C23E7-F7E6-4692-8C0C-B4FFC5AD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890838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3">
            <a:extLst>
              <a:ext uri="{FF2B5EF4-FFF2-40B4-BE49-F238E27FC236}">
                <a16:creationId xmlns:a16="http://schemas.microsoft.com/office/drawing/2014/main" id="{3F1CEC3D-4246-4854-B2D3-F7051879E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695575"/>
            <a:ext cx="287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3">
            <a:extLst>
              <a:ext uri="{FF2B5EF4-FFF2-40B4-BE49-F238E27FC236}">
                <a16:creationId xmlns:a16="http://schemas.microsoft.com/office/drawing/2014/main" id="{73423078-7529-4796-8D14-449504D2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695575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3">
            <a:extLst>
              <a:ext uri="{FF2B5EF4-FFF2-40B4-BE49-F238E27FC236}">
                <a16:creationId xmlns:a16="http://schemas.microsoft.com/office/drawing/2014/main" id="{A0ABD1A3-6D51-47CE-B4C5-68C19166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2695575"/>
            <a:ext cx="2889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Obraz 4">
            <a:extLst>
              <a:ext uri="{FF2B5EF4-FFF2-40B4-BE49-F238E27FC236}">
                <a16:creationId xmlns:a16="http://schemas.microsoft.com/office/drawing/2014/main" id="{230281C0-9598-4226-81D4-2B352306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122078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Obraz 1">
            <a:extLst>
              <a:ext uri="{FF2B5EF4-FFF2-40B4-BE49-F238E27FC236}">
                <a16:creationId xmlns:a16="http://schemas.microsoft.com/office/drawing/2014/main" id="{37CA9676-11B1-4E01-9E46-F2913042C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958975"/>
            <a:ext cx="9144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Obraz 18">
            <a:extLst>
              <a:ext uri="{FF2B5EF4-FFF2-40B4-BE49-F238E27FC236}">
                <a16:creationId xmlns:a16="http://schemas.microsoft.com/office/drawing/2014/main" id="{56B7B57A-4132-47C3-8764-46526C3F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2689233-2672-4A31-8FD9-CB077BAC5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83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numeru slajdu 1">
            <a:extLst>
              <a:ext uri="{FF2B5EF4-FFF2-40B4-BE49-F238E27FC236}">
                <a16:creationId xmlns:a16="http://schemas.microsoft.com/office/drawing/2014/main" id="{9F0BBDCA-4D27-4C37-9556-0C90F829B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C81D5A7-01D3-4EEE-A21B-03F7F0010BC0}" type="slidenum">
              <a:rPr lang="pl-PL" altLang="pl-PL" sz="1400" smtClean="0"/>
              <a:pPr/>
              <a:t>19</a:t>
            </a:fld>
            <a:endParaRPr lang="pl-PL" altLang="pl-PL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7D30AEA-556A-4B8F-AF91-46AAE1954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b="1"/>
              <a:t>DZIĘKUJĘ ZA   UWAGĘ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altLang="pl-PL" b="1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9E26B8B-1B1E-4348-9B5D-95D7BAFA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951DD786-9701-48DC-8697-184048C0B09D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428750" y="1006475"/>
          <a:ext cx="623887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r:id="rId5" imgW="6409524" imgH="6009524" progId="MSPhotoEd.3">
                  <p:embed/>
                </p:oleObj>
              </mc:Choice>
              <mc:Fallback>
                <p:oleObj r:id="rId5" imgW="6409524" imgH="6009524" progId="MSPhotoEd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1006475"/>
                        <a:ext cx="6238875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1">
            <a:extLst>
              <a:ext uri="{FF2B5EF4-FFF2-40B4-BE49-F238E27FC236}">
                <a16:creationId xmlns:a16="http://schemas.microsoft.com/office/drawing/2014/main" id="{7E44626C-6294-4865-A6CA-B52CAAC8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CA40BAB-04AA-4494-B0AF-0CA753DF1A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45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2100E90E-1B2D-4848-A903-4032D815D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r>
              <a:rPr lang="pl-PL" altLang="pl-PL" sz="2400" b="1">
                <a:latin typeface="Bookman Old Style" panose="02050604050505020204" pitchFamily="18" charset="0"/>
              </a:rPr>
              <a:t>Klasa 0</a:t>
            </a:r>
            <a:r>
              <a:rPr lang="pl-PL" altLang="pl-PL" sz="2400">
                <a:latin typeface="Bookman Old Style" panose="02050604050505020204" pitchFamily="18" charset="0"/>
              </a:rPr>
              <a:t> - urządzenia, w których ochrona przeciwporażeniowa jest zapewniona jedynie przez izolacje roboczą</a:t>
            </a:r>
          </a:p>
          <a:p>
            <a:r>
              <a:rPr lang="pl-PL" altLang="pl-PL" sz="2400" b="1">
                <a:latin typeface="Bookman Old Style" panose="02050604050505020204" pitchFamily="18" charset="0"/>
              </a:rPr>
              <a:t>Klasa I</a:t>
            </a:r>
            <a:r>
              <a:rPr lang="pl-PL" altLang="pl-PL" sz="2400">
                <a:latin typeface="Bookman Old Style" panose="02050604050505020204" pitchFamily="18" charset="0"/>
              </a:rPr>
              <a:t> - urządzenia, których obudowy przeznaczone są do połączenia z przewodem ochronnym</a:t>
            </a:r>
          </a:p>
          <a:p>
            <a:r>
              <a:rPr lang="pl-PL" altLang="pl-PL" sz="2400" b="1">
                <a:latin typeface="Bookman Old Style" panose="02050604050505020204" pitchFamily="18" charset="0"/>
              </a:rPr>
              <a:t>Klasa II</a:t>
            </a:r>
            <a:r>
              <a:rPr lang="pl-PL" altLang="pl-PL" sz="2400">
                <a:latin typeface="Bookman Old Style" panose="02050604050505020204" pitchFamily="18" charset="0"/>
              </a:rPr>
              <a:t> - urządzenia wykonane z zastosowaniem izolacji ochronnej</a:t>
            </a:r>
          </a:p>
          <a:p>
            <a:endParaRPr lang="pl-PL" altLang="pl-PL" sz="2400">
              <a:latin typeface="Bookman Old Style" panose="02050604050505020204" pitchFamily="18" charset="0"/>
            </a:endParaRPr>
          </a:p>
          <a:p>
            <a:r>
              <a:rPr lang="pl-PL" altLang="pl-PL" sz="2400" b="1">
                <a:latin typeface="Bookman Old Style" panose="02050604050505020204" pitchFamily="18" charset="0"/>
              </a:rPr>
              <a:t>Klasa III</a:t>
            </a:r>
            <a:r>
              <a:rPr lang="pl-PL" altLang="pl-PL" sz="2400">
                <a:latin typeface="Bookman Old Style" panose="02050604050505020204" pitchFamily="18" charset="0"/>
              </a:rPr>
              <a:t> - urządzenia przeznaczone do zasilania napięciem bezpiecznym</a:t>
            </a:r>
            <a:endParaRPr lang="pl-PL" altLang="pl-PL">
              <a:latin typeface="Bookman Old Style" panose="02050604050505020204" pitchFamily="18" charset="0"/>
            </a:endParaRPr>
          </a:p>
        </p:txBody>
      </p:sp>
      <p:sp>
        <p:nvSpPr>
          <p:cNvPr id="8195" name="AutoShape 4">
            <a:extLst>
              <a:ext uri="{FF2B5EF4-FFF2-40B4-BE49-F238E27FC236}">
                <a16:creationId xmlns:a16="http://schemas.microsoft.com/office/drawing/2014/main" id="{427DBDA0-1543-4811-8C9F-D4C0B9B56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5802313"/>
            <a:ext cx="900112" cy="892175"/>
          </a:xfrm>
          <a:prstGeom prst="diamond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400">
                <a:latin typeface="Times New Roman CE" panose="02020603050405020304" pitchFamily="18" charset="0"/>
              </a:rPr>
              <a:t>III</a:t>
            </a:r>
          </a:p>
        </p:txBody>
      </p:sp>
      <p:grpSp>
        <p:nvGrpSpPr>
          <p:cNvPr id="8196" name="Group 21">
            <a:extLst>
              <a:ext uri="{FF2B5EF4-FFF2-40B4-BE49-F238E27FC236}">
                <a16:creationId xmlns:a16="http://schemas.microsoft.com/office/drawing/2014/main" id="{AE510361-CE7A-4A2D-A795-7F7D5A0173EE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4267200"/>
            <a:ext cx="750888" cy="709613"/>
            <a:chOff x="1584" y="2640"/>
            <a:chExt cx="240" cy="240"/>
          </a:xfrm>
        </p:grpSpPr>
        <p:sp>
          <p:nvSpPr>
            <p:cNvPr id="8206" name="Rectangle 6">
              <a:extLst>
                <a:ext uri="{FF2B5EF4-FFF2-40B4-BE49-F238E27FC236}">
                  <a16:creationId xmlns:a16="http://schemas.microsoft.com/office/drawing/2014/main" id="{39C148C2-8456-4FAF-8415-3362ABAA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640"/>
              <a:ext cx="240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000">
                <a:solidFill>
                  <a:schemeClr val="tx2"/>
                </a:solidFill>
                <a:latin typeface="Times New Roman CE" panose="02020603050405020304" pitchFamily="18" charset="0"/>
              </a:endParaRPr>
            </a:p>
          </p:txBody>
        </p:sp>
        <p:sp>
          <p:nvSpPr>
            <p:cNvPr id="8207" name="Rectangle 7">
              <a:extLst>
                <a:ext uri="{FF2B5EF4-FFF2-40B4-BE49-F238E27FC236}">
                  <a16:creationId xmlns:a16="http://schemas.microsoft.com/office/drawing/2014/main" id="{6304A7E4-4440-4ADC-A4F7-84AF71F4D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688"/>
              <a:ext cx="144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000">
                <a:solidFill>
                  <a:schemeClr val="tx2"/>
                </a:solidFill>
                <a:latin typeface="Times New Roman CE" panose="02020603050405020304" pitchFamily="18" charset="0"/>
              </a:endParaRPr>
            </a:p>
          </p:txBody>
        </p:sp>
      </p:grpSp>
      <p:grpSp>
        <p:nvGrpSpPr>
          <p:cNvPr id="8197" name="Group 18">
            <a:extLst>
              <a:ext uri="{FF2B5EF4-FFF2-40B4-BE49-F238E27FC236}">
                <a16:creationId xmlns:a16="http://schemas.microsoft.com/office/drawing/2014/main" id="{10B3EFE8-35E5-407B-AA18-C05EC3DC323D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2971800"/>
            <a:ext cx="457200" cy="457200"/>
            <a:chOff x="4608" y="3408"/>
            <a:chExt cx="480" cy="432"/>
          </a:xfrm>
        </p:grpSpPr>
        <p:grpSp>
          <p:nvGrpSpPr>
            <p:cNvPr id="8200" name="Group 17">
              <a:extLst>
                <a:ext uri="{FF2B5EF4-FFF2-40B4-BE49-F238E27FC236}">
                  <a16:creationId xmlns:a16="http://schemas.microsoft.com/office/drawing/2014/main" id="{C1B90620-8401-4F27-98E9-582781016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4" y="3408"/>
              <a:ext cx="288" cy="384"/>
              <a:chOff x="3936" y="3360"/>
              <a:chExt cx="288" cy="384"/>
            </a:xfrm>
          </p:grpSpPr>
          <p:sp>
            <p:nvSpPr>
              <p:cNvPr id="8202" name="Line 9">
                <a:extLst>
                  <a:ext uri="{FF2B5EF4-FFF2-40B4-BE49-F238E27FC236}">
                    <a16:creationId xmlns:a16="http://schemas.microsoft.com/office/drawing/2014/main" id="{452A117F-7E9A-4156-B538-5F6FE8412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0" y="3360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8203" name="Line 10">
                <a:extLst>
                  <a:ext uri="{FF2B5EF4-FFF2-40B4-BE49-F238E27FC236}">
                    <a16:creationId xmlns:a16="http://schemas.microsoft.com/office/drawing/2014/main" id="{5A16E780-5D77-4312-94CD-AB213F6FB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552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8204" name="Line 11">
                <a:extLst>
                  <a:ext uri="{FF2B5EF4-FFF2-40B4-BE49-F238E27FC236}">
                    <a16:creationId xmlns:a16="http://schemas.microsoft.com/office/drawing/2014/main" id="{B895398E-D505-41C2-AFB3-3240BEEF3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64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8205" name="Line 12">
                <a:extLst>
                  <a:ext uri="{FF2B5EF4-FFF2-40B4-BE49-F238E27FC236}">
                    <a16:creationId xmlns:a16="http://schemas.microsoft.com/office/drawing/2014/main" id="{5B1F16F1-A1B0-4962-8117-7871B363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374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8201" name="Oval 16">
              <a:extLst>
                <a:ext uri="{FF2B5EF4-FFF2-40B4-BE49-F238E27FC236}">
                  <a16:creationId xmlns:a16="http://schemas.microsoft.com/office/drawing/2014/main" id="{703FBFDC-A843-4BD1-9918-F7E825C45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408"/>
              <a:ext cx="480" cy="432"/>
            </a:xfrm>
            <a:prstGeom prst="ellips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000">
                <a:solidFill>
                  <a:schemeClr val="tx2"/>
                </a:solidFill>
                <a:latin typeface="Times New Roman CE" panose="02020603050405020304" pitchFamily="18" charset="0"/>
              </a:endParaRPr>
            </a:p>
          </p:txBody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A0ED7052-52D7-4EF3-88B1-88BC32F0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l-PL" altLang="pl-PL" sz="4000" b="1" kern="0" dirty="0">
                <a:latin typeface="Bookman Old Style" panose="02050604050505020204" pitchFamily="18" charset="0"/>
              </a:rPr>
              <a:t>Klasy ochronności urządzeń elektrycznych 0/4</a:t>
            </a:r>
          </a:p>
        </p:txBody>
      </p:sp>
      <p:pic>
        <p:nvPicPr>
          <p:cNvPr id="18" name="Picture 29">
            <a:extLst>
              <a:ext uri="{FF2B5EF4-FFF2-40B4-BE49-F238E27FC236}">
                <a16:creationId xmlns:a16="http://schemas.microsoft.com/office/drawing/2014/main" id="{C9135ECF-1DA3-4A41-AE5A-AC9625C9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917021" y="2895452"/>
            <a:ext cx="808037" cy="785812"/>
          </a:xfrm>
          <a:prstGeom prst="rect">
            <a:avLst/>
          </a:prstGeom>
          <a:noFill/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503CAC2-2B27-4C1D-B1B0-5D67CC6B6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29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DD86200-111E-4BF6-9623-E5AAD7787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l-PL" altLang="pl-PL" sz="4000" b="1">
                <a:latin typeface="Bookman Old Style" panose="02050604050505020204" pitchFamily="18" charset="0"/>
              </a:rPr>
              <a:t>Klasy ochronności urządzeń elektrycznych 1/4</a:t>
            </a:r>
          </a:p>
        </p:txBody>
      </p:sp>
      <p:graphicFrame>
        <p:nvGraphicFramePr>
          <p:cNvPr id="163843" name="Group 3">
            <a:extLst>
              <a:ext uri="{FF2B5EF4-FFF2-40B4-BE49-F238E27FC236}">
                <a16:creationId xmlns:a16="http://schemas.microsoft.com/office/drawing/2014/main" id="{DB615865-212D-4367-A4E5-2E8B44594FB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3850" y="2114550"/>
          <a:ext cx="8640763" cy="4133851"/>
        </p:xfrm>
        <a:graphic>
          <a:graphicData uri="http://schemas.openxmlformats.org/drawingml/2006/table">
            <a:tbl>
              <a:tblPr/>
              <a:tblGrid>
                <a:gridCol w="180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ochronności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Symbol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nie ma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Cechy charakterystyczne</a:t>
                      </a:r>
                    </a:p>
                  </a:txBody>
                  <a:tcPr marL="35999" marR="35999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izolacja tylko podstawowa,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-brak zacisku ochronnego</a:t>
                      </a:r>
                    </a:p>
                  </a:txBody>
                  <a:tcPr marL="35999" marR="35999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izolacja tylko podstawowa,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zacisk ochronny do przyłączenia przewodu PE lub PEN</a:t>
                      </a:r>
                    </a:p>
                  </a:txBody>
                  <a:tcPr marL="35999" marR="35999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izolacja podwójna lub wzmocniona,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brak zacisku ochronnego</a:t>
                      </a:r>
                    </a:p>
                  </a:txBody>
                  <a:tcPr marL="35999" marR="35999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zasilanie napięciem bardzo niskim w układzie SELV lub PELV</a:t>
                      </a:r>
                    </a:p>
                  </a:txBody>
                  <a:tcPr marL="35999" marR="35999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45" name="Picture 29">
            <a:extLst>
              <a:ext uri="{FF2B5EF4-FFF2-40B4-BE49-F238E27FC236}">
                <a16:creationId xmlns:a16="http://schemas.microsoft.com/office/drawing/2014/main" id="{5505686E-BBD0-4A5F-BD2C-1207ACC3C27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3252788"/>
            <a:ext cx="808037" cy="785812"/>
          </a:xfrm>
          <a:noFill/>
        </p:spPr>
      </p:pic>
      <p:pic>
        <p:nvPicPr>
          <p:cNvPr id="9246" name="Picture 30">
            <a:extLst>
              <a:ext uri="{FF2B5EF4-FFF2-40B4-BE49-F238E27FC236}">
                <a16:creationId xmlns:a16="http://schemas.microsoft.com/office/drawing/2014/main" id="{1DF98A5B-CD44-4B26-A1D9-46083731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17875"/>
            <a:ext cx="712787" cy="720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31">
            <a:extLst>
              <a:ext uri="{FF2B5EF4-FFF2-40B4-BE49-F238E27FC236}">
                <a16:creationId xmlns:a16="http://schemas.microsoft.com/office/drawing/2014/main" id="{B4A8898A-77DF-4C22-8282-FFF1F684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151188"/>
            <a:ext cx="9969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B6719DB-3204-481F-BCAB-9C6FDE167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18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2263BE8-EE97-4E8E-B433-E7679D587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l-PL" altLang="pl-PL" sz="4000" b="1">
                <a:latin typeface="Bookman Old Style" panose="02050604050505020204" pitchFamily="18" charset="0"/>
              </a:rPr>
              <a:t>Klasy ochronności urządzeń elektrycznych 2/4</a:t>
            </a:r>
          </a:p>
        </p:txBody>
      </p:sp>
      <p:graphicFrame>
        <p:nvGraphicFramePr>
          <p:cNvPr id="164898" name="Group 34">
            <a:extLst>
              <a:ext uri="{FF2B5EF4-FFF2-40B4-BE49-F238E27FC236}">
                <a16:creationId xmlns:a16="http://schemas.microsoft.com/office/drawing/2014/main" id="{40E82E8D-7640-4522-802E-417266A8EFC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828800"/>
          <a:ext cx="8362950" cy="4572000"/>
        </p:xfrm>
        <a:graphic>
          <a:graphicData uri="http://schemas.openxmlformats.org/drawingml/2006/table">
            <a:tbl>
              <a:tblPr/>
              <a:tblGrid>
                <a:gridCol w="167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ochronności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Symbol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nie ma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9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Wymagania szczegółowe dotyczące sposobu wykonania ochrony </a:t>
                      </a:r>
                      <a:r>
                        <a:rPr kumimoji="0" lang="pl-PL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przeciwporaże-niowej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izolowanie stanowiska,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uniemożliwie-nie jednocze-snego dotknięcia dwóch różnych części przewodzących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przyłączenie przewodu ochronnego PE lub ochronno neutralnego PEN do zacisku ochronnego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nie ma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nie ma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9" name="Picture 29">
            <a:extLst>
              <a:ext uri="{FF2B5EF4-FFF2-40B4-BE49-F238E27FC236}">
                <a16:creationId xmlns:a16="http://schemas.microsoft.com/office/drawing/2014/main" id="{EB3A2187-16E3-4A79-8C24-A9F75E7DD14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2971800"/>
            <a:ext cx="808037" cy="785813"/>
          </a:xfrm>
          <a:noFill/>
        </p:spPr>
      </p:pic>
      <p:pic>
        <p:nvPicPr>
          <p:cNvPr id="10270" name="Picture 30">
            <a:extLst>
              <a:ext uri="{FF2B5EF4-FFF2-40B4-BE49-F238E27FC236}">
                <a16:creationId xmlns:a16="http://schemas.microsoft.com/office/drawing/2014/main" id="{8E25EC18-7EDF-4391-8928-054FE99A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059113"/>
            <a:ext cx="7127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1">
            <a:extLst>
              <a:ext uri="{FF2B5EF4-FFF2-40B4-BE49-F238E27FC236}">
                <a16:creationId xmlns:a16="http://schemas.microsoft.com/office/drawing/2014/main" id="{DAA6F77B-39B3-449A-9183-1058127B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914650"/>
            <a:ext cx="996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1E60F77-59BC-454D-B213-0C534D243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8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98711D1-22B1-46E5-A771-BDECA8384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l-PL" altLang="pl-PL" sz="4000" b="1">
                <a:latin typeface="Bookman Old Style" panose="02050604050505020204" pitchFamily="18" charset="0"/>
              </a:rPr>
              <a:t>Klasy ochronności urządzeń elektrycznych 3/4</a:t>
            </a:r>
          </a:p>
        </p:txBody>
      </p:sp>
      <p:graphicFrame>
        <p:nvGraphicFramePr>
          <p:cNvPr id="165913" name="Group 25">
            <a:extLst>
              <a:ext uri="{FF2B5EF4-FFF2-40B4-BE49-F238E27FC236}">
                <a16:creationId xmlns:a16="http://schemas.microsoft.com/office/drawing/2014/main" id="{533BDE5F-70DA-494A-879F-2DBB1D5C024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8515350" cy="4924425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33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7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ochronności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Klasa III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Zakres stosowania</a:t>
                      </a:r>
                    </a:p>
                  </a:txBody>
                  <a:tcPr marL="36000" marR="36000" marT="36004" marB="360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w pomie-szczeniach o izolowanych ścianach i podłogach, bez konstrukcji i uziomów naturalnych (izolowanie stanowiska)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w obwodzie zasilanym z transformatora separacyjnego, tylko z jednym odbiornikiem</a:t>
                      </a:r>
                    </a:p>
                  </a:txBody>
                  <a:tcPr marL="36000" marR="36000" marT="36004" marB="36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w pomie-szczeniach mieszkalnych, przemysłowych i  podobnych o ile wymagania szczegółowe dotyczące określonych miejsc i pomieszczeń nie ograniczają stosowania urządzeń tej klasy ochronności</a:t>
                      </a:r>
                    </a:p>
                  </a:txBody>
                  <a:tcPr marL="36000" marR="36000" marT="36004" marB="36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we wszystkich w zasadzie pomieszcze-niach i warunkach, o ile wymagania szczegółowe dotyczące określonych miejsc i pomieszczeń nie ograniczają stosowania urządzeń tej klasy ochronności</a:t>
                      </a:r>
                    </a:p>
                  </a:txBody>
                  <a:tcPr marL="36000" marR="36000" marT="36004" marB="36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we wszystkich warunkach i </a:t>
                      </a:r>
                      <a:r>
                        <a:rPr kumimoji="0" lang="pl-P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pomieszcze-niach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36000" marR="36000" marT="36004" marB="360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5FF681-3DF3-431C-9B4C-51C1A76AA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41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5034387-C27E-435B-9D11-C13294D33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pl-PL" altLang="pl-PL" sz="4000" b="1">
                <a:latin typeface="Bookman Old Style" panose="02050604050505020204" pitchFamily="18" charset="0"/>
              </a:rPr>
              <a:t>Klasy ochronności urządzeń elektrycznych 4/4</a:t>
            </a:r>
          </a:p>
        </p:txBody>
      </p:sp>
      <p:graphicFrame>
        <p:nvGraphicFramePr>
          <p:cNvPr id="166915" name="Group 3">
            <a:extLst>
              <a:ext uri="{FF2B5EF4-FFF2-40B4-BE49-F238E27FC236}">
                <a16:creationId xmlns:a16="http://schemas.microsoft.com/office/drawing/2014/main" id="{BA670ED8-A0F6-4427-9BC9-8918159FCD0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2095500"/>
          <a:ext cx="8362950" cy="4229101"/>
        </p:xfrm>
        <a:graphic>
          <a:graphicData uri="http://schemas.openxmlformats.org/drawingml/2006/table">
            <a:tbl>
              <a:tblPr/>
              <a:tblGrid>
                <a:gridCol w="167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ochronności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Klasa III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Symbol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nie ma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Przykład zastosowania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Oprawy oświetleniowe (żyrandole) </a:t>
                      </a: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NIEAKTUALNE</a:t>
                      </a:r>
                      <a:endParaRPr kumimoji="0" 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Silniki, rozdzielnice metalowe, pralki, chłodziarki, kuchenki elektryczne.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Młynki do kawy, suszarki do włosów, golarki, wiertarki i inne narzędzia ręczne.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Zabawki, ręczne przenośne lampy oświetleniowe, niektóre narzędzia ręczne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317" name="Picture 29">
            <a:extLst>
              <a:ext uri="{FF2B5EF4-FFF2-40B4-BE49-F238E27FC236}">
                <a16:creationId xmlns:a16="http://schemas.microsoft.com/office/drawing/2014/main" id="{8DE60D03-7110-42EA-AC00-EA4F0CEB108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3200400"/>
            <a:ext cx="808037" cy="785813"/>
          </a:xfrm>
          <a:noFill/>
        </p:spPr>
      </p:pic>
      <p:pic>
        <p:nvPicPr>
          <p:cNvPr id="12318" name="Picture 30">
            <a:extLst>
              <a:ext uri="{FF2B5EF4-FFF2-40B4-BE49-F238E27FC236}">
                <a16:creationId xmlns:a16="http://schemas.microsoft.com/office/drawing/2014/main" id="{7AC91787-A436-4341-8E82-E7ADBAA82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76600"/>
            <a:ext cx="7127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31">
            <a:extLst>
              <a:ext uri="{FF2B5EF4-FFF2-40B4-BE49-F238E27FC236}">
                <a16:creationId xmlns:a16="http://schemas.microsoft.com/office/drawing/2014/main" id="{20ED3435-B858-403D-8D74-6C63F3C7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132138"/>
            <a:ext cx="9969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452A00-90B5-426D-9D3D-E90283602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209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22">
            <a:extLst>
              <a:ext uri="{FF2B5EF4-FFF2-40B4-BE49-F238E27FC236}">
                <a16:creationId xmlns:a16="http://schemas.microsoft.com/office/drawing/2014/main" id="{3F9D07A4-3CED-4422-9AEE-A68232FB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974725"/>
            <a:ext cx="32480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  </a:t>
            </a:r>
            <a:r>
              <a:rPr lang="pl-PL" altLang="pl-PL" sz="8800" b="1">
                <a:latin typeface="Garamond" panose="02020404030301010803" pitchFamily="18" charset="0"/>
              </a:rPr>
              <a:t>0</a:t>
            </a:r>
            <a:endParaRPr lang="pl-PL" altLang="pl-PL" sz="1800" b="1">
              <a:latin typeface="Garamond" panose="02020404030301010803" pitchFamily="18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66A2348B-E625-41AB-8EF9-A0FCC1CEB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13316" name="Obraz 2">
            <a:extLst>
              <a:ext uri="{FF2B5EF4-FFF2-40B4-BE49-F238E27FC236}">
                <a16:creationId xmlns:a16="http://schemas.microsoft.com/office/drawing/2014/main" id="{7511C5F3-2C95-4A62-B590-CFD95029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5610225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az 5">
            <a:extLst>
              <a:ext uri="{FF2B5EF4-FFF2-40B4-BE49-F238E27FC236}">
                <a16:creationId xmlns:a16="http://schemas.microsoft.com/office/drawing/2014/main" id="{D8471D48-CD16-43BC-874F-8A4EF167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60350"/>
            <a:ext cx="2420937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Obraz 10">
            <a:extLst>
              <a:ext uri="{FF2B5EF4-FFF2-40B4-BE49-F238E27FC236}">
                <a16:creationId xmlns:a16="http://schemas.microsoft.com/office/drawing/2014/main" id="{3B6E8FA8-F9B5-4531-AA76-C023124D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5229225"/>
            <a:ext cx="24812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Obraz 12">
            <a:extLst>
              <a:ext uri="{FF2B5EF4-FFF2-40B4-BE49-F238E27FC236}">
                <a16:creationId xmlns:a16="http://schemas.microsoft.com/office/drawing/2014/main" id="{50869A25-9C81-44B5-AD3B-01616BB1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2992438"/>
            <a:ext cx="23383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pole tekstowe 22">
            <a:extLst>
              <a:ext uri="{FF2B5EF4-FFF2-40B4-BE49-F238E27FC236}">
                <a16:creationId xmlns:a16="http://schemas.microsoft.com/office/drawing/2014/main" id="{5D25D247-E258-4408-9FA5-B44B669F6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25" y="261938"/>
            <a:ext cx="15843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800" b="1">
                <a:latin typeface="Garamond" panose="02020404030301010803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88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800" b="1">
                <a:latin typeface="Garamond" panose="02020404030301010803" pitchFamily="18" charset="0"/>
              </a:rPr>
              <a:t>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6600" b="1">
              <a:latin typeface="Garamond" panose="020204040303010108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800" b="1">
                <a:latin typeface="Garamond" panose="02020404030301010803" pitchFamily="18" charset="0"/>
              </a:rPr>
              <a:t>II</a:t>
            </a:r>
            <a:endParaRPr lang="pl-PL" altLang="pl-PL" sz="1800" b="1">
              <a:latin typeface="Garamond" panose="02020404030301010803" pitchFamily="18" charset="0"/>
            </a:endParaRPr>
          </a:p>
        </p:txBody>
      </p:sp>
      <p:pic>
        <p:nvPicPr>
          <p:cNvPr id="13321" name="Obraz 2">
            <a:extLst>
              <a:ext uri="{FF2B5EF4-FFF2-40B4-BE49-F238E27FC236}">
                <a16:creationId xmlns:a16="http://schemas.microsoft.com/office/drawing/2014/main" id="{48F384BE-B5B0-4B4C-9259-9020E762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554663"/>
            <a:ext cx="12287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598653E-3EC7-4102-818E-FF3C1BC24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21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22">
            <a:extLst>
              <a:ext uri="{FF2B5EF4-FFF2-40B4-BE49-F238E27FC236}">
                <a16:creationId xmlns:a16="http://schemas.microsoft.com/office/drawing/2014/main" id="{9475A325-FAB7-425A-8F63-842AAFF6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706563"/>
            <a:ext cx="2670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Garamond" panose="02020404030301010803" pitchFamily="18" charset="0"/>
              </a:rPr>
              <a:t>URZĄDZENIA KLASY I</a:t>
            </a:r>
          </a:p>
        </p:txBody>
      </p:sp>
      <p:pic>
        <p:nvPicPr>
          <p:cNvPr id="15363" name="Picture 7" descr="image12">
            <a:extLst>
              <a:ext uri="{FF2B5EF4-FFF2-40B4-BE49-F238E27FC236}">
                <a16:creationId xmlns:a16="http://schemas.microsoft.com/office/drawing/2014/main" id="{CE52C125-73D9-46CD-9FBA-76372431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>
            <a:extLst>
              <a:ext uri="{FF2B5EF4-FFF2-40B4-BE49-F238E27FC236}">
                <a16:creationId xmlns:a16="http://schemas.microsoft.com/office/drawing/2014/main" id="{3C8B169D-3D8A-495C-AE08-3591DD89D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005263"/>
            <a:ext cx="31686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Sposób zabezpieczenia przed porażeniem w urządzeniach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Garamond" panose="02020404030301010803" pitchFamily="18" charset="0"/>
              </a:rPr>
              <a:t>I klasy</a:t>
            </a:r>
            <a:r>
              <a:rPr lang="pl-PL" altLang="pl-PL" sz="2000">
                <a:latin typeface="Garamond" panose="02020404030301010803" pitchFamily="18" charset="0"/>
              </a:rPr>
              <a:t> ochronności,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A - obudowa,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B - część sieciowa,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latin typeface="Garamond" panose="02020404030301010803" pitchFamily="18" charset="0"/>
              </a:rPr>
              <a:t>C - część aplikacyjna </a:t>
            </a:r>
          </a:p>
        </p:txBody>
      </p:sp>
      <p:pic>
        <p:nvPicPr>
          <p:cNvPr id="15365" name="Picture 13" descr="wtyczka3">
            <a:extLst>
              <a:ext uri="{FF2B5EF4-FFF2-40B4-BE49-F238E27FC236}">
                <a16:creationId xmlns:a16="http://schemas.microsoft.com/office/drawing/2014/main" id="{C7F3936A-45A5-41F6-AA68-0FE38913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24400"/>
            <a:ext cx="2195513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5" descr="wtyczka1">
            <a:extLst>
              <a:ext uri="{FF2B5EF4-FFF2-40B4-BE49-F238E27FC236}">
                <a16:creationId xmlns:a16="http://schemas.microsoft.com/office/drawing/2014/main" id="{B202485B-317C-492D-A988-C5351B3B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692150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 descr="4029f922779853955dc813c693a746bf_1263482851">
            <a:extLst>
              <a:ext uri="{FF2B5EF4-FFF2-40B4-BE49-F238E27FC236}">
                <a16:creationId xmlns:a16="http://schemas.microsoft.com/office/drawing/2014/main" id="{2681B203-F829-4E18-A71F-D609BCD1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4355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9">
            <a:extLst>
              <a:ext uri="{FF2B5EF4-FFF2-40B4-BE49-F238E27FC236}">
                <a16:creationId xmlns:a16="http://schemas.microsoft.com/office/drawing/2014/main" id="{3D1539CC-ADBA-4821-BE43-1E7852B5A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6529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1">
            <a:extLst>
              <a:ext uri="{FF2B5EF4-FFF2-40B4-BE49-F238E27FC236}">
                <a16:creationId xmlns:a16="http://schemas.microsoft.com/office/drawing/2014/main" id="{9EC6969B-2153-47D0-A7F7-62B25534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3863"/>
            <a:ext cx="564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Klasy ochronności</a:t>
            </a:r>
            <a:endParaRPr lang="pl-PL" altLang="pl-PL" sz="4000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1759661-C503-40A6-8519-EB750E71D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58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usta prezentacja">
  <a:themeElements>
    <a:clrScheme name="Pusta prezentacja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sta prezentacj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ta prezentacj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ta prezentacj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Office\Szablony\Pusta prezentacja.pot</Template>
  <TotalTime>5705</TotalTime>
  <Words>504</Words>
  <Application>Microsoft Office PowerPoint</Application>
  <PresentationFormat>Pokaz na ekranie (4:3)</PresentationFormat>
  <Paragraphs>119</Paragraphs>
  <Slides>19</Slides>
  <Notes>9</Notes>
  <HiddenSlides>0</HiddenSlides>
  <MMClips>18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8" baseType="lpstr">
      <vt:lpstr>Arial</vt:lpstr>
      <vt:lpstr>Bookman Old Style</vt:lpstr>
      <vt:lpstr>Garamond</vt:lpstr>
      <vt:lpstr>Tahoma</vt:lpstr>
      <vt:lpstr>Times New Roman</vt:lpstr>
      <vt:lpstr>Times New Roman CE</vt:lpstr>
      <vt:lpstr>Pusta prezentacja</vt:lpstr>
      <vt:lpstr>MSPhotoEd.3</vt:lpstr>
      <vt:lpstr>Equation.3</vt:lpstr>
      <vt:lpstr>Prezentacja programu PowerPoint</vt:lpstr>
      <vt:lpstr>Prezentacja programu PowerPoint</vt:lpstr>
      <vt:lpstr>Prezentacja programu PowerPoint</vt:lpstr>
      <vt:lpstr>Klasy ochronności urządzeń elektrycznych 1/4</vt:lpstr>
      <vt:lpstr>Klasy ochronności urządzeń elektrycznych 2/4</vt:lpstr>
      <vt:lpstr>Klasy ochronności urządzeń elektrycznych 3/4</vt:lpstr>
      <vt:lpstr>Klasy ochronności urządzeń elektrycznych 4/4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tytułu slajdu</dc:title>
  <dc:creator>ime</dc:creator>
  <cp:lastModifiedBy>Marek K</cp:lastModifiedBy>
  <cp:revision>402</cp:revision>
  <dcterms:created xsi:type="dcterms:W3CDTF">2002-11-05T10:18:01Z</dcterms:created>
  <dcterms:modified xsi:type="dcterms:W3CDTF">2020-12-07T20:35:03Z</dcterms:modified>
</cp:coreProperties>
</file>