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</p:sldMasterIdLst>
  <p:notesMasterIdLst>
    <p:notesMasterId r:id="rId74"/>
  </p:notesMasterIdLst>
  <p:handoutMasterIdLst>
    <p:handoutMasterId r:id="rId75"/>
  </p:handoutMasterIdLst>
  <p:sldIdLst>
    <p:sldId id="1204" r:id="rId3"/>
    <p:sldId id="454" r:id="rId4"/>
    <p:sldId id="314" r:id="rId5"/>
    <p:sldId id="315" r:id="rId6"/>
    <p:sldId id="316" r:id="rId7"/>
    <p:sldId id="317" r:id="rId8"/>
    <p:sldId id="318" r:id="rId9"/>
    <p:sldId id="756" r:id="rId10"/>
    <p:sldId id="931" r:id="rId11"/>
    <p:sldId id="932" r:id="rId12"/>
    <p:sldId id="322" r:id="rId13"/>
    <p:sldId id="327" r:id="rId14"/>
    <p:sldId id="328" r:id="rId15"/>
    <p:sldId id="325" r:id="rId16"/>
    <p:sldId id="763" r:id="rId17"/>
    <p:sldId id="326" r:id="rId18"/>
    <p:sldId id="321" r:id="rId19"/>
    <p:sldId id="758" r:id="rId20"/>
    <p:sldId id="757" r:id="rId21"/>
    <p:sldId id="755" r:id="rId22"/>
    <p:sldId id="319" r:id="rId23"/>
    <p:sldId id="320" r:id="rId24"/>
    <p:sldId id="1097" r:id="rId25"/>
    <p:sldId id="1108" r:id="rId26"/>
    <p:sldId id="761" r:id="rId27"/>
    <p:sldId id="943" r:id="rId28"/>
    <p:sldId id="323" r:id="rId29"/>
    <p:sldId id="324" r:id="rId30"/>
    <p:sldId id="759" r:id="rId31"/>
    <p:sldId id="941" r:id="rId32"/>
    <p:sldId id="1098" r:id="rId33"/>
    <p:sldId id="329" r:id="rId34"/>
    <p:sldId id="762" r:id="rId35"/>
    <p:sldId id="764" r:id="rId36"/>
    <p:sldId id="765" r:id="rId37"/>
    <p:sldId id="766" r:id="rId38"/>
    <p:sldId id="767" r:id="rId39"/>
    <p:sldId id="768" r:id="rId40"/>
    <p:sldId id="769" r:id="rId41"/>
    <p:sldId id="770" r:id="rId42"/>
    <p:sldId id="771" r:id="rId43"/>
    <p:sldId id="772" r:id="rId44"/>
    <p:sldId id="773" r:id="rId45"/>
    <p:sldId id="774" r:id="rId46"/>
    <p:sldId id="978" r:id="rId47"/>
    <p:sldId id="979" r:id="rId48"/>
    <p:sldId id="980" r:id="rId49"/>
    <p:sldId id="981" r:id="rId50"/>
    <p:sldId id="982" r:id="rId51"/>
    <p:sldId id="983" r:id="rId52"/>
    <p:sldId id="984" r:id="rId53"/>
    <p:sldId id="985" r:id="rId54"/>
    <p:sldId id="986" r:id="rId55"/>
    <p:sldId id="987" r:id="rId56"/>
    <p:sldId id="988" r:id="rId57"/>
    <p:sldId id="725" r:id="rId58"/>
    <p:sldId id="726" r:id="rId59"/>
    <p:sldId id="727" r:id="rId60"/>
    <p:sldId id="775" r:id="rId61"/>
    <p:sldId id="776" r:id="rId62"/>
    <p:sldId id="728" r:id="rId63"/>
    <p:sldId id="945" r:id="rId64"/>
    <p:sldId id="729" r:id="rId65"/>
    <p:sldId id="730" r:id="rId66"/>
    <p:sldId id="731" r:id="rId67"/>
    <p:sldId id="732" r:id="rId68"/>
    <p:sldId id="733" r:id="rId69"/>
    <p:sldId id="734" r:id="rId70"/>
    <p:sldId id="735" r:id="rId71"/>
    <p:sldId id="736" r:id="rId72"/>
    <p:sldId id="1205" r:id="rId73"/>
  </p:sldIdLst>
  <p:sldSz cx="10080625" cy="7559675"/>
  <p:notesSz cx="6781800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27038" indent="-2159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642938" indent="-212725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858838" indent="-212725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074738" indent="-214313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4">
          <p15:clr>
            <a:srgbClr val="A4A3A4"/>
          </p15:clr>
        </p15:guide>
        <p15:guide id="2" pos="19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2" autoAdjust="0"/>
    <p:restoredTop sz="93624" autoAdjust="0"/>
  </p:normalViewPr>
  <p:slideViewPr>
    <p:cSldViewPr>
      <p:cViewPr varScale="1">
        <p:scale>
          <a:sx n="58" d="100"/>
          <a:sy n="58" d="100"/>
        </p:scale>
        <p:origin x="1064" y="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B86FE68-6655-421E-8A53-5380C89C80B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3704" tIns="41852" rIns="83704" bIns="41852" numCol="1" anchor="t" anchorCtr="0" compatLnSpc="1">
            <a:prstTxWarp prst="textNoShape">
              <a:avLst/>
            </a:prstTxWarp>
          </a:bodyPr>
          <a:lstStyle>
            <a:lvl1pPr defTabSz="411163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0D4C5B2C-3B3C-4A5B-BA07-2F62EBC2B9E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3704" tIns="41852" rIns="83704" bIns="41852" numCol="1" anchor="t" anchorCtr="0" compatLnSpc="1">
            <a:prstTxWarp prst="textNoShape">
              <a:avLst/>
            </a:prstTxWarp>
          </a:bodyPr>
          <a:lstStyle>
            <a:lvl1pPr algn="r" defTabSz="411163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87396" name="Rectangle 4">
            <a:extLst>
              <a:ext uri="{FF2B5EF4-FFF2-40B4-BE49-F238E27FC236}">
                <a16:creationId xmlns:a16="http://schemas.microsoft.com/office/drawing/2014/main" id="{E7BA6C54-5B4B-4824-999E-3E5B52B115E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3704" tIns="41852" rIns="83704" bIns="41852" numCol="1" anchor="b" anchorCtr="0" compatLnSpc="1">
            <a:prstTxWarp prst="textNoShape">
              <a:avLst/>
            </a:prstTxWarp>
          </a:bodyPr>
          <a:lstStyle>
            <a:lvl1pPr defTabSz="411163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87397" name="Rectangle 5">
            <a:extLst>
              <a:ext uri="{FF2B5EF4-FFF2-40B4-BE49-F238E27FC236}">
                <a16:creationId xmlns:a16="http://schemas.microsoft.com/office/drawing/2014/main" id="{D381C93A-33DD-4082-8EE8-A38E538C521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3704" tIns="41852" rIns="83704" bIns="41852" numCol="1" anchor="b" anchorCtr="0" compatLnSpc="1">
            <a:prstTxWarp prst="textNoShape">
              <a:avLst/>
            </a:prstTxWarp>
          </a:bodyPr>
          <a:lstStyle>
            <a:lvl1pPr algn="r" defTabSz="411163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64AACFD-0384-4C48-9922-E280CBBA185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0E475BD0-B33A-4C78-AFC5-DF495361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81800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32881108-520A-44E3-A2B2-7634E916106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1725" y="954088"/>
            <a:ext cx="457676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56899C1-9457-4AC6-8D37-552DBE7CD29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49338" y="4722813"/>
            <a:ext cx="4686300" cy="381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>
            <a:extLst>
              <a:ext uri="{FF2B5EF4-FFF2-40B4-BE49-F238E27FC236}">
                <a16:creationId xmlns:a16="http://schemas.microsoft.com/office/drawing/2014/main" id="{16B76BE7-D7DF-4CED-BEAC-2CB8AEBDC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B7D7162-E9A9-4B5B-A8FC-BDCD9735D2B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F72B24A4-E1EB-44F5-A7EB-74E0635D0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7878502-2BEC-4823-922D-9F6692F81D9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71A01B4B-E57D-4047-A8ED-688E9F259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47AB2BB-F2A2-4291-BFC9-C6394353528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2D53E1E7-1521-48E3-8528-0947410E6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CF89951-7FBA-4CF5-8625-0E9DFA10B43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787D0631-DCBD-42FC-B8D0-DE8118AC1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F18BC37-70D9-4DD4-8E94-A6B5A637597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1D15A4E1-0EF0-478E-BC56-9108E8AF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EA925729-09B8-4DBD-A0F1-01D52442F22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1B8575BF-0855-480F-9BB7-F3690D339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2A1EC527-3355-44A8-8F05-DECF254877D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828B356D-CE2D-4B98-A31F-DF34EB4EC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0E241EB-07AE-413C-9668-D4606885218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B669BA4F-05D9-485E-84EF-66EAB59FD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F04B585-0380-48A4-A8C3-2014D6B0F41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50C5053B-55BC-4F25-BA9B-BF095D398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5A17384-09C1-4DD3-B77A-EA7077C1421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C22C83FF-1337-40C7-91D0-E5855EE2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9142094C-320B-432F-9450-42B2A0C7B4C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>
            <a:extLst>
              <a:ext uri="{FF2B5EF4-FFF2-40B4-BE49-F238E27FC236}">
                <a16:creationId xmlns:a16="http://schemas.microsoft.com/office/drawing/2014/main" id="{12946403-B994-4A99-B247-1DF6D79DA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061948D-3BDD-44F5-A16B-21CCD84C1B1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AFFCF138-9848-4FB5-8794-213124D4A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9C8C647A-46CD-4164-8455-7146436E7BE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FA73B980-7983-477F-9E77-1F6EB8905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DAF34E2-9845-4819-ADE1-BFF052A5A61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F4FFDABE-B201-4D48-A8F7-7094D88F6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24E217B-390D-4CC4-9E0A-31FA3A7E4D7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FF5401E3-8DF6-4DD9-BA56-5D51CB320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0F46224F-395C-4D76-8ED8-F255B3EE0E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702B7C3C-64C8-458B-B2A0-A544E008F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9A76F90-EFC2-4088-96D8-ACF389C9FD3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A95D7E22-0C52-45C8-BED4-5C90207A5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89820F5C-F8C2-400C-8519-83F8CE25C81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>
            <a:extLst>
              <a:ext uri="{FF2B5EF4-FFF2-40B4-BE49-F238E27FC236}">
                <a16:creationId xmlns:a16="http://schemas.microsoft.com/office/drawing/2014/main" id="{8297713B-2958-4CAB-B95B-E2B5FF6C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2A5EEEE3-9631-4BC0-BD7E-F5DD8FE3EB5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id="{E69988B5-E2C5-481F-873B-7734C78F1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56302DE-EFF2-4B3D-AC59-F2EA06DE44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>
            <a:extLst>
              <a:ext uri="{FF2B5EF4-FFF2-40B4-BE49-F238E27FC236}">
                <a16:creationId xmlns:a16="http://schemas.microsoft.com/office/drawing/2014/main" id="{221934B1-2114-4F0B-A55C-613B1C56F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1D1FC67D-E15E-4906-9615-1B808754730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>
            <a:extLst>
              <a:ext uri="{FF2B5EF4-FFF2-40B4-BE49-F238E27FC236}">
                <a16:creationId xmlns:a16="http://schemas.microsoft.com/office/drawing/2014/main" id="{CD2CC850-74E7-4548-8C55-B5D402335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78D45796-6C4F-4E2D-BE4A-2EA0C7C9A94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>
            <a:extLst>
              <a:ext uri="{FF2B5EF4-FFF2-40B4-BE49-F238E27FC236}">
                <a16:creationId xmlns:a16="http://schemas.microsoft.com/office/drawing/2014/main" id="{8DC71979-B753-46C8-9171-4C5654277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5066D9CC-5738-4844-8FCD-AD1A4BA82E8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>
            <a:extLst>
              <a:ext uri="{FF2B5EF4-FFF2-40B4-BE49-F238E27FC236}">
                <a16:creationId xmlns:a16="http://schemas.microsoft.com/office/drawing/2014/main" id="{A233A78C-DC01-493C-BC39-44208568C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66F952A-9DEF-4379-8FFA-4C5AE6204E3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E732D302-234B-4E87-8394-D791FEFBC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DC85D86-F1EA-4E08-AAE0-3840A555CAF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>
            <a:extLst>
              <a:ext uri="{FF2B5EF4-FFF2-40B4-BE49-F238E27FC236}">
                <a16:creationId xmlns:a16="http://schemas.microsoft.com/office/drawing/2014/main" id="{535D32A7-CBC7-4ACF-AA1E-25E4F4121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0EEF8A6-5C85-41F4-AF9C-84C7D05B4D7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:a16="http://schemas.microsoft.com/office/drawing/2014/main" id="{BCD7AC27-6852-4705-8476-20A27232A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E4FD7582-BDE5-448D-9FE6-7B30797D9D6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:a16="http://schemas.microsoft.com/office/drawing/2014/main" id="{AF9F45E5-D65A-4C61-B5A3-CEB91CBA5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7258DE0-9609-4230-9FFB-9ADBE302F6A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id="{AD27079A-9AE4-449F-B4E7-DB9EFF185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92C860BC-616E-4CFE-AE8B-D65380BEEA6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E6F0D2EC-DE29-470E-B197-B38487788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A0463C86-9E22-4442-9F46-2BCB1341B2C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D22A4E69-DFA1-4D0E-AA03-3164AF0A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BCC5FA00-215B-4A68-A794-6CB3C77BA7D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id="{D493DD24-DBC2-4D03-98DB-8B4C7A8BE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231E011F-711E-402B-B224-C428208DDEB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C01A6424-8214-4B43-B376-F85C2127F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673083B4-D04B-4017-80E6-DB62A8025A9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>
            <a:extLst>
              <a:ext uri="{FF2B5EF4-FFF2-40B4-BE49-F238E27FC236}">
                <a16:creationId xmlns:a16="http://schemas.microsoft.com/office/drawing/2014/main" id="{A0DCFCD9-DCB3-4A3F-87EB-ED886F4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AD24797-857C-4168-8CC4-7D2DC6BAB32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id="{011E679C-1F10-4232-976E-D21A255EA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17EB25F9-11A8-418B-85F5-09F45BC7A82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159EA5C5-3BC7-427E-97C9-E0A091C09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9282D48C-08CA-4F85-95E2-E4483FEB66D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C25E2C7-3932-488A-8568-FCDD75178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448B737F-6DCE-4A27-AC93-4820060F162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>
            <a:extLst>
              <a:ext uri="{FF2B5EF4-FFF2-40B4-BE49-F238E27FC236}">
                <a16:creationId xmlns:a16="http://schemas.microsoft.com/office/drawing/2014/main" id="{D97DEC92-409D-4474-841F-BE22B6B80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DB55F843-3224-4F4D-9A92-10A6563193D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>
            <a:extLst>
              <a:ext uri="{FF2B5EF4-FFF2-40B4-BE49-F238E27FC236}">
                <a16:creationId xmlns:a16="http://schemas.microsoft.com/office/drawing/2014/main" id="{29220222-5192-4402-9329-8C1B70E46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4791D0D7-E17A-4947-BD99-6F0B76A0802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>
            <a:extLst>
              <a:ext uri="{FF2B5EF4-FFF2-40B4-BE49-F238E27FC236}">
                <a16:creationId xmlns:a16="http://schemas.microsoft.com/office/drawing/2014/main" id="{BCA21B7E-6474-4B5B-AE73-AD3565176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EC18FA5-2FED-476E-AA8F-860F89B455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>
            <a:extLst>
              <a:ext uri="{FF2B5EF4-FFF2-40B4-BE49-F238E27FC236}">
                <a16:creationId xmlns:a16="http://schemas.microsoft.com/office/drawing/2014/main" id="{97C2E694-465E-4BCD-91EE-83B9A4A4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67DDFCC7-395A-4A1F-847A-097C61FA41D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>
            <a:extLst>
              <a:ext uri="{FF2B5EF4-FFF2-40B4-BE49-F238E27FC236}">
                <a16:creationId xmlns:a16="http://schemas.microsoft.com/office/drawing/2014/main" id="{CC93BAEE-7246-4A41-BB0E-161AA98D4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0BBB6F3-BFF3-4224-AB06-5469460976D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>
            <a:extLst>
              <a:ext uri="{FF2B5EF4-FFF2-40B4-BE49-F238E27FC236}">
                <a16:creationId xmlns:a16="http://schemas.microsoft.com/office/drawing/2014/main" id="{3C7A5B49-CBF0-4C1E-85A2-51C2A69FA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59AF4DD7-A9EC-47D2-8CD1-BC50A2A786A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>
            <a:extLst>
              <a:ext uri="{FF2B5EF4-FFF2-40B4-BE49-F238E27FC236}">
                <a16:creationId xmlns:a16="http://schemas.microsoft.com/office/drawing/2014/main" id="{348CAE2F-030B-41DB-A21E-C571C2211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C9D27E23-236C-473D-9516-6E441026939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B25DACAD-8607-4767-8812-2AD971C71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8EC4F76-65E4-4934-A341-D75592B84A7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>
            <a:extLst>
              <a:ext uri="{FF2B5EF4-FFF2-40B4-BE49-F238E27FC236}">
                <a16:creationId xmlns:a16="http://schemas.microsoft.com/office/drawing/2014/main" id="{658265AA-FDA0-4C1A-A70A-100E197C3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57E0772-6F65-4D18-A69A-F86D0A1E332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>
            <a:extLst>
              <a:ext uri="{FF2B5EF4-FFF2-40B4-BE49-F238E27FC236}">
                <a16:creationId xmlns:a16="http://schemas.microsoft.com/office/drawing/2014/main" id="{0882600E-4E21-4A28-9D45-C171A18A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D7B7E3FA-7C90-4554-9FB9-B972189F013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>
            <a:extLst>
              <a:ext uri="{FF2B5EF4-FFF2-40B4-BE49-F238E27FC236}">
                <a16:creationId xmlns:a16="http://schemas.microsoft.com/office/drawing/2014/main" id="{AA284090-14C3-4FF0-A802-C6DB145B1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C39EFB78-B04A-477F-AF53-0ADBEBEC883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>
            <a:extLst>
              <a:ext uri="{FF2B5EF4-FFF2-40B4-BE49-F238E27FC236}">
                <a16:creationId xmlns:a16="http://schemas.microsoft.com/office/drawing/2014/main" id="{83BD744F-664D-4881-A809-1555B5521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76E4CDF9-8CF6-4E3B-988B-9CD94E3C117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>
            <a:extLst>
              <a:ext uri="{FF2B5EF4-FFF2-40B4-BE49-F238E27FC236}">
                <a16:creationId xmlns:a16="http://schemas.microsoft.com/office/drawing/2014/main" id="{7990B1B6-2634-4C50-B8C4-E42B3F7C7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3087BDEF-72CA-4BA6-A517-7768E207736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>
            <a:extLst>
              <a:ext uri="{FF2B5EF4-FFF2-40B4-BE49-F238E27FC236}">
                <a16:creationId xmlns:a16="http://schemas.microsoft.com/office/drawing/2014/main" id="{22DB7F45-3E46-4560-B54E-AD4E6DED0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8538C207-9D22-48ED-B5C4-8785C564B49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>
            <a:extLst>
              <a:ext uri="{FF2B5EF4-FFF2-40B4-BE49-F238E27FC236}">
                <a16:creationId xmlns:a16="http://schemas.microsoft.com/office/drawing/2014/main" id="{4B48B50F-84B9-49C3-B589-AE9FCB0ED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4EB9D5FB-1185-4FFA-938D-2F4719A64F2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>
            <a:extLst>
              <a:ext uri="{FF2B5EF4-FFF2-40B4-BE49-F238E27FC236}">
                <a16:creationId xmlns:a16="http://schemas.microsoft.com/office/drawing/2014/main" id="{DC5CD3DF-43DC-42AF-BCB3-1CA772787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54F129F1-B188-4897-BBAA-F6EECE94BDF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>
            <a:extLst>
              <a:ext uri="{FF2B5EF4-FFF2-40B4-BE49-F238E27FC236}">
                <a16:creationId xmlns:a16="http://schemas.microsoft.com/office/drawing/2014/main" id="{894BB773-AD8F-499A-8F81-76ECE6EB5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4A94BA5D-7156-492F-AE81-83C91EFD2C2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>
            <a:extLst>
              <a:ext uri="{FF2B5EF4-FFF2-40B4-BE49-F238E27FC236}">
                <a16:creationId xmlns:a16="http://schemas.microsoft.com/office/drawing/2014/main" id="{1ACCBD27-4F9B-4E64-A70A-D9416C4DB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528A1B5C-5C39-4005-90E3-1F400E3B38F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1CC520DC-33D8-4821-A354-D9254A093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666DB31-6323-40DE-88E2-C6A1210EC9A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>
            <a:extLst>
              <a:ext uri="{FF2B5EF4-FFF2-40B4-BE49-F238E27FC236}">
                <a16:creationId xmlns:a16="http://schemas.microsoft.com/office/drawing/2014/main" id="{6600520A-56C3-4121-B1FD-0076099AD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33BEE8A1-1F18-4CFB-A713-85D291F2FC2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>
            <a:extLst>
              <a:ext uri="{FF2B5EF4-FFF2-40B4-BE49-F238E27FC236}">
                <a16:creationId xmlns:a16="http://schemas.microsoft.com/office/drawing/2014/main" id="{CFE9E9A4-C5A2-4BED-87F4-BB1B58737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CF879910-0298-4830-BA1B-06D7677A947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>
            <a:extLst>
              <a:ext uri="{FF2B5EF4-FFF2-40B4-BE49-F238E27FC236}">
                <a16:creationId xmlns:a16="http://schemas.microsoft.com/office/drawing/2014/main" id="{77409EE9-4EF8-4D3E-AE8C-943A7258B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C2F2CB12-73CF-4D30-AD31-63FD9569186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>
            <a:extLst>
              <a:ext uri="{FF2B5EF4-FFF2-40B4-BE49-F238E27FC236}">
                <a16:creationId xmlns:a16="http://schemas.microsoft.com/office/drawing/2014/main" id="{23FF53D6-770A-4E3C-8DC0-253C198D2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1651DDAD-870F-4738-8722-ED523554BDB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>
            <a:extLst>
              <a:ext uri="{FF2B5EF4-FFF2-40B4-BE49-F238E27FC236}">
                <a16:creationId xmlns:a16="http://schemas.microsoft.com/office/drawing/2014/main" id="{7BC99FA6-21EC-4DE3-AA83-8C8B7A79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9B2C8C66-D447-4A33-9C6D-D33268B35B6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>
            <a:extLst>
              <a:ext uri="{FF2B5EF4-FFF2-40B4-BE49-F238E27FC236}">
                <a16:creationId xmlns:a16="http://schemas.microsoft.com/office/drawing/2014/main" id="{8E68037E-0EBA-4C06-A5E6-89483D361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91106393-B398-4269-B8D0-BB3FF5053AE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>
            <a:extLst>
              <a:ext uri="{FF2B5EF4-FFF2-40B4-BE49-F238E27FC236}">
                <a16:creationId xmlns:a16="http://schemas.microsoft.com/office/drawing/2014/main" id="{A504877C-F6D9-4E01-9219-F6D1518F1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3A839C3A-5292-4826-80E9-A28592815EF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>
            <a:extLst>
              <a:ext uri="{FF2B5EF4-FFF2-40B4-BE49-F238E27FC236}">
                <a16:creationId xmlns:a16="http://schemas.microsoft.com/office/drawing/2014/main" id="{7D5AED68-9430-41D9-83B7-5C133723C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0094F5A1-5BA4-47DC-8817-E8B89DE2947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>
            <a:extLst>
              <a:ext uri="{FF2B5EF4-FFF2-40B4-BE49-F238E27FC236}">
                <a16:creationId xmlns:a16="http://schemas.microsoft.com/office/drawing/2014/main" id="{1822E1E4-24AF-4EFF-8962-67C985B3E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3536DE97-0816-4DDB-8541-D46E6E47280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C102D16D-A169-4B25-B9DE-505742ED7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3265633-2A6C-46C2-A329-1A9DE181F1B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0BF75019-3931-44FF-9399-8416125FE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59D29F5-1D84-4ECC-B0D4-7AE31AC0512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>
            <a:extLst>
              <a:ext uri="{FF2B5EF4-FFF2-40B4-BE49-F238E27FC236}">
                <a16:creationId xmlns:a16="http://schemas.microsoft.com/office/drawing/2014/main" id="{E583441B-5351-4F5C-8D72-948B9DE09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790209A-16BE-46BB-81AE-EC299D4D15B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9681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1965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18375" y="282575"/>
            <a:ext cx="2192338" cy="66151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4612" cy="661511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4849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822502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741363" y="1963738"/>
            <a:ext cx="8769350" cy="4933950"/>
          </a:xfr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86038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741363" y="282575"/>
            <a:ext cx="8769350" cy="66151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31566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741363" y="1963738"/>
            <a:ext cx="8769350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41363" y="4506913"/>
            <a:ext cx="8769350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62653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741363" y="1963738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202238" y="1963738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741363" y="4506913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202238" y="4506913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14321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202238" y="1963738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202238" y="4506913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99720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741363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1705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ytuł, wykres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wykresu 2"/>
          <p:cNvSpPr>
            <a:spLocks noGrp="1"/>
          </p:cNvSpPr>
          <p:nvPr>
            <p:ph type="chart" sz="half" idx="1"/>
          </p:nvPr>
        </p:nvSpPr>
        <p:spPr>
          <a:xfrm>
            <a:off x="741363" y="1963738"/>
            <a:ext cx="4308475" cy="4933950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202238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3535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05121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8FD225-B3F5-4E9A-A202-EA15DD2DBC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DBCB3B-A292-47A8-BFA9-8F93C79B5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01395A-2429-43CA-8BC4-5F250A0F8A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0DC6D-9AAF-40EA-A968-FBC9B8AFA21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63408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BDFE2E-605B-4752-83DD-75C3FD7D40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7D944B-4323-4098-B77B-08399E213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68DDD9-EF3D-4265-B3BD-ADADE0D4C8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9C0A9-BDDD-4628-966B-CF522C103DE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49269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FB516C-C44E-47D5-91FA-0AFBDA71C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BAA3AF-44E3-4D66-B20C-4285733071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431C5B-7FE0-4C4F-9777-240EF762C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C467E-9DE0-46BE-B1E0-F6746D3B4D5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9863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97F5C-28B4-4891-B6A0-1D10E4B299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155500-C2B2-427B-BFA1-229F573CED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9F73C-1549-435A-B119-92914B87C7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F28C-02EF-4ADF-8F80-5F68A8C9874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5840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CA033B5-7EA3-4CD4-9BD0-4A89F73DCD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FBF330-AB84-4C93-B5C1-B3EB557AA4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3EC72A-1D77-46AE-AF01-28AB517A5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3100F-7BA2-4984-A45D-08E8F0FE469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53409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BA17BB-9D49-4E20-A8D9-612C94B5D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37CB79-C47A-45EE-81DF-6188BCB447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C81F074-6C1C-43CE-A1F6-E7DB792B90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3869A-5B66-418F-9AFA-9F55E8212AF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9035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BDAF69-D579-48DD-BF6E-49B5D8072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2E9156-8503-47DC-A134-730C2C3F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7D6AAA-8EB8-436D-9509-584FDA6719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11992-950A-468E-A579-D099A55123B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6355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2AC7E5-69A9-4C97-9F42-EF6B70CEFF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12C88-C0D5-480B-BC57-A2FF706126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4CC5C-D1C2-4838-8CB4-AD842558E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4C3D-4DAC-457D-8CC4-6B4FFC26A41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0963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2B4977-E96B-47F0-8278-C81F1CE165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5A99A-ED1C-4E92-AA58-EAC484A3C6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88B7C-76F1-4EFB-9ED2-8F2D9425B7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D88F-221C-48F3-BBC9-7E36D77AAD6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09757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FAE742-4085-4DD7-9E73-EDDC64FFB5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FAF2CC-5F97-42BF-954B-E7A9943C23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7A24CF-002D-41F2-97F6-CA34F9FA8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2505-D8DC-4D7F-AEA9-8F722398887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9163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47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431FF7-81C6-4FC6-B28A-0273E9F4DE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B83F20-696A-4F64-82A7-FA220360E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E8B4FB-D828-449B-ACA4-8FDB3BDE42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0E335-A1AC-4AAE-9E07-89C6F38B383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6269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5742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74204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8328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52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8338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2197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2C82657-4B55-4C79-BA7C-AB32DF1D5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282575"/>
            <a:ext cx="8605837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A3ACEDD-EAE2-4260-9AA6-6624E83A3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1963738"/>
            <a:ext cx="876935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fld id="{C8B4CEE8-AB87-4B6D-93F1-BFF34E81C830}" type="slidenum">
              <a:rPr lang="en-GB" altLang="pl-PL" smtClean="0"/>
              <a:pPr lvl="0"/>
              <a:t>‹#›</a:t>
            </a:fld>
            <a:endParaRPr lang="en-GB" altLang="pl-PL"/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  <a:p>
            <a:pPr lvl="4"/>
            <a:r>
              <a:rPr lang="en-GB" altLang="pl-PL"/>
              <a:t>Ósmy poziom konspektu</a:t>
            </a:r>
          </a:p>
          <a:p>
            <a:pPr lvl="4"/>
            <a:r>
              <a:rPr lang="en-GB" altLang="pl-PL"/>
              <a:t>Dziewiąty poziom konspektu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24BBDB79-A800-4DB2-BFF9-87424ACAA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6875463"/>
            <a:ext cx="2352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1400">
              <a:solidFill>
                <a:srgbClr val="000000"/>
              </a:solidFill>
            </a:endParaRPr>
          </a:p>
        </p:txBody>
      </p:sp>
      <p:sp>
        <p:nvSpPr>
          <p:cNvPr id="1029" name="Rectangle 8">
            <a:extLst>
              <a:ext uri="{FF2B5EF4-FFF2-40B4-BE49-F238E27FC236}">
                <a16:creationId xmlns:a16="http://schemas.microsoft.com/office/drawing/2014/main" id="{BBC657BA-7F72-4AFF-8058-2EECE036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7164388"/>
            <a:ext cx="31908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1000">
                <a:solidFill>
                  <a:srgbClr val="000000"/>
                </a:solidFill>
              </a:rPr>
              <a:t>strona </a:t>
            </a:r>
            <a:fld id="{33F1C3B1-BF32-4F92-8760-1D62969475F8}" type="slidenum">
              <a:rPr lang="pl-PL" altLang="pl-PL" sz="1000">
                <a:solidFill>
                  <a:srgbClr val="000000"/>
                </a:solidFill>
              </a:rPr>
              <a:pPr algn="ctr" eaLnBrk="1">
                <a:lnSpc>
                  <a:spcPct val="76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‹#›</a:t>
            </a:fld>
            <a:endParaRPr lang="pl-PL" altLang="pl-PL" sz="10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chemeClr val="tx1"/>
          </a:solidFill>
          <a:latin typeface="Arial" panose="020B0604020202020204" pitchFamily="34" charset="0"/>
        </a:defRPr>
      </a:lvl2pPr>
      <a:lvl3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chemeClr val="tx1"/>
          </a:solidFill>
          <a:latin typeface="Arial" panose="020B0604020202020204" pitchFamily="34" charset="0"/>
        </a:defRPr>
      </a:lvl3pPr>
      <a:lvl4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chemeClr val="tx1"/>
          </a:solidFill>
          <a:latin typeface="Arial" panose="020B0604020202020204" pitchFamily="34" charset="0"/>
        </a:defRPr>
      </a:lvl4pPr>
      <a:lvl5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chemeClr val="tx1"/>
          </a:solidFill>
          <a:latin typeface="Arial" panose="020B0604020202020204" pitchFamily="34" charset="0"/>
        </a:defRPr>
      </a:lvl5pPr>
      <a:lvl6pPr marL="4572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rgbClr val="FF9966"/>
          </a:solidFill>
          <a:latin typeface="Arial" panose="020B0604020202020204" pitchFamily="34" charset="0"/>
        </a:defRPr>
      </a:lvl6pPr>
      <a:lvl7pPr marL="9144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rgbClr val="FF9966"/>
          </a:solidFill>
          <a:latin typeface="Arial" panose="020B0604020202020204" pitchFamily="34" charset="0"/>
        </a:defRPr>
      </a:lvl7pPr>
      <a:lvl8pPr marL="1371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rgbClr val="FF9966"/>
          </a:solidFill>
          <a:latin typeface="Arial" panose="020B0604020202020204" pitchFamily="34" charset="0"/>
        </a:defRPr>
      </a:lvl8pPr>
      <a:lvl9pPr marL="18288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rgbClr val="FF9966"/>
          </a:solidFill>
          <a:latin typeface="Arial" panose="020B0604020202020204" pitchFamily="34" charset="0"/>
        </a:defRPr>
      </a:lvl9pPr>
    </p:titleStyle>
    <p:bodyStyle>
      <a:lvl1pPr marL="430213" indent="-32385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45000"/>
        <a:buFont typeface="Wingdings" panose="05000000000000000000" pitchFamily="2" charset="2"/>
        <a:buChar char=""/>
        <a:defRPr sz="3200" kern="1200">
          <a:solidFill>
            <a:srgbClr val="E6E6E6"/>
          </a:solidFill>
          <a:latin typeface="+mn-lt"/>
          <a:ea typeface="+mn-ea"/>
          <a:cs typeface="+mn-cs"/>
        </a:defRPr>
      </a:lvl1pPr>
      <a:lvl2pPr marL="862013" indent="-28575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75000"/>
        <a:buFont typeface="Symbol" panose="05050102010706020507" pitchFamily="18" charset="2"/>
        <a:buChar char="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293813" indent="-2159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45000"/>
        <a:buFont typeface="Wingdings" panose="05000000000000000000" pitchFamily="2" charset="2"/>
        <a:buChar char="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725613" indent="-214313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75000"/>
        <a:buFont typeface="Symbol" panose="05050102010706020507" pitchFamily="18" charset="2"/>
        <a:buChar char="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157413" indent="-2159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45000"/>
        <a:buFont typeface="Wingdings" panose="05000000000000000000" pitchFamily="2" charset="2"/>
        <a:buChar char=""/>
        <a:defRPr sz="2000" kern="1200">
          <a:solidFill>
            <a:srgbClr val="E6E6E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C347CDD-8A71-41B2-A8AB-C38611A5C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3B4D776-8E56-4B3F-89D0-ADA559335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314372" name="Rectangle 4">
            <a:extLst>
              <a:ext uri="{FF2B5EF4-FFF2-40B4-BE49-F238E27FC236}">
                <a16:creationId xmlns:a16="http://schemas.microsoft.com/office/drawing/2014/main" id="{EA56F090-3DA0-4AD8-BE36-6C2F5BAB9F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884988"/>
            <a:ext cx="2351088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14373" name="Rectangle 5">
            <a:extLst>
              <a:ext uri="{FF2B5EF4-FFF2-40B4-BE49-F238E27FC236}">
                <a16:creationId xmlns:a16="http://schemas.microsoft.com/office/drawing/2014/main" id="{ED7235BF-0895-425D-B1CA-F1878D0BF3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5988" y="6875463"/>
            <a:ext cx="3190875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14374" name="Rectangle 6">
            <a:extLst>
              <a:ext uri="{FF2B5EF4-FFF2-40B4-BE49-F238E27FC236}">
                <a16:creationId xmlns:a16="http://schemas.microsoft.com/office/drawing/2014/main" id="{02B1FA4C-DE3E-4D18-A88A-AA62228778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0900" y="6875463"/>
            <a:ext cx="2352675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646740F-D634-41B6-97F1-BCE5F670C33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4.wmf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30.wmf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31.wmf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32.wmf"/><Relationship Id="rId4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33.wmf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oleObject" Target="../embeddings/oleObject1.bin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38.wmf"/><Relationship Id="rId4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39.wmf"/><Relationship Id="rId4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40.wmf"/><Relationship Id="rId4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41.wmf"/><Relationship Id="rId4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42.wmf"/><Relationship Id="rId4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image" Target="../media/image43.wmf"/><Relationship Id="rId4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2.png"/><Relationship Id="rId5" Type="http://schemas.openxmlformats.org/officeDocument/2006/relationships/image" Target="../media/image44.wmf"/><Relationship Id="rId4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2.png"/><Relationship Id="rId5" Type="http://schemas.openxmlformats.org/officeDocument/2006/relationships/image" Target="../media/image47.wmf"/><Relationship Id="rId4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2.png"/><Relationship Id="rId5" Type="http://schemas.openxmlformats.org/officeDocument/2006/relationships/image" Target="../media/image48.wmf"/><Relationship Id="rId4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.png"/><Relationship Id="rId5" Type="http://schemas.openxmlformats.org/officeDocument/2006/relationships/image" Target="../media/image49.wmf"/><Relationship Id="rId4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2.pn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2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2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6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62.jpeg"/><Relationship Id="rId5" Type="http://schemas.openxmlformats.org/officeDocument/2006/relationships/hyperlink" Target="http://images.google.pl/imgres?imgurl=http://sklep.sut.com.pl/images/WENTYLATOR_PRZENOSNY_WP_P.jpg&amp;imgrefurl=http://sklep.sut.com.pl/&amp;h=716&amp;w=622&amp;sz=141&amp;hl=pl&amp;start=64&amp;um=1&amp;usg=__ofOh5SlTx9dhSQvtrAa4qakxdXI=&amp;tbnid=iWYrMsqSKWdAoM:&amp;tbnh=140&amp;tbnw=122&amp;prev=/images%3Fq%3Dwentylator%26start%3D60%26ndsp%3D20%26um%3D1%26hl%3Dpl%26lr%3D%26sa%3DN" TargetMode="External"/><Relationship Id="rId4" Type="http://schemas.openxmlformats.org/officeDocument/2006/relationships/notesSlide" Target="../notesSlides/notesSlide6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2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5">
            <a:extLst>
              <a:ext uri="{FF2B5EF4-FFF2-40B4-BE49-F238E27FC236}">
                <a16:creationId xmlns:a16="http://schemas.microsoft.com/office/drawing/2014/main" id="{270D7E83-F06F-4BB7-B251-391047ECA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7" y="1189908"/>
            <a:ext cx="7388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SzPct val="80000"/>
              <a:buFontTx/>
              <a:buNone/>
            </a:pPr>
            <a:r>
              <a:rPr lang="pl-PL" altLang="pl-PL" sz="4000" b="1" dirty="0">
                <a:latin typeface="Gill Sans MT" panose="020B0502020104020203" pitchFamily="34" charset="-18"/>
              </a:rPr>
              <a:t>KLIMATYZACJA WNĘTRZ</a:t>
            </a:r>
            <a:endParaRPr lang="pl-PL" altLang="pl-PL" sz="4000" dirty="0"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244E655-BEA0-4555-AFDD-A61D64185F7E}"/>
              </a:ext>
            </a:extLst>
          </p:cNvPr>
          <p:cNvSpPr txBox="1"/>
          <p:nvPr/>
        </p:nvSpPr>
        <p:spPr>
          <a:xfrm>
            <a:off x="293688" y="188913"/>
            <a:ext cx="8816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Audyt energetyczny</a:t>
            </a:r>
            <a:endParaRPr lang="pl-PL" sz="2400" b="1" dirty="0"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78E9B01-3A17-42F9-9CD5-B1740980B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262" y="5927725"/>
            <a:ext cx="5186363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2020 </a:t>
            </a: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C25E9892-245A-445A-B976-2F714EE00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1" y="3052916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2D9FC10-6228-43C5-8FDB-3A2F3AF71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0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69"/>
    </mc:Choice>
    <mc:Fallback>
      <p:transition spd="slow" advTm="41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12D1B5E2-E84B-41E5-99AE-D0E540FC2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998AEB33-62D6-4A41-871D-27EEAFCFB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3B33EEED-1838-4FDE-A069-93F48E11D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3975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800" i="1">
              <a:solidFill>
                <a:schemeClr val="tx1"/>
              </a:solidFill>
            </a:endParaRP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FF476C69-E62A-40B7-AE55-E9F30A0683D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27654" name="Text Box 31">
            <a:extLst>
              <a:ext uri="{FF2B5EF4-FFF2-40B4-BE49-F238E27FC236}">
                <a16:creationId xmlns:a16="http://schemas.microsoft.com/office/drawing/2014/main" id="{9B03A9E0-1C8D-4D29-8400-F824C8259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BAC9DFDE-57C6-4125-B392-5B0597F4B6D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2BF05F07-E734-4488-A596-63B77C51D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7656" name="Picture 9">
            <a:extLst>
              <a:ext uri="{FF2B5EF4-FFF2-40B4-BE49-F238E27FC236}">
                <a16:creationId xmlns:a16="http://schemas.microsoft.com/office/drawing/2014/main" id="{E866A474-AA6A-400D-A454-5E073933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27088"/>
            <a:ext cx="9361487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06FCD76-2454-4A03-BA91-202744678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07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>
            <a:extLst>
              <a:ext uri="{FF2B5EF4-FFF2-40B4-BE49-F238E27FC236}">
                <a16:creationId xmlns:a16="http://schemas.microsoft.com/office/drawing/2014/main" id="{8D4BE8AA-F721-47F2-8454-683CA8BF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699" name="Text Box 5">
            <a:extLst>
              <a:ext uri="{FF2B5EF4-FFF2-40B4-BE49-F238E27FC236}">
                <a16:creationId xmlns:a16="http://schemas.microsoft.com/office/drawing/2014/main" id="{78125121-DB98-4F09-A359-D23CADEE3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700" name="Rectangle 7">
            <a:extLst>
              <a:ext uri="{FF2B5EF4-FFF2-40B4-BE49-F238E27FC236}">
                <a16:creationId xmlns:a16="http://schemas.microsoft.com/office/drawing/2014/main" id="{97A42D45-5B11-4057-B58F-6C5F22ADDEE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29701" name="Text Box 8">
            <a:extLst>
              <a:ext uri="{FF2B5EF4-FFF2-40B4-BE49-F238E27FC236}">
                <a16:creationId xmlns:a16="http://schemas.microsoft.com/office/drawing/2014/main" id="{1C4B79AE-9A8C-4A86-AAEF-35C25A498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9613"/>
            <a:ext cx="89662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b="1">
                <a:solidFill>
                  <a:schemeClr val="tx1"/>
                </a:solidFill>
                <a:cs typeface="Arial" panose="020B0604020202020204" pitchFamily="34" charset="0"/>
              </a:rPr>
              <a:t>Klimatyzatory</a:t>
            </a: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 – urządzenia klimatyzacyjne w których zachodzi cały proces uzdatniania powietrza. 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Rozróżnia się </a:t>
            </a:r>
            <a:r>
              <a:rPr lang="pl-PL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następujące </a:t>
            </a: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rodzaje zespołów klimatyzacyjnych: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FFFF00"/>
              </a:buClr>
              <a:buSzPct val="45000"/>
              <a:buFont typeface="Wingdings" panose="05000000000000000000" pitchFamily="2" charset="2"/>
              <a:buChar char="v"/>
            </a:pPr>
            <a:r>
              <a:rPr lang="pl-PL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podokienne</a:t>
            </a:r>
          </a:p>
          <a:p>
            <a:pPr eaLnBrk="1">
              <a:buClr>
                <a:srgbClr val="FFFF00"/>
              </a:buClr>
              <a:buSzPct val="45000"/>
              <a:buFont typeface="Wingdings" panose="05000000000000000000" pitchFamily="2" charset="2"/>
              <a:buChar char="v"/>
            </a:pPr>
            <a:r>
              <a:rPr lang="pl-PL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przyścienne (naścienn</a:t>
            </a:r>
            <a:r>
              <a:rPr lang="pl-PL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e</a:t>
            </a: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eaLnBrk="1">
              <a:buClr>
                <a:srgbClr val="FFFF00"/>
              </a:buClr>
              <a:buSzPct val="45000"/>
              <a:buFont typeface="Wingdings" panose="05000000000000000000" pitchFamily="2" charset="2"/>
              <a:buChar char="v"/>
            </a:pPr>
            <a:r>
              <a:rPr lang="pl-PL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szafy klimatyzacyjne</a:t>
            </a:r>
            <a:endParaRPr lang="en-GB" altLang="pl-PL" sz="2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2" name="Text Box 31">
            <a:extLst>
              <a:ext uri="{FF2B5EF4-FFF2-40B4-BE49-F238E27FC236}">
                <a16:creationId xmlns:a16="http://schemas.microsoft.com/office/drawing/2014/main" id="{A0E5157C-A127-4478-A9B4-9F1360191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1E66AB0A-959C-4CDD-9AD0-C69F4C086647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11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3" name="Text Box 16">
            <a:extLst>
              <a:ext uri="{FF2B5EF4-FFF2-40B4-BE49-F238E27FC236}">
                <a16:creationId xmlns:a16="http://schemas.microsoft.com/office/drawing/2014/main" id="{C5621DB0-2641-4C20-BE2C-547882B50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0F5C820-C5E4-48B2-AC2A-BBB7DC182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6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90EA732B-A487-4F14-856F-EAB47A19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6E4BCC68-F75D-4605-A88E-056FEE383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1748" name="Text Box 5">
            <a:extLst>
              <a:ext uri="{FF2B5EF4-FFF2-40B4-BE49-F238E27FC236}">
                <a16:creationId xmlns:a16="http://schemas.microsoft.com/office/drawing/2014/main" id="{C9ED5828-D2A7-488F-9DBF-2A7B5CEFC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79A8C93D-2180-4292-8068-95F38AB6ED4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31750" name="Text Box 8">
            <a:extLst>
              <a:ext uri="{FF2B5EF4-FFF2-40B4-BE49-F238E27FC236}">
                <a16:creationId xmlns:a16="http://schemas.microsoft.com/office/drawing/2014/main" id="{FDC515DB-22C2-4D42-8A11-5306CCACF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1" name="Text Box 31">
            <a:extLst>
              <a:ext uri="{FF2B5EF4-FFF2-40B4-BE49-F238E27FC236}">
                <a16:creationId xmlns:a16="http://schemas.microsoft.com/office/drawing/2014/main" id="{8F53B855-E12A-4D56-9297-3EA1762C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3D77967B-5480-414D-B283-3BFF29CA856D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12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2" name="Text Box 17">
            <a:extLst>
              <a:ext uri="{FF2B5EF4-FFF2-40B4-BE49-F238E27FC236}">
                <a16:creationId xmlns:a16="http://schemas.microsoft.com/office/drawing/2014/main" id="{6849119A-FDF8-408B-8495-306AAEB7A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31753" name="Text Box 18">
            <a:extLst>
              <a:ext uri="{FF2B5EF4-FFF2-40B4-BE49-F238E27FC236}">
                <a16:creationId xmlns:a16="http://schemas.microsoft.com/office/drawing/2014/main" id="{17419304-7195-4C2F-9C58-E55D2EE1C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411413"/>
            <a:ext cx="774223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Uzdatnianie powietrza w komorze klimatyzacyjnej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Powietrze w komorze klimatyzacyjnej jest poddawane obróbce cieplno-wilgotnościowej. Zachodzą tam następujące procesy wymiany ciepła 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i masy: 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nagrzewanie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ochładzanie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nawilżanie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osuszanie powietrza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DB870C9-60EB-497E-8976-ED596B644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4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>
            <a:extLst>
              <a:ext uri="{FF2B5EF4-FFF2-40B4-BE49-F238E27FC236}">
                <a16:creationId xmlns:a16="http://schemas.microsoft.com/office/drawing/2014/main" id="{21B5BA5C-3151-47DB-9A54-BDE34609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3795" name="Text Box 4">
            <a:extLst>
              <a:ext uri="{FF2B5EF4-FFF2-40B4-BE49-F238E27FC236}">
                <a16:creationId xmlns:a16="http://schemas.microsoft.com/office/drawing/2014/main" id="{ED554C36-819C-420C-8039-301027828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3796" name="Text Box 5">
            <a:extLst>
              <a:ext uri="{FF2B5EF4-FFF2-40B4-BE49-F238E27FC236}">
                <a16:creationId xmlns:a16="http://schemas.microsoft.com/office/drawing/2014/main" id="{DF0EC944-F414-41B8-B945-17FF59B93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3797" name="Rectangle 7">
            <a:extLst>
              <a:ext uri="{FF2B5EF4-FFF2-40B4-BE49-F238E27FC236}">
                <a16:creationId xmlns:a16="http://schemas.microsoft.com/office/drawing/2014/main" id="{25E2C8FD-0025-4A1F-84B8-CDA5B0C4734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33798" name="Text Box 8">
            <a:extLst>
              <a:ext uri="{FF2B5EF4-FFF2-40B4-BE49-F238E27FC236}">
                <a16:creationId xmlns:a16="http://schemas.microsoft.com/office/drawing/2014/main" id="{166BCC06-FCAB-4E25-8D53-CE53BF9B7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9" name="Text Box 31">
            <a:extLst>
              <a:ext uri="{FF2B5EF4-FFF2-40B4-BE49-F238E27FC236}">
                <a16:creationId xmlns:a16="http://schemas.microsoft.com/office/drawing/2014/main" id="{15A7FE5D-16E1-4936-B903-357D9F0D2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46A871A6-2763-4F58-BC13-80CB89599C1C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0" name="Text Box 17">
            <a:extLst>
              <a:ext uri="{FF2B5EF4-FFF2-40B4-BE49-F238E27FC236}">
                <a16:creationId xmlns:a16="http://schemas.microsoft.com/office/drawing/2014/main" id="{66CB5A69-F8DE-4724-9EEB-6CBA8A75D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33801" name="Text Box 18">
            <a:extLst>
              <a:ext uri="{FF2B5EF4-FFF2-40B4-BE49-F238E27FC236}">
                <a16:creationId xmlns:a16="http://schemas.microsoft.com/office/drawing/2014/main" id="{CAE08C25-3C8D-4F02-8DF6-B9B4E3842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411413"/>
            <a:ext cx="774223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Ogrzewanie powietrza odbywa się w warunkach stałej zawartości wilgoci (grzejniki, nagrzewnica). </a:t>
            </a:r>
          </a:p>
          <a:p>
            <a:pPr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W wyniku podgrzewania powietrza jego temperatura</a:t>
            </a:r>
          </a:p>
          <a:p>
            <a:pPr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i entalpia właściwa zwiększają się przy jednoczesnym zmniejszeniu wilgotności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53190F7-FE7E-4957-B989-84033657E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2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>
            <a:extLst>
              <a:ext uri="{FF2B5EF4-FFF2-40B4-BE49-F238E27FC236}">
                <a16:creationId xmlns:a16="http://schemas.microsoft.com/office/drawing/2014/main" id="{89C5EF50-082C-4B78-A0D4-4FB7BBB66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5843" name="Text Box 4">
            <a:extLst>
              <a:ext uri="{FF2B5EF4-FFF2-40B4-BE49-F238E27FC236}">
                <a16:creationId xmlns:a16="http://schemas.microsoft.com/office/drawing/2014/main" id="{6E79BB17-AB03-4949-A826-5A8D42EB2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5844" name="Text Box 5">
            <a:extLst>
              <a:ext uri="{FF2B5EF4-FFF2-40B4-BE49-F238E27FC236}">
                <a16:creationId xmlns:a16="http://schemas.microsoft.com/office/drawing/2014/main" id="{8718D104-3FAA-4206-9076-5E9E30C64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5845" name="Rectangle 7">
            <a:extLst>
              <a:ext uri="{FF2B5EF4-FFF2-40B4-BE49-F238E27FC236}">
                <a16:creationId xmlns:a16="http://schemas.microsoft.com/office/drawing/2014/main" id="{73FF6EE1-A0FF-45CE-BEAB-83316CDE6AC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35846" name="Text Box 8">
            <a:extLst>
              <a:ext uri="{FF2B5EF4-FFF2-40B4-BE49-F238E27FC236}">
                <a16:creationId xmlns:a16="http://schemas.microsoft.com/office/drawing/2014/main" id="{D806298F-09D8-4097-8258-6EE27F240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7" name="Text Box 31">
            <a:extLst>
              <a:ext uri="{FF2B5EF4-FFF2-40B4-BE49-F238E27FC236}">
                <a16:creationId xmlns:a16="http://schemas.microsoft.com/office/drawing/2014/main" id="{F6DA400D-1F69-4D15-B95D-C78E7185A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20BF42D-9B21-494B-BC0B-69B5A4CB609A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8" name="Text Box 17">
            <a:extLst>
              <a:ext uri="{FF2B5EF4-FFF2-40B4-BE49-F238E27FC236}">
                <a16:creationId xmlns:a16="http://schemas.microsoft.com/office/drawing/2014/main" id="{5C451642-CE67-4625-A069-D20083EB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35849" name="Text Box 18">
            <a:extLst>
              <a:ext uri="{FF2B5EF4-FFF2-40B4-BE49-F238E27FC236}">
                <a16:creationId xmlns:a16="http://schemas.microsoft.com/office/drawing/2014/main" id="{72EB2EC6-C9B7-4CA9-B079-0D2691A8D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411413"/>
            <a:ext cx="774223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Indywidualny zespół klimatyzacyjny składa się z:</a:t>
            </a:r>
          </a:p>
          <a:p>
            <a:pPr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wentylatora promieniowego</a:t>
            </a:r>
          </a:p>
          <a:p>
            <a:pPr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filtru powietrza</a:t>
            </a:r>
          </a:p>
          <a:p>
            <a:pPr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hermetycznego sprężarkowego agregatu </a:t>
            </a:r>
          </a:p>
          <a:p>
            <a:pPr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  chłodniczego z parownikiem – chłodnicą powietrza </a:t>
            </a:r>
          </a:p>
          <a:p>
            <a:pPr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  oraz ze skraplaczem chłodzonym wodą lub </a:t>
            </a:r>
          </a:p>
          <a:p>
            <a:pPr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  powietrzem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60FE350-942C-4483-9D6E-D10AC3C8D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2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08FF6A28-38B0-4472-989D-28CF36807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CA3F3756-1556-455F-BFFE-93974A209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CEF5A2E3-9549-45C5-8212-3E534C28E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550A6EA2-4476-4441-B459-196764AC3E8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94320447-43CF-4C70-9DE0-BF3056755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5" name="Text Box 31">
            <a:extLst>
              <a:ext uri="{FF2B5EF4-FFF2-40B4-BE49-F238E27FC236}">
                <a16:creationId xmlns:a16="http://schemas.microsoft.com/office/drawing/2014/main" id="{25F36B9C-F272-4423-AD4B-FAF43C8A0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9B26233-C0DE-4C1D-B95D-52885B119F31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6" name="Text Box 8">
            <a:extLst>
              <a:ext uri="{FF2B5EF4-FFF2-40B4-BE49-F238E27FC236}">
                <a16:creationId xmlns:a16="http://schemas.microsoft.com/office/drawing/2014/main" id="{2D3F4A51-D00B-4E17-86DD-2545939AF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37897" name="Picture 10">
            <a:extLst>
              <a:ext uri="{FF2B5EF4-FFF2-40B4-BE49-F238E27FC236}">
                <a16:creationId xmlns:a16="http://schemas.microsoft.com/office/drawing/2014/main" id="{5665D349-D300-4A24-8F72-8881FFF94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508125"/>
            <a:ext cx="79343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0B167D1-0277-4999-B247-9E6046C2C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1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>
            <a:extLst>
              <a:ext uri="{FF2B5EF4-FFF2-40B4-BE49-F238E27FC236}">
                <a16:creationId xmlns:a16="http://schemas.microsoft.com/office/drawing/2014/main" id="{F6463D33-CF0B-455C-AFFA-BABC7737F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9939" name="Text Box 4">
            <a:extLst>
              <a:ext uri="{FF2B5EF4-FFF2-40B4-BE49-F238E27FC236}">
                <a16:creationId xmlns:a16="http://schemas.microsoft.com/office/drawing/2014/main" id="{45D1E406-7580-40BD-855B-BFCCD349E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1476375"/>
            <a:ext cx="896778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9940" name="Text Box 5">
            <a:extLst>
              <a:ext uri="{FF2B5EF4-FFF2-40B4-BE49-F238E27FC236}">
                <a16:creationId xmlns:a16="http://schemas.microsoft.com/office/drawing/2014/main" id="{2BA3589E-72AD-4ED9-BF85-B9F4EB516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9941" name="Rectangle 7">
            <a:extLst>
              <a:ext uri="{FF2B5EF4-FFF2-40B4-BE49-F238E27FC236}">
                <a16:creationId xmlns:a16="http://schemas.microsoft.com/office/drawing/2014/main" id="{0699FA2E-55BC-43C9-B971-284F1F72857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39942" name="Text Box 8">
            <a:extLst>
              <a:ext uri="{FF2B5EF4-FFF2-40B4-BE49-F238E27FC236}">
                <a16:creationId xmlns:a16="http://schemas.microsoft.com/office/drawing/2014/main" id="{155D6B58-328D-4E42-8DF6-D14BB8B9C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3" name="Text Box 31">
            <a:extLst>
              <a:ext uri="{FF2B5EF4-FFF2-40B4-BE49-F238E27FC236}">
                <a16:creationId xmlns:a16="http://schemas.microsoft.com/office/drawing/2014/main" id="{EE652120-5FCC-4D8B-ABA9-C5058A17A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D7306459-BB7E-44CB-AD78-D8844815D109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4" name="Text Box 17">
            <a:extLst>
              <a:ext uri="{FF2B5EF4-FFF2-40B4-BE49-F238E27FC236}">
                <a16:creationId xmlns:a16="http://schemas.microsoft.com/office/drawing/2014/main" id="{53359D98-4BA0-416F-BC63-4AD2DA0CD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39945" name="Text Box 18">
            <a:extLst>
              <a:ext uri="{FF2B5EF4-FFF2-40B4-BE49-F238E27FC236}">
                <a16:creationId xmlns:a16="http://schemas.microsoft.com/office/drawing/2014/main" id="{656359F8-1A96-4C1F-AC6C-B4BDDD772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411413"/>
            <a:ext cx="774223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Jeżeli klimatyzator ma pracować w okresie zimowym to dodatkowo montuje się: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nagrzewnicę powietrza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zespół nawilżacza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termostat zimowy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FA049EF-C3CE-4C21-A2F3-9D29DC520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70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>
            <a:extLst>
              <a:ext uri="{FF2B5EF4-FFF2-40B4-BE49-F238E27FC236}">
                <a16:creationId xmlns:a16="http://schemas.microsoft.com/office/drawing/2014/main" id="{9E9FDF5F-DDA3-4A3C-A864-17A268E9A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1987" name="Rectangle 7">
            <a:extLst>
              <a:ext uri="{FF2B5EF4-FFF2-40B4-BE49-F238E27FC236}">
                <a16:creationId xmlns:a16="http://schemas.microsoft.com/office/drawing/2014/main" id="{695F70FD-D529-42CA-9953-11925E169BD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947738" y="3343275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41988" name="Text Box 8">
            <a:extLst>
              <a:ext uri="{FF2B5EF4-FFF2-40B4-BE49-F238E27FC236}">
                <a16:creationId xmlns:a16="http://schemas.microsoft.com/office/drawing/2014/main" id="{FE3268BB-29ED-41F6-A623-4DCE88719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835150"/>
            <a:ext cx="8066088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Komora klimatyzacyjna (sekcyjna komora klimatyzacyjna):</a:t>
            </a:r>
            <a:endParaRPr lang="en-GB" altLang="pl-PL" sz="26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Clr>
                <a:srgbClr val="000000"/>
              </a:buClr>
              <a:buSzPct val="48000"/>
              <a:buFont typeface="Times New Roman" panose="02020603050405020304" pitchFamily="18" charset="0"/>
              <a:buBlip>
                <a:blip r:embed="rId5"/>
              </a:buBlip>
            </a:pPr>
            <a:r>
              <a:rPr lang="pl-PL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 wentylator </a:t>
            </a:r>
          </a:p>
          <a:p>
            <a:pPr eaLnBrk="1">
              <a:lnSpc>
                <a:spcPct val="150000"/>
              </a:lnSpc>
              <a:buClr>
                <a:srgbClr val="000000"/>
              </a:buClr>
              <a:buSzPct val="48000"/>
              <a:buFont typeface="Times New Roman" panose="02020603050405020304" pitchFamily="18" charset="0"/>
              <a:buBlip>
                <a:blip r:embed="rId5"/>
              </a:buBlip>
            </a:pPr>
            <a:r>
              <a:rPr lang="pl-PL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komora zraszania</a:t>
            </a:r>
            <a:endParaRPr lang="pl-PL" altLang="pl-PL" sz="26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Clr>
                <a:srgbClr val="000000"/>
              </a:buClr>
              <a:buSzPct val="48000"/>
              <a:buFont typeface="Times New Roman" panose="02020603050405020304" pitchFamily="18" charset="0"/>
              <a:buBlip>
                <a:blip r:embed="rId5"/>
              </a:buBlip>
            </a:pPr>
            <a:r>
              <a:rPr lang="pl-PL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nagrzewnica wstępna (lub chłodnica)</a:t>
            </a:r>
            <a:endParaRPr lang="pl-PL" altLang="pl-PL" sz="26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Clr>
                <a:srgbClr val="000000"/>
              </a:buClr>
              <a:buSzPct val="48000"/>
              <a:buFont typeface="Times New Roman" panose="02020603050405020304" pitchFamily="18" charset="0"/>
              <a:buBlip>
                <a:blip r:embed="rId5"/>
              </a:buBlip>
            </a:pPr>
            <a:r>
              <a:rPr lang="pl-PL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nagrzewnica wtórna</a:t>
            </a:r>
            <a:endParaRPr lang="pl-PL" altLang="pl-PL" sz="26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Clr>
                <a:srgbClr val="000000"/>
              </a:buClr>
              <a:buSzPct val="48000"/>
              <a:buFont typeface="Times New Roman" panose="02020603050405020304" pitchFamily="18" charset="0"/>
              <a:buBlip>
                <a:blip r:embed="rId5"/>
              </a:buBlip>
            </a:pPr>
            <a:r>
              <a:rPr lang="pl-PL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filtr powietrza</a:t>
            </a:r>
            <a:endParaRPr lang="pl-PL" altLang="pl-PL" sz="26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Clr>
                <a:srgbClr val="000000"/>
              </a:buClr>
              <a:buSzPct val="48000"/>
              <a:buFont typeface="Times New Roman" panose="02020603050405020304" pitchFamily="18" charset="0"/>
              <a:buBlip>
                <a:blip r:embed="rId5"/>
              </a:buBlip>
            </a:pPr>
            <a:r>
              <a:rPr lang="pl-PL" altLang="pl-PL" sz="2600" b="1">
                <a:solidFill>
                  <a:schemeClr val="tx1"/>
                </a:solidFill>
                <a:cs typeface="Arial" panose="020B0604020202020204" pitchFamily="34" charset="0"/>
              </a:rPr>
              <a:t> mieszanie</a:t>
            </a:r>
            <a:endParaRPr lang="en-GB" altLang="pl-PL" sz="2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9" name="Text Box 31">
            <a:extLst>
              <a:ext uri="{FF2B5EF4-FFF2-40B4-BE49-F238E27FC236}">
                <a16:creationId xmlns:a16="http://schemas.microsoft.com/office/drawing/2014/main" id="{FAE61C94-05C9-4F8B-8A6E-16809F367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A4CE9D7A-D47F-43AF-A565-6F2B2BE741A3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0" name="Text Box 16">
            <a:extLst>
              <a:ext uri="{FF2B5EF4-FFF2-40B4-BE49-F238E27FC236}">
                <a16:creationId xmlns:a16="http://schemas.microsoft.com/office/drawing/2014/main" id="{59A7473D-D98E-49F2-88D4-9EDAF4EC5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40F8601-B3CF-4864-BC76-E87A04E33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3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DADE5599-23E4-4F60-B3B1-41778D509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7489A962-5063-488F-B281-85AF8D42B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7CDC8FCC-DBFB-44EB-8A26-BD9340952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3975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800" i="1">
              <a:solidFill>
                <a:schemeClr val="tx1"/>
              </a:solidFill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3D6BF81A-867E-44CE-89B2-C8FB5B4E429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44038" name="Text Box 31">
            <a:extLst>
              <a:ext uri="{FF2B5EF4-FFF2-40B4-BE49-F238E27FC236}">
                <a16:creationId xmlns:a16="http://schemas.microsoft.com/office/drawing/2014/main" id="{1F5C2C74-C3EA-4E0B-9099-22FF6BD22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1956E5E2-0462-476C-86A3-EC62F4AD0537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18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0F9987BD-5A11-4F18-B2A6-6DEE43575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F9674EC1-2937-4F76-8524-1C8DAD1D2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6516688"/>
            <a:ext cx="6265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i="1">
                <a:solidFill>
                  <a:schemeClr val="tx1"/>
                </a:solidFill>
              </a:rPr>
              <a:t>Sekcyjna komora klimatyzacyjna</a:t>
            </a:r>
            <a:endParaRPr lang="en-GB" altLang="pl-PL" sz="2400" i="1">
              <a:solidFill>
                <a:schemeClr val="tx1"/>
              </a:solidFill>
            </a:endParaRPr>
          </a:p>
        </p:txBody>
      </p:sp>
      <p:pic>
        <p:nvPicPr>
          <p:cNvPr id="44041" name="Picture 9">
            <a:extLst>
              <a:ext uri="{FF2B5EF4-FFF2-40B4-BE49-F238E27FC236}">
                <a16:creationId xmlns:a16="http://schemas.microsoft.com/office/drawing/2014/main" id="{AC24DF46-2468-4DAA-A3E1-385EAA17B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331913"/>
            <a:ext cx="87122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5DC166D-0589-483A-9AFC-6AE8876B1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3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A8580C35-3DAC-4A58-8384-1277F5102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243361BE-0113-4C18-9FFA-2BC585ABC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DB393B6E-C05C-470F-BC07-9CC2F981D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3975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800" i="1">
              <a:solidFill>
                <a:schemeClr val="tx1"/>
              </a:solidFill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05F77184-F5AD-4DA1-B9DA-BB66AFBC508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46086" name="Text Box 31">
            <a:extLst>
              <a:ext uri="{FF2B5EF4-FFF2-40B4-BE49-F238E27FC236}">
                <a16:creationId xmlns:a16="http://schemas.microsoft.com/office/drawing/2014/main" id="{F8271F03-AAF8-48A9-9BD5-B972EA37C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5B78192-BF8C-4025-A526-487A86F5ABC8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19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7" name="Text Box 7">
            <a:extLst>
              <a:ext uri="{FF2B5EF4-FFF2-40B4-BE49-F238E27FC236}">
                <a16:creationId xmlns:a16="http://schemas.microsoft.com/office/drawing/2014/main" id="{19A12516-E82D-4151-BB5A-277C4EB8B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id="{5F0A589F-C76E-4DFA-982B-CDD3FF856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6516688"/>
            <a:ext cx="6265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i="1">
                <a:solidFill>
                  <a:schemeClr val="tx1"/>
                </a:solidFill>
              </a:rPr>
              <a:t>Komora klimatyzacyjna</a:t>
            </a:r>
            <a:endParaRPr lang="en-GB" altLang="pl-PL" sz="2400" i="1">
              <a:solidFill>
                <a:schemeClr val="tx1"/>
              </a:solidFill>
            </a:endParaRPr>
          </a:p>
        </p:txBody>
      </p:sp>
      <p:pic>
        <p:nvPicPr>
          <p:cNvPr id="46089" name="Picture 11">
            <a:extLst>
              <a:ext uri="{FF2B5EF4-FFF2-40B4-BE49-F238E27FC236}">
                <a16:creationId xmlns:a16="http://schemas.microsoft.com/office/drawing/2014/main" id="{41C41B8B-A22B-4498-A929-459C26C28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684213"/>
            <a:ext cx="576738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E44CAEA-6612-4986-8CF0-AAB42492E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60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EC48B18-46B9-479D-B226-ADF3014F1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Co to jest wentylacja?</a:t>
            </a:r>
            <a:r>
              <a:rPr lang="pl-PL" altLang="pl-PL" b="0">
                <a:solidFill>
                  <a:srgbClr val="FFCC00"/>
                </a:solidFill>
              </a:rPr>
              <a:t> </a:t>
            </a:r>
            <a:br>
              <a:rPr lang="pl-PL" altLang="pl-PL" b="0">
                <a:solidFill>
                  <a:srgbClr val="FFCC00"/>
                </a:solidFill>
              </a:rPr>
            </a:br>
            <a:r>
              <a:rPr lang="pl-PL" altLang="pl-PL" b="0"/>
              <a:t>Co to jest klimatyzacja?</a:t>
            </a:r>
            <a:r>
              <a:rPr lang="pl-PL" altLang="pl-PL" b="0">
                <a:solidFill>
                  <a:srgbClr val="FFCC00"/>
                </a:solidFill>
              </a:rPr>
              <a:t> 	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09A9121-E268-4E07-A094-936487DD9F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0363" y="1725613"/>
            <a:ext cx="9720262" cy="5834062"/>
          </a:xfrm>
        </p:spPr>
        <p:txBody>
          <a:bodyPr/>
          <a:lstStyle/>
          <a:p>
            <a:pPr eaLnBrk="1">
              <a:lnSpc>
                <a:spcPct val="70000"/>
              </a:lnSpc>
            </a:pPr>
            <a:endParaRPr lang="pl-PL" altLang="pl-PL" sz="1200"/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3600" b="1">
                <a:solidFill>
                  <a:schemeClr val="tx1"/>
                </a:solidFill>
                <a:latin typeface="Arial" panose="020B0604020202020204" pitchFamily="34" charset="0"/>
              </a:rPr>
              <a:t>Wentylacja </a:t>
            </a: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jest zorganizowanym procesem wymiany powietrza z jednoczesnym usuwaniem na zewnątrz substancji wydzielających się w pomieszczeniu.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3600" b="1">
                <a:solidFill>
                  <a:schemeClr val="tx1"/>
                </a:solidFill>
                <a:latin typeface="Arial" panose="020B0604020202020204" pitchFamily="34" charset="0"/>
              </a:rPr>
              <a:t>Klimatyzacja </a:t>
            </a: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jest procesem nadawania powietrzu w pomieszczeniu określonych parametrów wymaganych przez:</a:t>
            </a:r>
          </a:p>
          <a:p>
            <a:pPr eaLnBrk="1">
              <a:lnSpc>
                <a:spcPct val="13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ludzi (klimatyzacja komfortowa),</a:t>
            </a:r>
          </a:p>
          <a:p>
            <a:pPr eaLnBrk="1">
              <a:lnSpc>
                <a:spcPct val="13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technologię produkcji (klimatyzacja przemysłowa) </a:t>
            </a:r>
          </a:p>
          <a:p>
            <a:pPr eaLnBrk="1">
              <a:lnSpc>
                <a:spcPct val="70000"/>
              </a:lnSpc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70000"/>
              </a:lnSpc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CF2C366-80FA-4095-8DCC-11469A153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05"/>
    </mc:Choice>
    <mc:Fallback>
      <p:transition spd="slow" advTm="4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E8720266-4AE2-4637-B60A-B106352FB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8131" name="Text Box 3">
            <a:extLst>
              <a:ext uri="{FF2B5EF4-FFF2-40B4-BE49-F238E27FC236}">
                <a16:creationId xmlns:a16="http://schemas.microsoft.com/office/drawing/2014/main" id="{1738D6C4-6E43-4EE5-903D-5D2AFE8EA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C3E40BDA-12DB-4E41-8E83-662CACB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8F93A7CC-2D38-4487-8922-F42701C9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3975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800" i="1">
              <a:solidFill>
                <a:schemeClr val="tx1"/>
              </a:solidFill>
            </a:endParaRP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B4C38B0A-90D3-4910-8B8D-97437B30E1E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48135" name="Text Box 7">
            <a:extLst>
              <a:ext uri="{FF2B5EF4-FFF2-40B4-BE49-F238E27FC236}">
                <a16:creationId xmlns:a16="http://schemas.microsoft.com/office/drawing/2014/main" id="{40ACC1D3-2E59-4357-9145-A4C651EB0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511300"/>
            <a:ext cx="8966200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Elem</a:t>
            </a: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e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nty instalacji klimatyzacyjnych:</a:t>
            </a:r>
          </a:p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Komory zraszania</a:t>
            </a: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– nawilżanie </a:t>
            </a:r>
            <a:endParaRPr lang="en-GB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Służą do nawilżania powietrza, chłodzenia bądź osuszania. Mogą być zasilane wodą wodociągową, wodą zimną ze studni wierconej</a:t>
            </a:r>
          </a:p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jednostopniowe</a:t>
            </a: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d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wustopniowe</a:t>
            </a:r>
          </a:p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W zależności od kierunku przepływu powietrza komory zraszania dzieli się na:</a:t>
            </a: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p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ionowe</a:t>
            </a: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p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oziome</a:t>
            </a:r>
          </a:p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Prędkość przepływu powietrza przez komory zraszania przyjmuje się w granicach 1,5-3,5 m/s.</a:t>
            </a: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8136" name="Text Box 31">
            <a:extLst>
              <a:ext uri="{FF2B5EF4-FFF2-40B4-BE49-F238E27FC236}">
                <a16:creationId xmlns:a16="http://schemas.microsoft.com/office/drawing/2014/main" id="{740D3E11-6F6B-41F0-AC91-0990A55C7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AD746F5-9796-43C4-B76A-EF5BDA30094B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7" name="Text Box 9">
            <a:extLst>
              <a:ext uri="{FF2B5EF4-FFF2-40B4-BE49-F238E27FC236}">
                <a16:creationId xmlns:a16="http://schemas.microsoft.com/office/drawing/2014/main" id="{BF219D88-B189-4B27-A07C-B2268AE59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3162409-1D4F-43E7-BC00-3137F03E8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7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>
            <a:extLst>
              <a:ext uri="{FF2B5EF4-FFF2-40B4-BE49-F238E27FC236}">
                <a16:creationId xmlns:a16="http://schemas.microsoft.com/office/drawing/2014/main" id="{CB2B48F2-9C58-4965-A47F-BB9491789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0179" name="Text Box 5">
            <a:extLst>
              <a:ext uri="{FF2B5EF4-FFF2-40B4-BE49-F238E27FC236}">
                <a16:creationId xmlns:a16="http://schemas.microsoft.com/office/drawing/2014/main" id="{EB4E9884-627D-4CDB-A071-90B630FD0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0180" name="Rectangle 6">
            <a:extLst>
              <a:ext uri="{FF2B5EF4-FFF2-40B4-BE49-F238E27FC236}">
                <a16:creationId xmlns:a16="http://schemas.microsoft.com/office/drawing/2014/main" id="{B540DE2B-4293-453B-A912-E7E712833DB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50181" name="Text Box 7">
            <a:extLst>
              <a:ext uri="{FF2B5EF4-FFF2-40B4-BE49-F238E27FC236}">
                <a16:creationId xmlns:a16="http://schemas.microsoft.com/office/drawing/2014/main" id="{7B29C262-790B-4D9A-BD80-E1C274EF3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2124075"/>
            <a:ext cx="8785225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63525" indent="-26352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58813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05092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443038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836738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293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751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208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665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Elementy komory zraszania:</a:t>
            </a:r>
          </a:p>
          <a:p>
            <a:pPr eaLnBrk="1">
              <a:buClr>
                <a:srgbClr val="000000"/>
              </a:buClr>
              <a:buSzPct val="57000"/>
              <a:buFont typeface="Times New Roman" panose="02020603050405020304" pitchFamily="18" charset="0"/>
              <a:buNone/>
            </a:pPr>
            <a:endParaRPr lang="en-GB" altLang="pl-PL" sz="28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FFFF00"/>
              </a:buClr>
              <a:buSzPct val="48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wanna blaszana lub murowana</a:t>
            </a:r>
          </a:p>
          <a:p>
            <a:pPr eaLnBrk="1">
              <a:buClr>
                <a:srgbClr val="000000"/>
              </a:buClr>
              <a:buSzPct val="48000"/>
              <a:buFont typeface="Times New Roman" panose="02020603050405020304" pitchFamily="18" charset="0"/>
              <a:buNone/>
            </a:pPr>
            <a:endParaRPr lang="en-GB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FFFF00"/>
              </a:buClr>
              <a:buSzPct val="48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obudowa blaszana lub murowana</a:t>
            </a:r>
          </a:p>
          <a:p>
            <a:pPr eaLnBrk="1">
              <a:buClr>
                <a:srgbClr val="000000"/>
              </a:buClr>
              <a:buSzPct val="48000"/>
              <a:buFont typeface="Times New Roman" panose="02020603050405020304" pitchFamily="18" charset="0"/>
              <a:buNone/>
            </a:pPr>
            <a:endParaRPr lang="en-GB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FFFF00"/>
              </a:buClr>
              <a:buSzPct val="48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zespół dysz (zraszacz) wraz z układem rur </a:t>
            </a: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eaLnBrk="1">
              <a:buClr>
                <a:srgbClr val="FFFF00"/>
              </a:buClr>
              <a:buSzPct val="48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doprowadzających wodę </a:t>
            </a:r>
          </a:p>
          <a:p>
            <a:pPr eaLnBrk="1">
              <a:buClr>
                <a:srgbClr val="000000"/>
              </a:buClr>
              <a:buSzPct val="48000"/>
              <a:buFont typeface="Times New Roman" panose="02020603050405020304" pitchFamily="18" charset="0"/>
              <a:buNone/>
            </a:pPr>
            <a:endParaRPr lang="en-GB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buClr>
                <a:srgbClr val="FFFF00"/>
              </a:buClr>
              <a:buSzPct val="48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kierownica – wyrównuje strumień powietrza napływającego do komory zraszania, dzięki czemu kontakt powietrza z rozpyloną wodą jest równomierny w całej przestrzeni</a:t>
            </a: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zraszania</a:t>
            </a:r>
            <a:endParaRPr lang="en-GB" altLang="pl-PL" sz="28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0182" name="Text Box 31">
            <a:extLst>
              <a:ext uri="{FF2B5EF4-FFF2-40B4-BE49-F238E27FC236}">
                <a16:creationId xmlns:a16="http://schemas.microsoft.com/office/drawing/2014/main" id="{66B45368-D080-4836-9290-AA4D23B6D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3E0703C-058C-4228-9062-4D7DF394D19B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21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3" name="Text Box 15">
            <a:extLst>
              <a:ext uri="{FF2B5EF4-FFF2-40B4-BE49-F238E27FC236}">
                <a16:creationId xmlns:a16="http://schemas.microsoft.com/office/drawing/2014/main" id="{A1A126F3-B6F6-4119-ADBF-31BA7781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84213"/>
            <a:ext cx="6265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8FE8BCF-1C72-437F-8DB5-655B0524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83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>
            <a:extLst>
              <a:ext uri="{FF2B5EF4-FFF2-40B4-BE49-F238E27FC236}">
                <a16:creationId xmlns:a16="http://schemas.microsoft.com/office/drawing/2014/main" id="{6F6A7E53-987C-4BB5-BA74-0B84E5DD6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>
              <a:solidFill>
                <a:schemeClr val="tx1"/>
              </a:solidFill>
            </a:endParaRPr>
          </a:p>
        </p:txBody>
      </p:sp>
      <p:sp>
        <p:nvSpPr>
          <p:cNvPr id="52227" name="Text Box 4">
            <a:extLst>
              <a:ext uri="{FF2B5EF4-FFF2-40B4-BE49-F238E27FC236}">
                <a16:creationId xmlns:a16="http://schemas.microsoft.com/office/drawing/2014/main" id="{5A14D016-419F-4BD3-A55B-961DF91DB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2228" name="Text Box 5">
            <a:extLst>
              <a:ext uri="{FF2B5EF4-FFF2-40B4-BE49-F238E27FC236}">
                <a16:creationId xmlns:a16="http://schemas.microsoft.com/office/drawing/2014/main" id="{1AFFB623-4647-4EB0-BF5B-4AA18D2C0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2229" name="Rectangle 7">
            <a:extLst>
              <a:ext uri="{FF2B5EF4-FFF2-40B4-BE49-F238E27FC236}">
                <a16:creationId xmlns:a16="http://schemas.microsoft.com/office/drawing/2014/main" id="{146DFE6D-E34E-4813-83B0-11A372781F5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52230" name="Text Box 8">
            <a:extLst>
              <a:ext uri="{FF2B5EF4-FFF2-40B4-BE49-F238E27FC236}">
                <a16:creationId xmlns:a16="http://schemas.microsoft.com/office/drawing/2014/main" id="{3D5FCD8F-A761-4EDE-AC6D-256369C24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476375"/>
            <a:ext cx="8424863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6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>
                <a:solidFill>
                  <a:schemeClr val="tx1"/>
                </a:solidFill>
                <a:cs typeface="Arial" panose="020B0604020202020204" pitchFamily="34" charset="0"/>
              </a:rPr>
              <a:t>Elementy komory zraszania:</a:t>
            </a:r>
          </a:p>
          <a:p>
            <a:pPr eaLnBrk="1">
              <a:lnSpc>
                <a:spcPct val="120000"/>
              </a:lnSpc>
              <a:buClr>
                <a:srgbClr val="000000"/>
              </a:buClr>
              <a:buSzPct val="57000"/>
              <a:buFont typeface="Times New Roman" panose="02020603050405020304" pitchFamily="18" charset="0"/>
              <a:buNone/>
            </a:pPr>
            <a:endParaRPr lang="en-GB" altLang="pl-PL" sz="28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20000"/>
              </a:lnSpc>
              <a:buClr>
                <a:srgbClr val="FFFF00"/>
              </a:buClr>
              <a:buSzPct val="57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odkraplacz-zatrzymywane są drobne kropelki wody </a:t>
            </a: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eaLnBrk="1">
              <a:lnSpc>
                <a:spcPct val="120000"/>
              </a:lnSpc>
              <a:buClr>
                <a:srgbClr val="FFFF00"/>
              </a:buClr>
              <a:buSzPct val="57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  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unoszone</a:t>
            </a: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przez strumień powietrza </a:t>
            </a:r>
          </a:p>
          <a:p>
            <a:pPr eaLnBrk="1">
              <a:lnSpc>
                <a:spcPct val="120000"/>
              </a:lnSpc>
              <a:buClr>
                <a:srgbClr val="FFFF00"/>
              </a:buClr>
              <a:buSzPct val="57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filtr wody</a:t>
            </a:r>
          </a:p>
          <a:p>
            <a:pPr eaLnBrk="1">
              <a:lnSpc>
                <a:spcPct val="120000"/>
              </a:lnSpc>
              <a:buClr>
                <a:srgbClr val="FFFF00"/>
              </a:buClr>
              <a:buSzPct val="57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zawór przelewowo-spustowy</a:t>
            </a:r>
          </a:p>
          <a:p>
            <a:pPr eaLnBrk="1">
              <a:lnSpc>
                <a:spcPct val="120000"/>
              </a:lnSpc>
              <a:buClr>
                <a:srgbClr val="FFFF00"/>
              </a:buClr>
              <a:buSzPct val="57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doprowadzenie wody wodociągowej do wanny</a:t>
            </a:r>
          </a:p>
          <a:p>
            <a:pPr eaLnBrk="1">
              <a:lnSpc>
                <a:spcPct val="120000"/>
              </a:lnSpc>
              <a:buClr>
                <a:srgbClr val="FFFF00"/>
              </a:buClr>
              <a:buSzPct val="57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króciec ssawny do przyłączenia pompy wody obiegowej</a:t>
            </a:r>
          </a:p>
          <a:p>
            <a:pPr eaLnBrk="1">
              <a:lnSpc>
                <a:spcPct val="120000"/>
              </a:lnSpc>
              <a:buClr>
                <a:srgbClr val="FFFF00"/>
              </a:buClr>
              <a:buSzPct val="57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drzwi z wziernikiem</a:t>
            </a:r>
          </a:p>
          <a:p>
            <a:pPr eaLnBrk="1">
              <a:lnSpc>
                <a:spcPct val="120000"/>
              </a:lnSpc>
              <a:buClr>
                <a:srgbClr val="FFFF00"/>
              </a:buClr>
              <a:buSzPct val="57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oświetlenie w wodoszczelnej obudowie</a:t>
            </a: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1" name="Text Box 31">
            <a:extLst>
              <a:ext uri="{FF2B5EF4-FFF2-40B4-BE49-F238E27FC236}">
                <a16:creationId xmlns:a16="http://schemas.microsoft.com/office/drawing/2014/main" id="{7276107F-A48F-4B5C-8005-9D0F1755D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AF090362-DC52-4E93-9075-EC937327C84E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22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32" name="Text Box 16">
            <a:extLst>
              <a:ext uri="{FF2B5EF4-FFF2-40B4-BE49-F238E27FC236}">
                <a16:creationId xmlns:a16="http://schemas.microsoft.com/office/drawing/2014/main" id="{4F3D9383-8579-4968-BE5B-0959731ED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2367BAC-7703-402E-8838-D0E679844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8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C8896622-1F25-4572-93B8-46DFE458A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>
              <a:solidFill>
                <a:schemeClr val="tx1"/>
              </a:solidFill>
            </a:endParaRP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1413C313-FB48-42CE-8261-8664EC1B1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E0C804FF-199E-4F6B-8AAE-2CFB86930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D9E67CD1-2095-4624-A9DE-593646DCDAC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54278" name="Text Box 31">
            <a:extLst>
              <a:ext uri="{FF2B5EF4-FFF2-40B4-BE49-F238E27FC236}">
                <a16:creationId xmlns:a16="http://schemas.microsoft.com/office/drawing/2014/main" id="{35FCDECE-135C-428C-A0C6-045769BA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0975898D-05E4-484A-8725-AE51A3FACA60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9" name="Text Box 8">
            <a:extLst>
              <a:ext uri="{FF2B5EF4-FFF2-40B4-BE49-F238E27FC236}">
                <a16:creationId xmlns:a16="http://schemas.microsoft.com/office/drawing/2014/main" id="{645571D4-FCDE-4B97-8A0E-197E28A0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54280" name="Picture 9">
            <a:extLst>
              <a:ext uri="{FF2B5EF4-FFF2-40B4-BE49-F238E27FC236}">
                <a16:creationId xmlns:a16="http://schemas.microsoft.com/office/drawing/2014/main" id="{9E976B1D-D7FE-40DB-B817-9B0E6591F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50825"/>
            <a:ext cx="543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81" name="Text Box 10">
            <a:extLst>
              <a:ext uri="{FF2B5EF4-FFF2-40B4-BE49-F238E27FC236}">
                <a16:creationId xmlns:a16="http://schemas.microsoft.com/office/drawing/2014/main" id="{80C54FEC-D278-4EA6-A729-5CB3EA6EC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148263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l-PL" altLang="pl-PL" sz="2400">
                <a:solidFill>
                  <a:schemeClr val="tx1"/>
                </a:solidFill>
                <a:cs typeface="Arial" panose="020B0604020202020204" pitchFamily="34" charset="0"/>
              </a:rPr>
              <a:t>Nawilżacz parowy</a:t>
            </a:r>
            <a:endParaRPr lang="pl-PL" altLang="pl-PL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4A03D26-9727-4D4D-9D11-6F756E0F2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6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5E8D50FD-4581-461A-B0E6-4550EB046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00ED6D91-9D35-48AE-B11F-66836F29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6324" name="Text Box 4">
            <a:extLst>
              <a:ext uri="{FF2B5EF4-FFF2-40B4-BE49-F238E27FC236}">
                <a16:creationId xmlns:a16="http://schemas.microsoft.com/office/drawing/2014/main" id="{C2CAD32A-8DAE-4D35-9DF4-0554C661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3B2080A2-75BC-43D8-B937-A2C68DCF374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56326" name="Text Box 6">
            <a:extLst>
              <a:ext uri="{FF2B5EF4-FFF2-40B4-BE49-F238E27FC236}">
                <a16:creationId xmlns:a16="http://schemas.microsoft.com/office/drawing/2014/main" id="{CC2FBF57-61E6-419C-8499-51A3C7FCF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7" name="Text Box 31">
            <a:extLst>
              <a:ext uri="{FF2B5EF4-FFF2-40B4-BE49-F238E27FC236}">
                <a16:creationId xmlns:a16="http://schemas.microsoft.com/office/drawing/2014/main" id="{C5A7AF56-A666-40C3-9F48-A443D93C9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4AFEC738-D21C-40D7-9C66-C750A93E42D4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62B50B4E-AD1B-4370-9D68-089CB52EC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56329" name="Text Box 9">
            <a:extLst>
              <a:ext uri="{FF2B5EF4-FFF2-40B4-BE49-F238E27FC236}">
                <a16:creationId xmlns:a16="http://schemas.microsoft.com/office/drawing/2014/main" id="{7CB17F95-AF9D-412E-8703-612203B0B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6330" name="Rectangle 11">
            <a:extLst>
              <a:ext uri="{FF2B5EF4-FFF2-40B4-BE49-F238E27FC236}">
                <a16:creationId xmlns:a16="http://schemas.microsoft.com/office/drawing/2014/main" id="{9FB5AA24-0076-482D-A505-F151A3C3AA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523875"/>
            <a:ext cx="9144000" cy="4476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/>
            <a:r>
              <a:rPr lang="pl-PL" altLang="pl-PL" sz="2000"/>
              <a:t>URZĄDZENIE KLIMATYZACYJNE SYSTEMU SPLIT</a:t>
            </a:r>
          </a:p>
        </p:txBody>
      </p:sp>
      <p:pic>
        <p:nvPicPr>
          <p:cNvPr id="56331" name="Picture 12">
            <a:extLst>
              <a:ext uri="{FF2B5EF4-FFF2-40B4-BE49-F238E27FC236}">
                <a16:creationId xmlns:a16="http://schemas.microsoft.com/office/drawing/2014/main" id="{0FED423B-8B95-40A1-87BC-1951BCE5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0113"/>
            <a:ext cx="6553200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2" name="Text Box 13">
            <a:extLst>
              <a:ext uri="{FF2B5EF4-FFF2-40B4-BE49-F238E27FC236}">
                <a16:creationId xmlns:a16="http://schemas.microsoft.com/office/drawing/2014/main" id="{26109F52-2C97-4AF9-8D2C-59B0C6AA2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1187450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 altLang="pl-PL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6333" name="Text Box 14">
            <a:extLst>
              <a:ext uri="{FF2B5EF4-FFF2-40B4-BE49-F238E27FC236}">
                <a16:creationId xmlns:a16="http://schemas.microsoft.com/office/drawing/2014/main" id="{4A977EB5-0372-4BB7-8DAD-B28F3F05F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338" y="1763713"/>
            <a:ext cx="2195512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2000">
                <a:solidFill>
                  <a:schemeClr val="tx1"/>
                </a:solidFill>
                <a:cs typeface="Arial" panose="020B0604020202020204" pitchFamily="34" charset="0"/>
              </a:rPr>
              <a:t>1 Skraplacz</a:t>
            </a:r>
          </a:p>
          <a:p>
            <a:r>
              <a:rPr lang="pl-PL" altLang="pl-PL" sz="2000">
                <a:solidFill>
                  <a:schemeClr val="tx1"/>
                </a:solidFill>
                <a:cs typeface="Arial" panose="020B0604020202020204" pitchFamily="34" charset="0"/>
              </a:rPr>
              <a:t>2 Wentylator skraplacza</a:t>
            </a:r>
          </a:p>
          <a:p>
            <a:r>
              <a:rPr lang="pl-PL" altLang="pl-PL" sz="2000">
                <a:solidFill>
                  <a:schemeClr val="tx1"/>
                </a:solidFill>
                <a:cs typeface="Arial" panose="020B0604020202020204" pitchFamily="34" charset="0"/>
              </a:rPr>
              <a:t>3 Sprężarka</a:t>
            </a:r>
          </a:p>
          <a:p>
            <a:r>
              <a:rPr lang="pl-PL" altLang="pl-PL" sz="2000">
                <a:solidFill>
                  <a:schemeClr val="tx1"/>
                </a:solidFill>
                <a:cs typeface="Arial" panose="020B0604020202020204" pitchFamily="34" charset="0"/>
              </a:rPr>
              <a:t>4 Wentylator parownika</a:t>
            </a:r>
          </a:p>
          <a:p>
            <a:r>
              <a:rPr lang="pl-PL" altLang="pl-PL" sz="2000">
                <a:solidFill>
                  <a:schemeClr val="tx1"/>
                </a:solidFill>
                <a:cs typeface="Arial" panose="020B0604020202020204" pitchFamily="34" charset="0"/>
              </a:rPr>
              <a:t>5 Parownik </a:t>
            </a:r>
          </a:p>
          <a:p>
            <a:r>
              <a:rPr lang="pl-PL" altLang="pl-PL" sz="2000">
                <a:solidFill>
                  <a:schemeClr val="tx1"/>
                </a:solidFill>
                <a:cs typeface="Arial" panose="020B0604020202020204" pitchFamily="34" charset="0"/>
              </a:rPr>
              <a:t>6 Odpływ wody</a:t>
            </a:r>
          </a:p>
          <a:p>
            <a:r>
              <a:rPr lang="pl-PL" altLang="pl-PL" sz="2000">
                <a:solidFill>
                  <a:schemeClr val="tx1"/>
                </a:solidFill>
                <a:cs typeface="Arial" panose="020B0604020202020204" pitchFamily="34" charset="0"/>
              </a:rPr>
              <a:t>7 Wtrysk kapilarny</a:t>
            </a:r>
          </a:p>
          <a:p>
            <a:r>
              <a:rPr lang="pl-PL" altLang="pl-PL" sz="2000">
                <a:solidFill>
                  <a:schemeClr val="tx1"/>
                </a:solidFill>
                <a:cs typeface="Arial" panose="020B0604020202020204" pitchFamily="34" charset="0"/>
              </a:rPr>
              <a:t>8 Silnik wentylatora</a:t>
            </a:r>
          </a:p>
          <a:p>
            <a:endParaRPr lang="pl-PL" altLang="pl-PL" sz="2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0EB8664-39B9-497C-9893-10F101A16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19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>
            <a:extLst>
              <a:ext uri="{FF2B5EF4-FFF2-40B4-BE49-F238E27FC236}">
                <a16:creationId xmlns:a16="http://schemas.microsoft.com/office/drawing/2014/main" id="{947D5BF1-6F4E-4D42-B9E6-27F8F477A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BCF2065C-6608-4F07-A2DE-1D32643CB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8D92B7F5-6438-49EA-BE61-D3F93DE3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3975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800" i="1">
              <a:solidFill>
                <a:schemeClr val="tx1"/>
              </a:solidFill>
            </a:endParaRP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2C253CF6-855F-4738-A12B-D6ECF34F6C9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58374" name="Text Box 31">
            <a:extLst>
              <a:ext uri="{FF2B5EF4-FFF2-40B4-BE49-F238E27FC236}">
                <a16:creationId xmlns:a16="http://schemas.microsoft.com/office/drawing/2014/main" id="{E3AEBC9E-957E-488A-B10A-F8D084E71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14FC9D0B-EEED-41D9-8CCC-EE0D846E0F20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701B2CFE-F834-42BE-B70C-5E0BBAD6E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58376" name="Picture 10">
            <a:extLst>
              <a:ext uri="{FF2B5EF4-FFF2-40B4-BE49-F238E27FC236}">
                <a16:creationId xmlns:a16="http://schemas.microsoft.com/office/drawing/2014/main" id="{23A761D8-94D5-4A55-BA5C-BFCFC6C9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042988"/>
            <a:ext cx="929005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1">
            <a:extLst>
              <a:ext uri="{FF2B5EF4-FFF2-40B4-BE49-F238E27FC236}">
                <a16:creationId xmlns:a16="http://schemas.microsoft.com/office/drawing/2014/main" id="{65020DA8-687C-4C39-9C33-9F8F84C2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5580063"/>
            <a:ext cx="3292475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BDAAE98-F4F1-4358-91B2-D413275D8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99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>
            <a:extLst>
              <a:ext uri="{FF2B5EF4-FFF2-40B4-BE49-F238E27FC236}">
                <a16:creationId xmlns:a16="http://schemas.microsoft.com/office/drawing/2014/main" id="{C9CE1069-69AC-4F08-80A5-43079C945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4D131089-F615-4976-91F0-DBD9F7EB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B30D95EB-A637-49A3-ABA5-5859BD000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173AE21E-DAF1-46AD-AB53-FE2C6D84BC1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AE7A66C1-2418-45EF-98ED-515F65F96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3" name="Text Box 31">
            <a:extLst>
              <a:ext uri="{FF2B5EF4-FFF2-40B4-BE49-F238E27FC236}">
                <a16:creationId xmlns:a16="http://schemas.microsoft.com/office/drawing/2014/main" id="{56D12147-44FF-419B-A471-CAAFB6129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6DF0F73B-1999-426B-8AE7-ECE29514C9D3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CB641AC4-BC34-49C9-ABAA-3C3EE81CC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60425" name="Rectangle 11">
            <a:extLst>
              <a:ext uri="{FF2B5EF4-FFF2-40B4-BE49-F238E27FC236}">
                <a16:creationId xmlns:a16="http://schemas.microsoft.com/office/drawing/2014/main" id="{DB53568A-6D89-4AB5-B062-B39595AE6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7163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>
              <a:solidFill>
                <a:srgbClr val="000000"/>
              </a:solidFill>
            </a:endParaRPr>
          </a:p>
        </p:txBody>
      </p:sp>
      <p:pic>
        <p:nvPicPr>
          <p:cNvPr id="60426" name="Picture 13">
            <a:extLst>
              <a:ext uri="{FF2B5EF4-FFF2-40B4-BE49-F238E27FC236}">
                <a16:creationId xmlns:a16="http://schemas.microsoft.com/office/drawing/2014/main" id="{56F89CF0-EAD1-4CDB-8667-EB0E4CCC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03350"/>
            <a:ext cx="9217025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AA12FDF-E5F7-40DC-960D-99AFFA9B3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6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3">
            <a:extLst>
              <a:ext uri="{FF2B5EF4-FFF2-40B4-BE49-F238E27FC236}">
                <a16:creationId xmlns:a16="http://schemas.microsoft.com/office/drawing/2014/main" id="{0AF65441-C8A3-4852-9BB6-B3D874E26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2467" name="Text Box 4">
            <a:extLst>
              <a:ext uri="{FF2B5EF4-FFF2-40B4-BE49-F238E27FC236}">
                <a16:creationId xmlns:a16="http://schemas.microsoft.com/office/drawing/2014/main" id="{06759721-69C7-45B6-9CDA-77E289F9D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2468" name="Text Box 5">
            <a:extLst>
              <a:ext uri="{FF2B5EF4-FFF2-40B4-BE49-F238E27FC236}">
                <a16:creationId xmlns:a16="http://schemas.microsoft.com/office/drawing/2014/main" id="{1684774F-02A0-4ADE-A3A2-8CF8D26D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2469" name="Rectangle 7">
            <a:extLst>
              <a:ext uri="{FF2B5EF4-FFF2-40B4-BE49-F238E27FC236}">
                <a16:creationId xmlns:a16="http://schemas.microsoft.com/office/drawing/2014/main" id="{1E57B9E3-B6B9-4533-9482-B135F749D34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62470" name="Text Box 8">
            <a:extLst>
              <a:ext uri="{FF2B5EF4-FFF2-40B4-BE49-F238E27FC236}">
                <a16:creationId xmlns:a16="http://schemas.microsoft.com/office/drawing/2014/main" id="{2D5F40C4-67A5-4650-8096-DDD678F21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471" name="Picture 9">
            <a:extLst>
              <a:ext uri="{FF2B5EF4-FFF2-40B4-BE49-F238E27FC236}">
                <a16:creationId xmlns:a16="http://schemas.microsoft.com/office/drawing/2014/main" id="{862E9753-C853-4058-BC17-9997260AC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843213"/>
            <a:ext cx="35956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72" name="Picture 13">
            <a:extLst>
              <a:ext uri="{FF2B5EF4-FFF2-40B4-BE49-F238E27FC236}">
                <a16:creationId xmlns:a16="http://schemas.microsoft.com/office/drawing/2014/main" id="{83CB6020-C5CA-4B0B-8B36-2C1E62648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879725"/>
            <a:ext cx="2519363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3" name="Text Box 31">
            <a:extLst>
              <a:ext uri="{FF2B5EF4-FFF2-40B4-BE49-F238E27FC236}">
                <a16:creationId xmlns:a16="http://schemas.microsoft.com/office/drawing/2014/main" id="{DDAD0323-AF2B-4A1D-B867-8138ED0A7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0C243D2-4F5B-414B-B18E-251BFE712B46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4" name="Text Box 22">
            <a:extLst>
              <a:ext uri="{FF2B5EF4-FFF2-40B4-BE49-F238E27FC236}">
                <a16:creationId xmlns:a16="http://schemas.microsoft.com/office/drawing/2014/main" id="{C8866730-E5EB-4C7B-91DC-DF6C81C45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62475" name="Text Box 23">
            <a:extLst>
              <a:ext uri="{FF2B5EF4-FFF2-40B4-BE49-F238E27FC236}">
                <a16:creationId xmlns:a16="http://schemas.microsoft.com/office/drawing/2014/main" id="{170613C3-424C-48F2-B0EA-79236E47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979613"/>
            <a:ext cx="77422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Klimatyzatory </a:t>
            </a: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naścienny                Kasetonowy</a:t>
            </a:r>
          </a:p>
        </p:txBody>
      </p:sp>
      <p:sp>
        <p:nvSpPr>
          <p:cNvPr id="62476" name="Text Box 24">
            <a:extLst>
              <a:ext uri="{FF2B5EF4-FFF2-40B4-BE49-F238E27FC236}">
                <a16:creationId xmlns:a16="http://schemas.microsoft.com/office/drawing/2014/main" id="{279BB828-312E-4186-B4B9-A219DAC77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292725"/>
            <a:ext cx="44656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wysoka skuteczność filtracji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elektroniczna regulacja i programowanie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automatyczny restart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programator weekendowy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2477" name="Text Box 25">
            <a:extLst>
              <a:ext uri="{FF2B5EF4-FFF2-40B4-BE49-F238E27FC236}">
                <a16:creationId xmlns:a16="http://schemas.microsoft.com/office/drawing/2014/main" id="{33F561EA-37EC-49FD-85C4-9D3662960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5508625"/>
            <a:ext cx="44656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cztery niezależne prowadnice powietrza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b="1">
                <a:solidFill>
                  <a:schemeClr val="tx1"/>
                </a:solidFill>
              </a:rPr>
              <a:t>elektroniczna regulacja i programowanie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b="1">
                <a:solidFill>
                  <a:schemeClr val="tx1"/>
                </a:solidFill>
              </a:rPr>
              <a:t>do sufitu podwieszanego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18D4972-8628-44FE-A3B7-57BE8E4AE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1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>
            <a:extLst>
              <a:ext uri="{FF2B5EF4-FFF2-40B4-BE49-F238E27FC236}">
                <a16:creationId xmlns:a16="http://schemas.microsoft.com/office/drawing/2014/main" id="{0325C6CA-0667-4663-A20A-B39C574A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4515" name="Text Box 5">
            <a:extLst>
              <a:ext uri="{FF2B5EF4-FFF2-40B4-BE49-F238E27FC236}">
                <a16:creationId xmlns:a16="http://schemas.microsoft.com/office/drawing/2014/main" id="{599549A2-4657-426C-83A6-BC7C7DD00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4516" name="Rectangle 7">
            <a:extLst>
              <a:ext uri="{FF2B5EF4-FFF2-40B4-BE49-F238E27FC236}">
                <a16:creationId xmlns:a16="http://schemas.microsoft.com/office/drawing/2014/main" id="{058686E0-A085-4C52-8862-7F303048BD4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64517" name="Text Box 8">
            <a:extLst>
              <a:ext uri="{FF2B5EF4-FFF2-40B4-BE49-F238E27FC236}">
                <a16:creationId xmlns:a16="http://schemas.microsoft.com/office/drawing/2014/main" id="{0DC5C66A-70A4-4D3A-972B-B1F60D01B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8" name="Picture 10">
            <a:extLst>
              <a:ext uri="{FF2B5EF4-FFF2-40B4-BE49-F238E27FC236}">
                <a16:creationId xmlns:a16="http://schemas.microsoft.com/office/drawing/2014/main" id="{2B8147AA-C3C3-4CEA-9A75-A0AB8101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684213"/>
            <a:ext cx="5011737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9" name="Text Box 31">
            <a:extLst>
              <a:ext uri="{FF2B5EF4-FFF2-40B4-BE49-F238E27FC236}">
                <a16:creationId xmlns:a16="http://schemas.microsoft.com/office/drawing/2014/main" id="{1290D758-AF8B-46D9-83E7-B2F23ED76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EFDF8B86-A916-4225-9196-BEA17D44C004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28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20" name="Text Box 18">
            <a:extLst>
              <a:ext uri="{FF2B5EF4-FFF2-40B4-BE49-F238E27FC236}">
                <a16:creationId xmlns:a16="http://schemas.microsoft.com/office/drawing/2014/main" id="{15A7BFFF-9FC3-4BB6-AE91-8FA6A14FF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64521" name="Text Box 19">
            <a:extLst>
              <a:ext uri="{FF2B5EF4-FFF2-40B4-BE49-F238E27FC236}">
                <a16:creationId xmlns:a16="http://schemas.microsoft.com/office/drawing/2014/main" id="{5D767690-9DA0-4E62-911C-51F4B3094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547813"/>
            <a:ext cx="4465637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cs typeface="Arial" panose="020B0604020202020204" pitchFamily="34" charset="0"/>
              </a:rPr>
              <a:t>Urządzenia kanałowe </a:t>
            </a:r>
          </a:p>
          <a:p>
            <a:pPr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000" b="1">
                <a:solidFill>
                  <a:schemeClr val="tx1"/>
                </a:solidFill>
                <a:cs typeface="Arial" panose="020B0604020202020204" pitchFamily="34" charset="0"/>
              </a:rPr>
              <a:t>Klimatyzatory kanałowe to jednostki tzw. typu split (dzielone), które umożliwiają centralną dystrybucję powietrza z jednego urządzenia do kilku pomieszczeń jednocześnie. </a:t>
            </a:r>
          </a:p>
          <a:p>
            <a:pPr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000" b="1">
                <a:solidFill>
                  <a:schemeClr val="tx1"/>
                </a:solidFill>
                <a:cs typeface="Arial" panose="020B0604020202020204" pitchFamily="34" charset="0"/>
              </a:rPr>
              <a:t>Z zamontowanej w centralnym punkcie jednostki wyprowadzane są kanały, którymi powietrze rozprowadzane jest w kilka miejsc.</a:t>
            </a:r>
            <a:endParaRPr lang="pl-PL" altLang="pl-PL" sz="2000" b="1">
              <a:solidFill>
                <a:schemeClr val="tx1"/>
              </a:solidFill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59276B0-EC21-46D2-8264-DEB86266C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7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0C05F11D-307A-482B-9365-D82848BA9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2C44833F-1071-49D9-96CF-303662F3F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EF226639-71D8-48EE-B3D2-689F3B71E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33026508-4287-404C-82F1-CBCE878562C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66566" name="Text Box 6">
            <a:extLst>
              <a:ext uri="{FF2B5EF4-FFF2-40B4-BE49-F238E27FC236}">
                <a16:creationId xmlns:a16="http://schemas.microsoft.com/office/drawing/2014/main" id="{44352A78-7C2F-4E39-8EEC-8EAB57D59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7" name="Text Box 31">
            <a:extLst>
              <a:ext uri="{FF2B5EF4-FFF2-40B4-BE49-F238E27FC236}">
                <a16:creationId xmlns:a16="http://schemas.microsoft.com/office/drawing/2014/main" id="{B4C301D9-D1CE-4ADD-86F9-FDEFA71CE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DEFEA29C-7674-4012-AE22-C250B4E02EC6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8" name="Text Box 9">
            <a:extLst>
              <a:ext uri="{FF2B5EF4-FFF2-40B4-BE49-F238E27FC236}">
                <a16:creationId xmlns:a16="http://schemas.microsoft.com/office/drawing/2014/main" id="{9AC8D255-789F-4C5F-80C8-CF9A7023F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66569" name="Picture 10">
            <a:extLst>
              <a:ext uri="{FF2B5EF4-FFF2-40B4-BE49-F238E27FC236}">
                <a16:creationId xmlns:a16="http://schemas.microsoft.com/office/drawing/2014/main" id="{09790332-B29A-4FAF-B4E5-B51EE239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619250"/>
            <a:ext cx="506253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4CDB7D9-7250-4DBE-8B4C-96F127C96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0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>
            <a:extLst>
              <a:ext uri="{FF2B5EF4-FFF2-40B4-BE49-F238E27FC236}">
                <a16:creationId xmlns:a16="http://schemas.microsoft.com/office/drawing/2014/main" id="{522AB293-E8ED-44E6-9B86-A58EC4175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315" name="Text Box 4">
            <a:extLst>
              <a:ext uri="{FF2B5EF4-FFF2-40B4-BE49-F238E27FC236}">
                <a16:creationId xmlns:a16="http://schemas.microsoft.com/office/drawing/2014/main" id="{B005A801-978D-498F-ADA7-C293DEDC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id="{0F69CF96-38C0-4E03-A0DE-456E5D056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317" name="Text Box 6">
            <a:extLst>
              <a:ext uri="{FF2B5EF4-FFF2-40B4-BE49-F238E27FC236}">
                <a16:creationId xmlns:a16="http://schemas.microsoft.com/office/drawing/2014/main" id="{3EA63319-8A62-4FFA-B820-A65D976A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3318" name="Rectangle 7">
            <a:extLst>
              <a:ext uri="{FF2B5EF4-FFF2-40B4-BE49-F238E27FC236}">
                <a16:creationId xmlns:a16="http://schemas.microsoft.com/office/drawing/2014/main" id="{EACD1714-8BD0-4201-BF62-5E2228B79AB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31800" y="1547813"/>
            <a:ext cx="8966200" cy="5075237"/>
          </a:xfrm>
        </p:spPr>
        <p:txBody>
          <a:bodyPr anchor="ctr"/>
          <a:lstStyle/>
          <a:p>
            <a:pPr marL="457200" lvl="1" indent="0" eaLnBrk="1">
              <a:lnSpc>
                <a:spcPct val="111000"/>
              </a:lnSpc>
              <a:buClr>
                <a:srgbClr val="000000"/>
              </a:buClr>
              <a:buSzPct val="100000"/>
              <a:buFont typeface="Arial Unicode M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altLang="pl-PL" sz="3200" b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Klimatyzacja</a:t>
            </a:r>
            <a:r>
              <a:rPr lang="en-GB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procesem nadawania powietrzu w pomieszczeniu określonych parametrów i właściwości pożądanych ze </a:t>
            </a:r>
            <a:r>
              <a:rPr lang="en-GB" altLang="pl-P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względów higienicznych</a:t>
            </a:r>
            <a:r>
              <a:rPr lang="en-GB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ze względu na </a:t>
            </a:r>
            <a:r>
              <a:rPr lang="en-GB" altLang="pl-P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dobre samopoczucie ludzi</a:t>
            </a:r>
            <a:r>
              <a:rPr lang="en-GB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(tzw. </a:t>
            </a:r>
            <a:r>
              <a:rPr lang="en-GB" altLang="pl-P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klimatyzacja</a:t>
            </a:r>
            <a:r>
              <a:rPr lang="en-GB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komfortowa</a:t>
            </a:r>
            <a:r>
              <a:rPr lang="en-GB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lub wartości parametrów wymaganych przez </a:t>
            </a:r>
            <a:r>
              <a:rPr lang="en-GB" altLang="pl-P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technologię</a:t>
            </a:r>
            <a:r>
              <a:rPr lang="en-GB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produkcji</a:t>
            </a:r>
            <a:r>
              <a:rPr lang="en-GB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(tzw. </a:t>
            </a:r>
            <a:r>
              <a:rPr lang="en-GB" altLang="pl-P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klimatyzacja</a:t>
            </a:r>
            <a:r>
              <a:rPr lang="en-GB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technologiczna</a:t>
            </a:r>
            <a:r>
              <a:rPr lang="en-GB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GB" altLang="pl-PL" sz="3200" b="1">
                <a:solidFill>
                  <a:schemeClr val="tx1"/>
                </a:solidFill>
              </a:rPr>
              <a:t> </a:t>
            </a:r>
          </a:p>
          <a:p>
            <a:pPr marL="457200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GB" altLang="pl-PL">
              <a:solidFill>
                <a:schemeClr val="tx1"/>
              </a:solidFill>
            </a:endParaRPr>
          </a:p>
        </p:txBody>
      </p:sp>
      <p:sp>
        <p:nvSpPr>
          <p:cNvPr id="13319" name="Text Box 31">
            <a:extLst>
              <a:ext uri="{FF2B5EF4-FFF2-40B4-BE49-F238E27FC236}">
                <a16:creationId xmlns:a16="http://schemas.microsoft.com/office/drawing/2014/main" id="{DCDA3EF4-7728-468D-9000-702B65A29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BE009FC-106B-45F7-8008-126AA028EB97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14288BD-85F1-47E9-A42A-5C07CEFB0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9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id="{B2D79917-0B74-4ED7-86BB-E3E316768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8611" name="Text Box 3">
            <a:extLst>
              <a:ext uri="{FF2B5EF4-FFF2-40B4-BE49-F238E27FC236}">
                <a16:creationId xmlns:a16="http://schemas.microsoft.com/office/drawing/2014/main" id="{BC8E69E3-349C-400A-BBB6-06893EDDC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8612" name="Text Box 4">
            <a:extLst>
              <a:ext uri="{FF2B5EF4-FFF2-40B4-BE49-F238E27FC236}">
                <a16:creationId xmlns:a16="http://schemas.microsoft.com/office/drawing/2014/main" id="{E2F4493F-D5E9-40E2-BE23-72F52BE9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B6541077-DB63-424A-B31D-EB54A3E7107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68614" name="Text Box 6">
            <a:extLst>
              <a:ext uri="{FF2B5EF4-FFF2-40B4-BE49-F238E27FC236}">
                <a16:creationId xmlns:a16="http://schemas.microsoft.com/office/drawing/2014/main" id="{3C8733A3-FD9A-42E7-A255-6BBDDED16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5" name="Text Box 31">
            <a:extLst>
              <a:ext uri="{FF2B5EF4-FFF2-40B4-BE49-F238E27FC236}">
                <a16:creationId xmlns:a16="http://schemas.microsoft.com/office/drawing/2014/main" id="{C1C6F9A8-E9ED-44BE-8878-2E42EFE1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D02F928-6126-41A8-89D9-E9AC58FFE32D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Text Box 8">
            <a:extLst>
              <a:ext uri="{FF2B5EF4-FFF2-40B4-BE49-F238E27FC236}">
                <a16:creationId xmlns:a16="http://schemas.microsoft.com/office/drawing/2014/main" id="{6B0EF1DC-FB7D-4157-B456-6D7F99914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68617" name="Rectangle 11">
            <a:extLst>
              <a:ext uri="{FF2B5EF4-FFF2-40B4-BE49-F238E27FC236}">
                <a16:creationId xmlns:a16="http://schemas.microsoft.com/office/drawing/2014/main" id="{31FF05B7-A5B3-4134-8D7B-E1EB64D71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476375"/>
            <a:ext cx="7704138" cy="35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>
              <a:lnSpc>
                <a:spcPct val="13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Dane techniczne Storkair 300-G90:</a:t>
            </a:r>
          </a:p>
          <a:p>
            <a:pPr>
              <a:lnSpc>
                <a:spcPct val="136000"/>
              </a:lnSpc>
              <a:buFontTx/>
              <a:buChar char="•"/>
            </a:pPr>
            <a:r>
              <a:rPr lang="pl-PL" altLang="pl-PL" sz="24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pobór mocy na 1-2-3 biegu – 25 - 48 - 110 W</a:t>
            </a:r>
          </a:p>
          <a:p>
            <a:pPr>
              <a:lnSpc>
                <a:spcPct val="136000"/>
              </a:lnSpc>
              <a:buFontTx/>
              <a:buChar char="•"/>
            </a:pPr>
            <a:r>
              <a:rPr lang="pl-PL" altLang="pl-PL" sz="24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zasilanie – 230V/50 Hz</a:t>
            </a:r>
          </a:p>
          <a:p>
            <a:pPr>
              <a:lnSpc>
                <a:spcPct val="136000"/>
              </a:lnSpc>
              <a:buFontTx/>
              <a:buChar char="•"/>
            </a:pPr>
            <a:r>
              <a:rPr lang="pl-PL" altLang="pl-PL" sz="24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głośność (pomiar 1 m od obudowy) 30-49 dB(A)</a:t>
            </a:r>
          </a:p>
          <a:p>
            <a:pPr>
              <a:lnSpc>
                <a:spcPct val="136000"/>
              </a:lnSpc>
              <a:buFontTx/>
              <a:buChar char="•"/>
            </a:pPr>
            <a:r>
              <a:rPr lang="pl-PL" altLang="pl-PL" sz="24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głośność (pomiar w kanale)  44-58 dB(A)</a:t>
            </a:r>
          </a:p>
          <a:p>
            <a:pPr>
              <a:lnSpc>
                <a:spcPct val="136000"/>
              </a:lnSpc>
              <a:buFontTx/>
              <a:buChar char="•"/>
            </a:pPr>
            <a:r>
              <a:rPr lang="pl-PL" altLang="pl-PL" sz="24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waga – 35 kg</a:t>
            </a:r>
          </a:p>
          <a:p>
            <a:pPr>
              <a:lnSpc>
                <a:spcPct val="136000"/>
              </a:lnSpc>
              <a:buFontTx/>
              <a:buChar char="•"/>
            </a:pPr>
            <a:r>
              <a:rPr lang="pl-PL" altLang="pl-PL" sz="24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sprawność – 95,9%</a:t>
            </a:r>
          </a:p>
        </p:txBody>
      </p:sp>
      <p:pic>
        <p:nvPicPr>
          <p:cNvPr id="68618" name="Picture 10">
            <a:extLst>
              <a:ext uri="{FF2B5EF4-FFF2-40B4-BE49-F238E27FC236}">
                <a16:creationId xmlns:a16="http://schemas.microsoft.com/office/drawing/2014/main" id="{DBBE81A4-F6C5-48D3-891B-D8C546DCA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3708400"/>
            <a:ext cx="33051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Rectangle 12">
            <a:extLst>
              <a:ext uri="{FF2B5EF4-FFF2-40B4-BE49-F238E27FC236}">
                <a16:creationId xmlns:a16="http://schemas.microsoft.com/office/drawing/2014/main" id="{A7F75104-8EF2-4EE5-97A6-FF1BC5795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7163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>
              <a:solidFill>
                <a:srgbClr val="000000"/>
              </a:solidFill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4040AAE-E626-4ABB-872B-448723DB2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89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EE974B14-9CF4-46EC-A919-3EAF476E8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0659" name="Text Box 3">
            <a:extLst>
              <a:ext uri="{FF2B5EF4-FFF2-40B4-BE49-F238E27FC236}">
                <a16:creationId xmlns:a16="http://schemas.microsoft.com/office/drawing/2014/main" id="{A44FF03B-599D-4169-B6EE-57B188E68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0660" name="Text Box 4">
            <a:extLst>
              <a:ext uri="{FF2B5EF4-FFF2-40B4-BE49-F238E27FC236}">
                <a16:creationId xmlns:a16="http://schemas.microsoft.com/office/drawing/2014/main" id="{E72DCE36-38B5-4C3E-AAE5-39D98793D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1E0A89AF-6D67-4193-B7D0-0DE118637CC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70662" name="Text Box 6">
            <a:extLst>
              <a:ext uri="{FF2B5EF4-FFF2-40B4-BE49-F238E27FC236}">
                <a16:creationId xmlns:a16="http://schemas.microsoft.com/office/drawing/2014/main" id="{95C5F3B1-725C-432F-AC30-CD1AAAE9D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3" name="Text Box 31">
            <a:extLst>
              <a:ext uri="{FF2B5EF4-FFF2-40B4-BE49-F238E27FC236}">
                <a16:creationId xmlns:a16="http://schemas.microsoft.com/office/drawing/2014/main" id="{1DBABCC7-3717-4A3D-AA33-AE97AF64A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B70CEFB0-0990-4475-B8BA-56113A65FC8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31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4" name="Text Box 8">
            <a:extLst>
              <a:ext uri="{FF2B5EF4-FFF2-40B4-BE49-F238E27FC236}">
                <a16:creationId xmlns:a16="http://schemas.microsoft.com/office/drawing/2014/main" id="{7CB00C15-3A30-45EE-87BA-71CF6BB5B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70665" name="Rectangle 11">
            <a:extLst>
              <a:ext uri="{FF2B5EF4-FFF2-40B4-BE49-F238E27FC236}">
                <a16:creationId xmlns:a16="http://schemas.microsoft.com/office/drawing/2014/main" id="{3E815CD1-B1C9-41CD-B5D1-626F9E7A1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7163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>
              <a:solidFill>
                <a:srgbClr val="000000"/>
              </a:solidFill>
            </a:endParaRPr>
          </a:p>
        </p:txBody>
      </p:sp>
      <p:pic>
        <p:nvPicPr>
          <p:cNvPr id="70666" name="Picture 12">
            <a:extLst>
              <a:ext uri="{FF2B5EF4-FFF2-40B4-BE49-F238E27FC236}">
                <a16:creationId xmlns:a16="http://schemas.microsoft.com/office/drawing/2014/main" id="{B016EF78-C345-4472-9036-0DD4CF2C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835150"/>
            <a:ext cx="9396413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7" name="Rectangle 13">
            <a:extLst>
              <a:ext uri="{FF2B5EF4-FFF2-40B4-BE49-F238E27FC236}">
                <a16:creationId xmlns:a16="http://schemas.microsoft.com/office/drawing/2014/main" id="{DB5B2434-A5FC-4979-924C-F2DF8146A6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464050" y="466725"/>
            <a:ext cx="5000625" cy="10239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/>
            <a:r>
              <a:rPr lang="pl-PL" altLang="pl-PL" sz="2400"/>
              <a:t>SYSTEM Z WYKORZYSTANIEM SUFITÓW CHŁODZĄCYCH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EAB9F99-4D46-45B8-9FCA-742047E71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9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>
            <a:extLst>
              <a:ext uri="{FF2B5EF4-FFF2-40B4-BE49-F238E27FC236}">
                <a16:creationId xmlns:a16="http://schemas.microsoft.com/office/drawing/2014/main" id="{9DB53893-EC23-4BF3-A595-16B28DE83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2707" name="Text Box 4">
            <a:extLst>
              <a:ext uri="{FF2B5EF4-FFF2-40B4-BE49-F238E27FC236}">
                <a16:creationId xmlns:a16="http://schemas.microsoft.com/office/drawing/2014/main" id="{DC16E706-7CFB-47C4-B3DB-9C90C628F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2708" name="Text Box 5">
            <a:extLst>
              <a:ext uri="{FF2B5EF4-FFF2-40B4-BE49-F238E27FC236}">
                <a16:creationId xmlns:a16="http://schemas.microsoft.com/office/drawing/2014/main" id="{CC904CE4-18BC-4B41-839B-50A9EB2A0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2709" name="Rectangle 7">
            <a:extLst>
              <a:ext uri="{FF2B5EF4-FFF2-40B4-BE49-F238E27FC236}">
                <a16:creationId xmlns:a16="http://schemas.microsoft.com/office/drawing/2014/main" id="{1A4DB7F6-DB53-401C-8A26-019B9E5C68D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72710" name="Text Box 8">
            <a:extLst>
              <a:ext uri="{FF2B5EF4-FFF2-40B4-BE49-F238E27FC236}">
                <a16:creationId xmlns:a16="http://schemas.microsoft.com/office/drawing/2014/main" id="{2957C8A5-0B84-45D9-9149-3B03D165C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11" name="Text Box 31">
            <a:extLst>
              <a:ext uri="{FF2B5EF4-FFF2-40B4-BE49-F238E27FC236}">
                <a16:creationId xmlns:a16="http://schemas.microsoft.com/office/drawing/2014/main" id="{4B7D6CF6-D9A5-439C-9D5B-02A74C671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5CB11357-FFB0-485E-BCD7-DB073D9301A4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32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2" name="Text Box 17">
            <a:extLst>
              <a:ext uri="{FF2B5EF4-FFF2-40B4-BE49-F238E27FC236}">
                <a16:creationId xmlns:a16="http://schemas.microsoft.com/office/drawing/2014/main" id="{219558BB-4A95-42D2-BBDA-8F185D23D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72713" name="Picture 18">
            <a:extLst>
              <a:ext uri="{FF2B5EF4-FFF2-40B4-BE49-F238E27FC236}">
                <a16:creationId xmlns:a16="http://schemas.microsoft.com/office/drawing/2014/main" id="{3859593E-E31C-4FE9-AD47-D0F11B23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403350"/>
            <a:ext cx="81915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A8D2C29-119C-460D-9652-22B229B34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5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825F049C-48B2-46AD-A5A7-6ED154ED2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CD2AFD5D-72C2-4B88-841F-592051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4756" name="Text Box 4">
            <a:extLst>
              <a:ext uri="{FF2B5EF4-FFF2-40B4-BE49-F238E27FC236}">
                <a16:creationId xmlns:a16="http://schemas.microsoft.com/office/drawing/2014/main" id="{48E829B4-6AEC-47DA-984F-E327A14E4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4757" name="Rectangle 5">
            <a:extLst>
              <a:ext uri="{FF2B5EF4-FFF2-40B4-BE49-F238E27FC236}">
                <a16:creationId xmlns:a16="http://schemas.microsoft.com/office/drawing/2014/main" id="{C1D95B6E-592F-493A-9646-325CB8580E9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74758" name="Text Box 6">
            <a:extLst>
              <a:ext uri="{FF2B5EF4-FFF2-40B4-BE49-F238E27FC236}">
                <a16:creationId xmlns:a16="http://schemas.microsoft.com/office/drawing/2014/main" id="{04ADA35E-C38C-4963-98B0-AB250DD6D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9" name="Text Box 31">
            <a:extLst>
              <a:ext uri="{FF2B5EF4-FFF2-40B4-BE49-F238E27FC236}">
                <a16:creationId xmlns:a16="http://schemas.microsoft.com/office/drawing/2014/main" id="{BC430C9D-A3EF-4626-A195-3ECA6C98E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71E8D5CF-57DF-43EF-A116-6D79C5AF5990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60" name="Text Box 8">
            <a:extLst>
              <a:ext uri="{FF2B5EF4-FFF2-40B4-BE49-F238E27FC236}">
                <a16:creationId xmlns:a16="http://schemas.microsoft.com/office/drawing/2014/main" id="{9F472069-3449-47D1-9597-2910A5962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74761" name="Picture 10">
            <a:extLst>
              <a:ext uri="{FF2B5EF4-FFF2-40B4-BE49-F238E27FC236}">
                <a16:creationId xmlns:a16="http://schemas.microsoft.com/office/drawing/2014/main" id="{C45BCF70-DB90-4FBF-9C0D-A2AB0E45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331913"/>
            <a:ext cx="8640763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32F21A6-30D4-4FFF-8A0E-27460E135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9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F8B6434C-80F2-4EA7-95A5-F677E7791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0B8AAC02-F0B7-4C4B-819A-4515726DE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6804" name="Text Box 4">
            <a:extLst>
              <a:ext uri="{FF2B5EF4-FFF2-40B4-BE49-F238E27FC236}">
                <a16:creationId xmlns:a16="http://schemas.microsoft.com/office/drawing/2014/main" id="{99756905-1760-4CC0-939D-FB16FA661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6805" name="Rectangle 5">
            <a:extLst>
              <a:ext uri="{FF2B5EF4-FFF2-40B4-BE49-F238E27FC236}">
                <a16:creationId xmlns:a16="http://schemas.microsoft.com/office/drawing/2014/main" id="{40BB1231-92E4-472B-B88D-1129796BE30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A89AD195-45B6-4183-9AD4-B2256872E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7" name="Text Box 31">
            <a:extLst>
              <a:ext uri="{FF2B5EF4-FFF2-40B4-BE49-F238E27FC236}">
                <a16:creationId xmlns:a16="http://schemas.microsoft.com/office/drawing/2014/main" id="{D7E934DE-A475-490B-B7AA-FED90AE83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EA5F79FB-107C-40F4-8406-EB26337511CC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3C396171-1F6C-4621-8A8B-5FC85EFEA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76809" name="Picture 10">
            <a:extLst>
              <a:ext uri="{FF2B5EF4-FFF2-40B4-BE49-F238E27FC236}">
                <a16:creationId xmlns:a16="http://schemas.microsoft.com/office/drawing/2014/main" id="{4726A3BC-4859-41DE-9B92-0E56F385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403350"/>
            <a:ext cx="80486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1FBC95A-04FD-4065-9DB1-65D5028CB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8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id="{B62F8EB9-6C0A-431B-B583-DB7098546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08491550-5899-4710-B563-3A5B90844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8852" name="Text Box 4">
            <a:extLst>
              <a:ext uri="{FF2B5EF4-FFF2-40B4-BE49-F238E27FC236}">
                <a16:creationId xmlns:a16="http://schemas.microsoft.com/office/drawing/2014/main" id="{988CF2FC-3FBC-42B0-BFB4-745C69E30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0824F490-BD89-49FF-8D87-7FEEA65088F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id="{B13F6AA3-4204-4181-966C-C03891BA4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5" name="Text Box 31">
            <a:extLst>
              <a:ext uri="{FF2B5EF4-FFF2-40B4-BE49-F238E27FC236}">
                <a16:creationId xmlns:a16="http://schemas.microsoft.com/office/drawing/2014/main" id="{CB19A1D8-0AE0-4660-BE45-C04058771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562DB6E9-ECCC-4B11-B696-0E1F4AE675B0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6" name="Text Box 8">
            <a:extLst>
              <a:ext uri="{FF2B5EF4-FFF2-40B4-BE49-F238E27FC236}">
                <a16:creationId xmlns:a16="http://schemas.microsoft.com/office/drawing/2014/main" id="{A2C972D0-3A75-4385-8A5C-38E13F9C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78857" name="Picture 10">
            <a:extLst>
              <a:ext uri="{FF2B5EF4-FFF2-40B4-BE49-F238E27FC236}">
                <a16:creationId xmlns:a16="http://schemas.microsoft.com/office/drawing/2014/main" id="{B251AF3A-5C48-41FC-986A-8B3572FB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258888"/>
            <a:ext cx="8351838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0EF31A4-B781-440F-AF86-E76A2F45F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0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:a16="http://schemas.microsoft.com/office/drawing/2014/main" id="{C4F1FC3F-3FD0-4A33-AF3A-2A37E7C32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5EB69A38-848F-47B2-A388-A18AE025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E599D984-28F7-461A-A188-7FB6808A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959F603A-7FF2-4E41-962F-A2FADECB367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52B8B350-CF70-42E0-8BD8-A47494A09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903" name="Text Box 31">
            <a:extLst>
              <a:ext uri="{FF2B5EF4-FFF2-40B4-BE49-F238E27FC236}">
                <a16:creationId xmlns:a16="http://schemas.microsoft.com/office/drawing/2014/main" id="{68F266E3-5647-4B82-958A-A0E75CD38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FB648FD7-F391-4FF4-B811-1E31957BAB3D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4" name="Text Box 8">
            <a:extLst>
              <a:ext uri="{FF2B5EF4-FFF2-40B4-BE49-F238E27FC236}">
                <a16:creationId xmlns:a16="http://schemas.microsoft.com/office/drawing/2014/main" id="{49E84A73-DD14-4EED-AF15-FEE515B8C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80905" name="Picture 10">
            <a:extLst>
              <a:ext uri="{FF2B5EF4-FFF2-40B4-BE49-F238E27FC236}">
                <a16:creationId xmlns:a16="http://schemas.microsoft.com/office/drawing/2014/main" id="{6531D187-BA1F-4364-AB79-4F722635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331913"/>
            <a:ext cx="52578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1">
            <a:extLst>
              <a:ext uri="{FF2B5EF4-FFF2-40B4-BE49-F238E27FC236}">
                <a16:creationId xmlns:a16="http://schemas.microsoft.com/office/drawing/2014/main" id="{9056697B-7016-4D77-A90E-50C207F0C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1331913"/>
            <a:ext cx="4170362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E034DEC-A5D0-4E61-A61B-D29AC9AE0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9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0BF5B771-55A8-40DB-85F5-8D299CAE3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2947" name="Text Box 3">
            <a:extLst>
              <a:ext uri="{FF2B5EF4-FFF2-40B4-BE49-F238E27FC236}">
                <a16:creationId xmlns:a16="http://schemas.microsoft.com/office/drawing/2014/main" id="{E6D019D7-9A2B-41EB-AF6A-2D27FAFE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A7C5FEA0-F4BC-4096-857F-3DA282A2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3AF73BDA-A915-4E7E-8407-FDCBA2FB755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82950" name="Text Box 6">
            <a:extLst>
              <a:ext uri="{FF2B5EF4-FFF2-40B4-BE49-F238E27FC236}">
                <a16:creationId xmlns:a16="http://schemas.microsoft.com/office/drawing/2014/main" id="{A1191F20-6DED-4082-9A0F-91EA1C317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51" name="Text Box 31">
            <a:extLst>
              <a:ext uri="{FF2B5EF4-FFF2-40B4-BE49-F238E27FC236}">
                <a16:creationId xmlns:a16="http://schemas.microsoft.com/office/drawing/2014/main" id="{767C636C-DB2F-40C3-9368-31664333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09615264-9AF8-4D13-A235-F5E2ACB5900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2" name="Text Box 8">
            <a:extLst>
              <a:ext uri="{FF2B5EF4-FFF2-40B4-BE49-F238E27FC236}">
                <a16:creationId xmlns:a16="http://schemas.microsoft.com/office/drawing/2014/main" id="{041F9BF8-843C-4856-8497-EE761AC4A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82953" name="Picture 10">
            <a:extLst>
              <a:ext uri="{FF2B5EF4-FFF2-40B4-BE49-F238E27FC236}">
                <a16:creationId xmlns:a16="http://schemas.microsoft.com/office/drawing/2014/main" id="{06767BE9-E567-427E-B195-83CB4824F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692275"/>
            <a:ext cx="84978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66BEC59-FBA1-4AD8-9733-935A7B022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9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2AB5642E-2FF0-42C9-A63E-43A0CE47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4995" name="Text Box 3">
            <a:extLst>
              <a:ext uri="{FF2B5EF4-FFF2-40B4-BE49-F238E27FC236}">
                <a16:creationId xmlns:a16="http://schemas.microsoft.com/office/drawing/2014/main" id="{88877B5A-29C4-4642-9148-25667F548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2D51E9A2-7599-4CAF-BF91-828C3252D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AF0526F4-723C-49F8-B826-6FD6A988852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84998" name="Text Box 6">
            <a:extLst>
              <a:ext uri="{FF2B5EF4-FFF2-40B4-BE49-F238E27FC236}">
                <a16:creationId xmlns:a16="http://schemas.microsoft.com/office/drawing/2014/main" id="{D3EA12F1-9197-403E-AFAC-A65E72DD3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9" name="Text Box 31">
            <a:extLst>
              <a:ext uri="{FF2B5EF4-FFF2-40B4-BE49-F238E27FC236}">
                <a16:creationId xmlns:a16="http://schemas.microsoft.com/office/drawing/2014/main" id="{80C2D097-5D4E-4756-8A0E-05810A5EC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C8FF03C5-AD8C-4E97-8BD8-FF424A543828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38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000" name="Text Box 8">
            <a:extLst>
              <a:ext uri="{FF2B5EF4-FFF2-40B4-BE49-F238E27FC236}">
                <a16:creationId xmlns:a16="http://schemas.microsoft.com/office/drawing/2014/main" id="{09A04DB6-36BE-42FC-A9C3-BC7224685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85001" name="Picture 10">
            <a:extLst>
              <a:ext uri="{FF2B5EF4-FFF2-40B4-BE49-F238E27FC236}">
                <a16:creationId xmlns:a16="http://schemas.microsoft.com/office/drawing/2014/main" id="{70DDCAEB-5996-429C-9A55-A1AB7D1C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547813"/>
            <a:ext cx="8208962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508B84D-6CDB-4821-B6DE-BBB775E9F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0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9169CF65-A953-4D07-B9C9-9DE068C76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id="{BE2718C6-DB1D-4F7A-948F-48CE14DED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EB405464-32AF-46A6-8052-916C28981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C59A1078-9E2C-4815-93A6-4F37E4AEE33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87046" name="Text Box 6">
            <a:extLst>
              <a:ext uri="{FF2B5EF4-FFF2-40B4-BE49-F238E27FC236}">
                <a16:creationId xmlns:a16="http://schemas.microsoft.com/office/drawing/2014/main" id="{6DDF94F6-C823-41E5-A0FD-F8E2B75BD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7" name="Text Box 31">
            <a:extLst>
              <a:ext uri="{FF2B5EF4-FFF2-40B4-BE49-F238E27FC236}">
                <a16:creationId xmlns:a16="http://schemas.microsoft.com/office/drawing/2014/main" id="{7929783B-0276-4BCA-9F4B-020347180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CC6FBEC0-C639-4B51-B2CB-2D4A97CF5103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8" name="Text Box 8">
            <a:extLst>
              <a:ext uri="{FF2B5EF4-FFF2-40B4-BE49-F238E27FC236}">
                <a16:creationId xmlns:a16="http://schemas.microsoft.com/office/drawing/2014/main" id="{17D2DD5D-2D67-4BF6-A6AC-2E8F02732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87049" name="Picture 10">
            <a:extLst>
              <a:ext uri="{FF2B5EF4-FFF2-40B4-BE49-F238E27FC236}">
                <a16:creationId xmlns:a16="http://schemas.microsoft.com/office/drawing/2014/main" id="{2FA5102E-CDA6-4F9D-9F50-2127F60C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31913"/>
            <a:ext cx="9637713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B2DAFA3-7394-4FE8-A111-53F87096A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8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6AC9996C-94F9-45BC-98D5-F4A1B3CC0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id="{5E4A1B4B-31E7-4848-96B2-A9C551F1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5CA2126F-16F4-4DFC-8CE3-A34B358D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42DE5AA0-1F8E-4B5F-9B9C-D6A7D3993FF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76263" y="1258888"/>
            <a:ext cx="8966200" cy="5545137"/>
          </a:xfrm>
        </p:spPr>
        <p:txBody>
          <a:bodyPr anchor="ctr"/>
          <a:lstStyle/>
          <a:p>
            <a:pPr marL="457200" lvl="1" indent="0" algn="just" eaLnBrk="1">
              <a:lnSpc>
                <a:spcPct val="81000"/>
              </a:lnSpc>
              <a:buClr>
                <a:srgbClr val="000000"/>
              </a:buClr>
              <a:buSzPct val="100000"/>
              <a:buFont typeface="Arial Unicode M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Wg. Rozporządzenia w sprawie warunków technicznych jakim powinny odpowiadać budynki i ich usytuowanie</a:t>
            </a: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(§ 147)‏</a:t>
            </a:r>
          </a:p>
          <a:p>
            <a:pPr marL="457200" lvl="1" indent="0" algn="just" eaLnBrk="1">
              <a:lnSpc>
                <a:spcPct val="81000"/>
              </a:lnSpc>
              <a:buClr>
                <a:srgbClr val="000000"/>
              </a:buClr>
              <a:buSzPct val="100000"/>
              <a:buFont typeface="Arial Unicode M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GB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 eaLnBrk="1">
              <a:lnSpc>
                <a:spcPct val="111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147. 1. Wentylacja i klimatyzacja powinny zapewniać odpowiednią jakość środowiska wewnętrznego, w tym wielkość wymiany powietrza, jego czystość, temperaturę, wilgotność względną, prędkość ruchu w pomieszczeniu, przy zachowaniu przepisów odrębnych i wymagań Polskich Norm dotyczących wentylacji, a także warunków bezpieczeństwa pożarowego i wymagań akustycznych określonych w rozporządzeniu.</a:t>
            </a:r>
          </a:p>
          <a:p>
            <a:pPr marL="457200" lvl="1" indent="0" algn="just">
              <a:lnSpc>
                <a:spcPct val="111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Wentylację mechaniczną lub grawitacyjną należy zapewnić w pomieszczeniach przeznaczonych na pobyt ludzi, w pomieszczeniach bez otwieranych okien, a także w innych pomieszczeniach, w których ze względów zdrowotnych, technologicznych lub bezpieczeństwa konieczne jest zapewnienie wymiany powietrza.</a:t>
            </a:r>
            <a:endParaRPr lang="en-GB" altLang="pl-PL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6" name="Text Box 31">
            <a:extLst>
              <a:ext uri="{FF2B5EF4-FFF2-40B4-BE49-F238E27FC236}">
                <a16:creationId xmlns:a16="http://schemas.microsoft.com/office/drawing/2014/main" id="{207A339E-F6B9-426D-B644-678D2A92E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32F6667B-9AC4-4D98-AF4F-F1879CF3C1D8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7" name="Text Box 15">
            <a:extLst>
              <a:ext uri="{FF2B5EF4-FFF2-40B4-BE49-F238E27FC236}">
                <a16:creationId xmlns:a16="http://schemas.microsoft.com/office/drawing/2014/main" id="{1DC7F362-F58E-4268-8CC0-ED25DB145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8E7B6DC-B77B-4D4A-A8FF-B30E1B669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4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>
            <a:extLst>
              <a:ext uri="{FF2B5EF4-FFF2-40B4-BE49-F238E27FC236}">
                <a16:creationId xmlns:a16="http://schemas.microsoft.com/office/drawing/2014/main" id="{90B50E83-B913-434F-90AD-C7E73DDF0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D1076BC0-F5EA-435B-A921-F9AC4B86E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4681F551-BACC-47A0-B95B-EE3BBF521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D3970071-D1B7-4F8F-AED6-9579FA0A64C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89094" name="Text Box 6">
            <a:extLst>
              <a:ext uri="{FF2B5EF4-FFF2-40B4-BE49-F238E27FC236}">
                <a16:creationId xmlns:a16="http://schemas.microsoft.com/office/drawing/2014/main" id="{205F49F7-1923-4E17-9164-27C873C52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5" name="Text Box 31">
            <a:extLst>
              <a:ext uri="{FF2B5EF4-FFF2-40B4-BE49-F238E27FC236}">
                <a16:creationId xmlns:a16="http://schemas.microsoft.com/office/drawing/2014/main" id="{2B769822-8FD7-4DDC-8CFD-4F56EE057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BEDFC58D-8278-4C18-B71C-A930B1560712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6" name="Text Box 8">
            <a:extLst>
              <a:ext uri="{FF2B5EF4-FFF2-40B4-BE49-F238E27FC236}">
                <a16:creationId xmlns:a16="http://schemas.microsoft.com/office/drawing/2014/main" id="{C9C380D2-2E61-425A-8D8F-DD342D2B8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89097" name="Picture 10">
            <a:extLst>
              <a:ext uri="{FF2B5EF4-FFF2-40B4-BE49-F238E27FC236}">
                <a16:creationId xmlns:a16="http://schemas.microsoft.com/office/drawing/2014/main" id="{62A9FEA5-B394-45B4-AF41-43F729D5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03350"/>
            <a:ext cx="9583737" cy="548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9FEC02B-1B90-4FEE-BC6F-A5D4405DC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8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id="{74A6D81B-6C34-422F-B6A0-1C79B717F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1139" name="Text Box 3">
            <a:extLst>
              <a:ext uri="{FF2B5EF4-FFF2-40B4-BE49-F238E27FC236}">
                <a16:creationId xmlns:a16="http://schemas.microsoft.com/office/drawing/2014/main" id="{E2F06E94-8FEF-41F7-911B-465867ACB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1140" name="Text Box 4">
            <a:extLst>
              <a:ext uri="{FF2B5EF4-FFF2-40B4-BE49-F238E27FC236}">
                <a16:creationId xmlns:a16="http://schemas.microsoft.com/office/drawing/2014/main" id="{5D62580A-2147-4865-8D7E-3860375AC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3B31062E-54FD-442A-B0DA-A3DD63AD87E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91142" name="Text Box 6">
            <a:extLst>
              <a:ext uri="{FF2B5EF4-FFF2-40B4-BE49-F238E27FC236}">
                <a16:creationId xmlns:a16="http://schemas.microsoft.com/office/drawing/2014/main" id="{A6F2F830-5F5A-4868-97C5-E3F25E6D0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43" name="Text Box 31">
            <a:extLst>
              <a:ext uri="{FF2B5EF4-FFF2-40B4-BE49-F238E27FC236}">
                <a16:creationId xmlns:a16="http://schemas.microsoft.com/office/drawing/2014/main" id="{6D9081EA-10D8-47F5-837D-696EF4ECD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FC85775-BA15-4C56-BD10-E41BCA499CDB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41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4" name="Text Box 8">
            <a:extLst>
              <a:ext uri="{FF2B5EF4-FFF2-40B4-BE49-F238E27FC236}">
                <a16:creationId xmlns:a16="http://schemas.microsoft.com/office/drawing/2014/main" id="{B414037D-F6AF-4501-9710-92986E1A7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91145" name="Picture 10">
            <a:extLst>
              <a:ext uri="{FF2B5EF4-FFF2-40B4-BE49-F238E27FC236}">
                <a16:creationId xmlns:a16="http://schemas.microsoft.com/office/drawing/2014/main" id="{FBD547EA-0E8B-4D7F-9BED-B1F8CFE89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566863"/>
            <a:ext cx="5224462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4096891-D9AF-4E32-9BE0-339847C91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A9A6B480-B854-4D46-98C0-B7C5D0B4D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3187" name="Text Box 3">
            <a:extLst>
              <a:ext uri="{FF2B5EF4-FFF2-40B4-BE49-F238E27FC236}">
                <a16:creationId xmlns:a16="http://schemas.microsoft.com/office/drawing/2014/main" id="{431D9BFC-C2B2-4C35-97CE-C32560D5E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3188" name="Text Box 4">
            <a:extLst>
              <a:ext uri="{FF2B5EF4-FFF2-40B4-BE49-F238E27FC236}">
                <a16:creationId xmlns:a16="http://schemas.microsoft.com/office/drawing/2014/main" id="{AD733DF1-6116-4C1B-9BE1-B21707DF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F58BBF32-F279-4963-82E9-987A19DC86C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93190" name="Text Box 6">
            <a:extLst>
              <a:ext uri="{FF2B5EF4-FFF2-40B4-BE49-F238E27FC236}">
                <a16:creationId xmlns:a16="http://schemas.microsoft.com/office/drawing/2014/main" id="{DA2E8558-B4C0-4A23-9285-601B4DAF1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1" name="Text Box 31">
            <a:extLst>
              <a:ext uri="{FF2B5EF4-FFF2-40B4-BE49-F238E27FC236}">
                <a16:creationId xmlns:a16="http://schemas.microsoft.com/office/drawing/2014/main" id="{08F61CEB-C7F4-4BAA-8DFD-3E3B9F60E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E4F1F49-EA25-4F8B-8EC6-F8BECE4876C6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42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2" name="Text Box 8">
            <a:extLst>
              <a:ext uri="{FF2B5EF4-FFF2-40B4-BE49-F238E27FC236}">
                <a16:creationId xmlns:a16="http://schemas.microsoft.com/office/drawing/2014/main" id="{83E4010E-D1FC-4C70-9B33-6A2B41A0B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93193" name="Picture 10">
            <a:extLst>
              <a:ext uri="{FF2B5EF4-FFF2-40B4-BE49-F238E27FC236}">
                <a16:creationId xmlns:a16="http://schemas.microsoft.com/office/drawing/2014/main" id="{A94A332A-8A01-43E4-B69A-DECFF8C7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365125"/>
            <a:ext cx="5580062" cy="719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497D76B-8FB2-40D6-A969-DB233E6FE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8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>
            <a:extLst>
              <a:ext uri="{FF2B5EF4-FFF2-40B4-BE49-F238E27FC236}">
                <a16:creationId xmlns:a16="http://schemas.microsoft.com/office/drawing/2014/main" id="{E7E5DA40-9C81-4C68-9E75-266FCEB04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5235" name="Text Box 3">
            <a:extLst>
              <a:ext uri="{FF2B5EF4-FFF2-40B4-BE49-F238E27FC236}">
                <a16:creationId xmlns:a16="http://schemas.microsoft.com/office/drawing/2014/main" id="{87E15D67-4E7A-4F56-95BE-E31FB65D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5236" name="Rectangle 5">
            <a:extLst>
              <a:ext uri="{FF2B5EF4-FFF2-40B4-BE49-F238E27FC236}">
                <a16:creationId xmlns:a16="http://schemas.microsoft.com/office/drawing/2014/main" id="{19E7A26B-9F39-4938-B827-E48666C1E3B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95237" name="Text Box 6">
            <a:extLst>
              <a:ext uri="{FF2B5EF4-FFF2-40B4-BE49-F238E27FC236}">
                <a16:creationId xmlns:a16="http://schemas.microsoft.com/office/drawing/2014/main" id="{7728FD38-9F9D-4131-9E6C-B0DA437D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8" name="Text Box 31">
            <a:extLst>
              <a:ext uri="{FF2B5EF4-FFF2-40B4-BE49-F238E27FC236}">
                <a16:creationId xmlns:a16="http://schemas.microsoft.com/office/drawing/2014/main" id="{BFC4AEFE-DB6D-40A1-A671-140151A08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39A3AE06-C5EA-4412-8F58-7AA6424EB6F7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9" name="Text Box 8">
            <a:extLst>
              <a:ext uri="{FF2B5EF4-FFF2-40B4-BE49-F238E27FC236}">
                <a16:creationId xmlns:a16="http://schemas.microsoft.com/office/drawing/2014/main" id="{DB02C010-D767-4FD3-A3EC-C692C4800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95240" name="Picture 10">
            <a:extLst>
              <a:ext uri="{FF2B5EF4-FFF2-40B4-BE49-F238E27FC236}">
                <a16:creationId xmlns:a16="http://schemas.microsoft.com/office/drawing/2014/main" id="{F8C85E48-16E2-4E17-851F-159CB8A5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258888"/>
            <a:ext cx="8626475" cy="59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EEBF22E-C4C9-4B27-9BBD-2CE820AF4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2664A6AE-6437-4188-8E4E-2E8C9057E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7283" name="Text Box 3">
            <a:extLst>
              <a:ext uri="{FF2B5EF4-FFF2-40B4-BE49-F238E27FC236}">
                <a16:creationId xmlns:a16="http://schemas.microsoft.com/office/drawing/2014/main" id="{62CEF0AA-A656-4E54-A1CF-D63F9E5F6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7284" name="Text Box 4">
            <a:extLst>
              <a:ext uri="{FF2B5EF4-FFF2-40B4-BE49-F238E27FC236}">
                <a16:creationId xmlns:a16="http://schemas.microsoft.com/office/drawing/2014/main" id="{EE1512F7-C1F2-461B-8AAD-BCAA60270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8838FE97-32B8-4D69-A63E-29F533161B0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97286" name="Text Box 6">
            <a:extLst>
              <a:ext uri="{FF2B5EF4-FFF2-40B4-BE49-F238E27FC236}">
                <a16:creationId xmlns:a16="http://schemas.microsoft.com/office/drawing/2014/main" id="{B5E524F2-61F0-4193-BEBB-D8E776A3E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7" name="Text Box 31">
            <a:extLst>
              <a:ext uri="{FF2B5EF4-FFF2-40B4-BE49-F238E27FC236}">
                <a16:creationId xmlns:a16="http://schemas.microsoft.com/office/drawing/2014/main" id="{5EBF9CF0-0901-4E2A-B992-079DB1521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AF643408-A553-43B3-8396-AE5206EA61B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855E035B-3D33-407F-A4F1-CCC13BD2D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97289" name="Picture 10">
            <a:extLst>
              <a:ext uri="{FF2B5EF4-FFF2-40B4-BE49-F238E27FC236}">
                <a16:creationId xmlns:a16="http://schemas.microsoft.com/office/drawing/2014/main" id="{FFC6CC49-B5AE-4D5B-BFF7-874643A05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258888"/>
            <a:ext cx="9299575" cy="56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90" name="Text Box 11">
            <a:extLst>
              <a:ext uri="{FF2B5EF4-FFF2-40B4-BE49-F238E27FC236}">
                <a16:creationId xmlns:a16="http://schemas.microsoft.com/office/drawing/2014/main" id="{E4D83416-94D1-472A-B675-268AA6BFD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graphicFrame>
        <p:nvGraphicFramePr>
          <p:cNvPr id="97291" name="Object 12">
            <a:extLst>
              <a:ext uri="{FF2B5EF4-FFF2-40B4-BE49-F238E27FC236}">
                <a16:creationId xmlns:a16="http://schemas.microsoft.com/office/drawing/2014/main" id="{9B40E9E6-5E02-474E-8DC4-0A9BA539F9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4325" y="5795963"/>
          <a:ext cx="719138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6" imgW="1343212" imgH="1352381" progId="Paint.Picture">
                  <p:embed/>
                </p:oleObj>
              </mc:Choice>
              <mc:Fallback>
                <p:oleObj name="Obraz - mapa bitowa" r:id="rId6" imgW="1343212" imgH="1352381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325" y="5795963"/>
                        <a:ext cx="719138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292" name="Picture 15">
            <a:extLst>
              <a:ext uri="{FF2B5EF4-FFF2-40B4-BE49-F238E27FC236}">
                <a16:creationId xmlns:a16="http://schemas.microsoft.com/office/drawing/2014/main" id="{214E1BFF-3D6B-44E2-B7BB-DF0715980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5795963"/>
            <a:ext cx="7191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3" name="Picture 17">
            <a:extLst>
              <a:ext uri="{FF2B5EF4-FFF2-40B4-BE49-F238E27FC236}">
                <a16:creationId xmlns:a16="http://schemas.microsoft.com/office/drawing/2014/main" id="{1D36C12D-1FD5-444D-BE57-773946755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795963"/>
            <a:ext cx="7191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112DC31-3F06-4770-AF45-78D27A21C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0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CE1CD5D4-070C-4256-BC43-8963129BE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9331" name="Text Box 3">
            <a:extLst>
              <a:ext uri="{FF2B5EF4-FFF2-40B4-BE49-F238E27FC236}">
                <a16:creationId xmlns:a16="http://schemas.microsoft.com/office/drawing/2014/main" id="{A1B4B7C4-F401-4BC9-996D-047D9DF0C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9332" name="Text Box 4">
            <a:extLst>
              <a:ext uri="{FF2B5EF4-FFF2-40B4-BE49-F238E27FC236}">
                <a16:creationId xmlns:a16="http://schemas.microsoft.com/office/drawing/2014/main" id="{D75E6BA5-DEC9-45A6-B954-8A8409360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B3398488-0A3C-4435-9CBD-85DA24E4A53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154FA235-1A1A-4944-9DE8-07374E21B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5" name="Text Box 31">
            <a:extLst>
              <a:ext uri="{FF2B5EF4-FFF2-40B4-BE49-F238E27FC236}">
                <a16:creationId xmlns:a16="http://schemas.microsoft.com/office/drawing/2014/main" id="{6BFB017C-A122-4924-A5C6-51AEC8C81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A8267D43-15EB-4864-8051-D25E945EEF6D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7BCECB0E-8579-44EE-BE12-14FF73C05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99337" name="Text Box 10">
            <a:extLst>
              <a:ext uri="{FF2B5EF4-FFF2-40B4-BE49-F238E27FC236}">
                <a16:creationId xmlns:a16="http://schemas.microsoft.com/office/drawing/2014/main" id="{9AF9E850-B698-4F38-9012-6952306DD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99338" name="Picture 14">
            <a:extLst>
              <a:ext uri="{FF2B5EF4-FFF2-40B4-BE49-F238E27FC236}">
                <a16:creationId xmlns:a16="http://schemas.microsoft.com/office/drawing/2014/main" id="{89A7D4F8-366D-4D73-8F4E-81C89B0C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476375"/>
            <a:ext cx="94329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727F2AF-F512-4743-8A81-0350289F6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8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54CC8BBD-36FC-4D6B-A3FC-EF82C86DF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1379" name="Text Box 3">
            <a:extLst>
              <a:ext uri="{FF2B5EF4-FFF2-40B4-BE49-F238E27FC236}">
                <a16:creationId xmlns:a16="http://schemas.microsoft.com/office/drawing/2014/main" id="{633809C1-C769-4646-A361-58A2E6364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1452EFA9-D5B6-47C4-83B3-8A44D25A2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A0E04360-BBC9-46C5-B512-68B2C72DF43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01382" name="Text Box 6">
            <a:extLst>
              <a:ext uri="{FF2B5EF4-FFF2-40B4-BE49-F238E27FC236}">
                <a16:creationId xmlns:a16="http://schemas.microsoft.com/office/drawing/2014/main" id="{9AB411E7-0877-442F-890B-7CC4B5104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83" name="Text Box 31">
            <a:extLst>
              <a:ext uri="{FF2B5EF4-FFF2-40B4-BE49-F238E27FC236}">
                <a16:creationId xmlns:a16="http://schemas.microsoft.com/office/drawing/2014/main" id="{615A2358-DF8D-43D7-9B89-9568D6D3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CC060B45-37C5-4BDE-B999-14D669775917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4" name="Text Box 8">
            <a:extLst>
              <a:ext uri="{FF2B5EF4-FFF2-40B4-BE49-F238E27FC236}">
                <a16:creationId xmlns:a16="http://schemas.microsoft.com/office/drawing/2014/main" id="{6BABDB24-A030-48F7-9931-4E7E1887C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01385" name="Text Box 9">
            <a:extLst>
              <a:ext uri="{FF2B5EF4-FFF2-40B4-BE49-F238E27FC236}">
                <a16:creationId xmlns:a16="http://schemas.microsoft.com/office/drawing/2014/main" id="{15CBF266-1BBC-40C5-AF75-F71DD6E0C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01386" name="Picture 11">
            <a:extLst>
              <a:ext uri="{FF2B5EF4-FFF2-40B4-BE49-F238E27FC236}">
                <a16:creationId xmlns:a16="http://schemas.microsoft.com/office/drawing/2014/main" id="{34366871-1CD5-44B7-A8C7-445F7F4F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92275"/>
            <a:ext cx="9217025" cy="363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E3F80CE-23AA-431C-BF0C-F6CD78026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9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>
            <a:extLst>
              <a:ext uri="{FF2B5EF4-FFF2-40B4-BE49-F238E27FC236}">
                <a16:creationId xmlns:a16="http://schemas.microsoft.com/office/drawing/2014/main" id="{F1AFC6FC-8F99-4B4D-B4C6-5F8CD9540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3427" name="Text Box 3">
            <a:extLst>
              <a:ext uri="{FF2B5EF4-FFF2-40B4-BE49-F238E27FC236}">
                <a16:creationId xmlns:a16="http://schemas.microsoft.com/office/drawing/2014/main" id="{1C1206DE-8432-4B64-9683-92F34B497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FF36052C-4314-4B7C-9602-5D6A388AF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526CB531-6FDE-4A82-A56C-41FDF647623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04F07CE2-BDA8-4AF1-8255-984111A52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31" name="Text Box 31">
            <a:extLst>
              <a:ext uri="{FF2B5EF4-FFF2-40B4-BE49-F238E27FC236}">
                <a16:creationId xmlns:a16="http://schemas.microsoft.com/office/drawing/2014/main" id="{44D80FFA-B78A-41AD-8E90-DB6A05C4E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06B044A-C517-4690-85B7-5BA1A9C11492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B11AE0E8-26CC-4CE7-8AEC-377F1BBA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03433" name="Text Box 9">
            <a:extLst>
              <a:ext uri="{FF2B5EF4-FFF2-40B4-BE49-F238E27FC236}">
                <a16:creationId xmlns:a16="http://schemas.microsoft.com/office/drawing/2014/main" id="{4AE6B2DF-0071-4DB0-8878-4FED468DA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03434" name="Picture 11">
            <a:extLst>
              <a:ext uri="{FF2B5EF4-FFF2-40B4-BE49-F238E27FC236}">
                <a16:creationId xmlns:a16="http://schemas.microsoft.com/office/drawing/2014/main" id="{EEA08D02-53CF-4917-B235-C00023F8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563563"/>
            <a:ext cx="9793287" cy="69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9E6C0EA-5CB7-4B41-B3F8-9606ECB99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3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>
            <a:extLst>
              <a:ext uri="{FF2B5EF4-FFF2-40B4-BE49-F238E27FC236}">
                <a16:creationId xmlns:a16="http://schemas.microsoft.com/office/drawing/2014/main" id="{3E305F5D-E3FA-4D6F-8628-A456637FE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5475" name="Text Box 3">
            <a:extLst>
              <a:ext uri="{FF2B5EF4-FFF2-40B4-BE49-F238E27FC236}">
                <a16:creationId xmlns:a16="http://schemas.microsoft.com/office/drawing/2014/main" id="{A7E5485A-4CC4-43EF-AEA1-1B0648EB3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5476" name="Text Box 4">
            <a:extLst>
              <a:ext uri="{FF2B5EF4-FFF2-40B4-BE49-F238E27FC236}">
                <a16:creationId xmlns:a16="http://schemas.microsoft.com/office/drawing/2014/main" id="{ABE2A7E5-A1B4-4FE6-828F-7D953F230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5477" name="Rectangle 5">
            <a:extLst>
              <a:ext uri="{FF2B5EF4-FFF2-40B4-BE49-F238E27FC236}">
                <a16:creationId xmlns:a16="http://schemas.microsoft.com/office/drawing/2014/main" id="{D72C86BE-9FED-41D2-9F35-5956AC79FE1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05478" name="Text Box 6">
            <a:extLst>
              <a:ext uri="{FF2B5EF4-FFF2-40B4-BE49-F238E27FC236}">
                <a16:creationId xmlns:a16="http://schemas.microsoft.com/office/drawing/2014/main" id="{6037D3F9-CAFD-483B-9747-6B7E0E836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79" name="Text Box 31">
            <a:extLst>
              <a:ext uri="{FF2B5EF4-FFF2-40B4-BE49-F238E27FC236}">
                <a16:creationId xmlns:a16="http://schemas.microsoft.com/office/drawing/2014/main" id="{6ED9186B-095C-4828-B4BA-B3BE04F23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6F8FC89F-583C-44BE-AEE5-D25017ABED27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48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80" name="Text Box 8">
            <a:extLst>
              <a:ext uri="{FF2B5EF4-FFF2-40B4-BE49-F238E27FC236}">
                <a16:creationId xmlns:a16="http://schemas.microsoft.com/office/drawing/2014/main" id="{08F3238B-8834-40F8-B701-7827DC6F9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05481" name="Text Box 9">
            <a:extLst>
              <a:ext uri="{FF2B5EF4-FFF2-40B4-BE49-F238E27FC236}">
                <a16:creationId xmlns:a16="http://schemas.microsoft.com/office/drawing/2014/main" id="{A39225D6-CC4D-4747-929A-2AF14BF22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05482" name="Picture 12">
            <a:extLst>
              <a:ext uri="{FF2B5EF4-FFF2-40B4-BE49-F238E27FC236}">
                <a16:creationId xmlns:a16="http://schemas.microsoft.com/office/drawing/2014/main" id="{A3ECE299-73C8-454D-8A9B-151BEB91E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971550"/>
            <a:ext cx="7821613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AC46EAE-3834-4325-9527-3CD08BBE6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>
            <a:extLst>
              <a:ext uri="{FF2B5EF4-FFF2-40B4-BE49-F238E27FC236}">
                <a16:creationId xmlns:a16="http://schemas.microsoft.com/office/drawing/2014/main" id="{73566096-0B17-406C-9A65-07AD5A319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id="{71A14BF6-B067-4DAA-BF4C-4DFA8DE12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7524" name="Text Box 4">
            <a:extLst>
              <a:ext uri="{FF2B5EF4-FFF2-40B4-BE49-F238E27FC236}">
                <a16:creationId xmlns:a16="http://schemas.microsoft.com/office/drawing/2014/main" id="{7E3BE7C6-93BE-471E-8328-9CE7E7DBA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A16EAF1F-4AA4-4B39-9567-53BB0B7813B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07526" name="Text Box 6">
            <a:extLst>
              <a:ext uri="{FF2B5EF4-FFF2-40B4-BE49-F238E27FC236}">
                <a16:creationId xmlns:a16="http://schemas.microsoft.com/office/drawing/2014/main" id="{3660E175-C012-4FD7-BEF9-EEB0020E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7" name="Text Box 31">
            <a:extLst>
              <a:ext uri="{FF2B5EF4-FFF2-40B4-BE49-F238E27FC236}">
                <a16:creationId xmlns:a16="http://schemas.microsoft.com/office/drawing/2014/main" id="{2A4D5AA9-6A38-438D-89D1-F835A77A8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5E340940-EE50-4813-9149-A93CD3B58E1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8" name="Text Box 8">
            <a:extLst>
              <a:ext uri="{FF2B5EF4-FFF2-40B4-BE49-F238E27FC236}">
                <a16:creationId xmlns:a16="http://schemas.microsoft.com/office/drawing/2014/main" id="{626A06E9-C0BF-43BF-BF03-72711D229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07529" name="Text Box 9">
            <a:extLst>
              <a:ext uri="{FF2B5EF4-FFF2-40B4-BE49-F238E27FC236}">
                <a16:creationId xmlns:a16="http://schemas.microsoft.com/office/drawing/2014/main" id="{4BFDF8BC-09A6-4DB1-AF21-2F45E07F6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07530" name="Picture 10">
            <a:extLst>
              <a:ext uri="{FF2B5EF4-FFF2-40B4-BE49-F238E27FC236}">
                <a16:creationId xmlns:a16="http://schemas.microsoft.com/office/drawing/2014/main" id="{0E007360-0CC7-4C77-B2D0-45D84EE65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685800"/>
            <a:ext cx="5988050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82516D7-C84C-436E-B0BF-B2335EE86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7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91DAC9DA-1D48-48CE-ACA0-32FFEF3C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849CAB35-CCE6-40AC-9FE2-09799DE17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412" name="Text Box 5">
            <a:extLst>
              <a:ext uri="{FF2B5EF4-FFF2-40B4-BE49-F238E27FC236}">
                <a16:creationId xmlns:a16="http://schemas.microsoft.com/office/drawing/2014/main" id="{1A99D321-AB7D-42AC-AE69-1C1FFAD07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16FBC26E-D15B-474D-8898-058A84910D5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403350"/>
            <a:ext cx="8966200" cy="5616575"/>
          </a:xfrm>
        </p:spPr>
        <p:txBody>
          <a:bodyPr anchor="ctr"/>
          <a:lstStyle/>
          <a:p>
            <a:pPr marL="457200" lvl="1" indent="0" algn="just" eaLnBrk="1">
              <a:lnSpc>
                <a:spcPct val="111000"/>
              </a:lnSpc>
              <a:buClr>
                <a:srgbClr val="000000"/>
              </a:buClr>
              <a:buSzPct val="100000"/>
              <a:buFont typeface="Arial Unicode M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Wg. Rozporządzenia w sprawie warunków technicznych jakim powinny odpowiadać budynki i ich usytuowanie(§ 147)‏</a:t>
            </a:r>
          </a:p>
          <a:p>
            <a:pPr marL="457200" lvl="1" indent="0" algn="just" eaLnBrk="1">
              <a:lnSpc>
                <a:spcPct val="111000"/>
              </a:lnSpc>
              <a:buClr>
                <a:srgbClr val="000000"/>
              </a:buClr>
              <a:buSzPct val="100000"/>
              <a:buFont typeface="Arial Unicode M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GB" altLang="pl-PL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>
              <a:lnSpc>
                <a:spcPct val="111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Klimatyzację należy stosować w pomieszczeniach, w których ze względów użytkowych, higienicznych, zdrowotnych lub technologicznych konieczne jest utrzymywanie odpowiednich parametrów powietrza wewnętrznego określonych w przepisach odrębnych i w Polskiej Normie dotyczącej parametrów obliczeniowych powietrza wewnętrznego.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>
              <a:lnSpc>
                <a:spcPct val="111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GB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>
              <a:lnSpc>
                <a:spcPct val="111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Instalowane w budynkach urządzenia do wentylacji i klimatyzacji, o których mowa w przepisie odrębnym dotyczącym efektywności energetycznej, powinny odpowiadać wymaganiom określonym w tym przepisie.</a:t>
            </a:r>
            <a:endParaRPr lang="en-GB" altLang="pl-PL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Text Box 31">
            <a:extLst>
              <a:ext uri="{FF2B5EF4-FFF2-40B4-BE49-F238E27FC236}">
                <a16:creationId xmlns:a16="http://schemas.microsoft.com/office/drawing/2014/main" id="{678F5128-7AA1-41A6-BE22-298E212E8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C8B173BD-C8E1-4AF7-A7DE-0E3AAC95493D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5" name="Text Box 15">
            <a:extLst>
              <a:ext uri="{FF2B5EF4-FFF2-40B4-BE49-F238E27FC236}">
                <a16:creationId xmlns:a16="http://schemas.microsoft.com/office/drawing/2014/main" id="{655A485D-248F-425B-AB2D-E41B65C6E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AC5C6EF-B513-45B3-B79D-C05B1B912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5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>
            <a:extLst>
              <a:ext uri="{FF2B5EF4-FFF2-40B4-BE49-F238E27FC236}">
                <a16:creationId xmlns:a16="http://schemas.microsoft.com/office/drawing/2014/main" id="{1F2F159C-26F4-4F74-AA6D-81BB1740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9571" name="Text Box 3">
            <a:extLst>
              <a:ext uri="{FF2B5EF4-FFF2-40B4-BE49-F238E27FC236}">
                <a16:creationId xmlns:a16="http://schemas.microsoft.com/office/drawing/2014/main" id="{8D31659A-CB1E-4CFA-93BD-E361D5C23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9572" name="Text Box 4">
            <a:extLst>
              <a:ext uri="{FF2B5EF4-FFF2-40B4-BE49-F238E27FC236}">
                <a16:creationId xmlns:a16="http://schemas.microsoft.com/office/drawing/2014/main" id="{C043C944-55D0-426D-8D48-C274CA426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2F8C845C-A238-4E06-9365-C748DC74FA8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09574" name="Text Box 6">
            <a:extLst>
              <a:ext uri="{FF2B5EF4-FFF2-40B4-BE49-F238E27FC236}">
                <a16:creationId xmlns:a16="http://schemas.microsoft.com/office/drawing/2014/main" id="{24962BC6-5DB5-40B3-922F-75E03C343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575" name="Text Box 31">
            <a:extLst>
              <a:ext uri="{FF2B5EF4-FFF2-40B4-BE49-F238E27FC236}">
                <a16:creationId xmlns:a16="http://schemas.microsoft.com/office/drawing/2014/main" id="{6E21F9AA-8230-4288-97C8-FC0F5FB5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8014C993-4513-45A7-9A49-DF17C88B665E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6" name="Text Box 8">
            <a:extLst>
              <a:ext uri="{FF2B5EF4-FFF2-40B4-BE49-F238E27FC236}">
                <a16:creationId xmlns:a16="http://schemas.microsoft.com/office/drawing/2014/main" id="{E5692C0E-D2DB-4885-8157-0ADB13497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09577" name="Text Box 9">
            <a:extLst>
              <a:ext uri="{FF2B5EF4-FFF2-40B4-BE49-F238E27FC236}">
                <a16:creationId xmlns:a16="http://schemas.microsoft.com/office/drawing/2014/main" id="{105D1A1A-258B-49FD-81A8-83B8413C3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09578" name="Picture 12">
            <a:extLst>
              <a:ext uri="{FF2B5EF4-FFF2-40B4-BE49-F238E27FC236}">
                <a16:creationId xmlns:a16="http://schemas.microsoft.com/office/drawing/2014/main" id="{DEBCAC08-F38C-4163-A247-71C08CDB3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450"/>
            <a:ext cx="100806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F52EB34-93E6-425B-8766-238B37770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1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>
            <a:extLst>
              <a:ext uri="{FF2B5EF4-FFF2-40B4-BE49-F238E27FC236}">
                <a16:creationId xmlns:a16="http://schemas.microsoft.com/office/drawing/2014/main" id="{6CA08881-FC5C-4580-973C-123AE7E24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1619" name="Text Box 3">
            <a:extLst>
              <a:ext uri="{FF2B5EF4-FFF2-40B4-BE49-F238E27FC236}">
                <a16:creationId xmlns:a16="http://schemas.microsoft.com/office/drawing/2014/main" id="{2E32E4E3-D5BE-47B6-A66E-99D01A927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1620" name="Text Box 4">
            <a:extLst>
              <a:ext uri="{FF2B5EF4-FFF2-40B4-BE49-F238E27FC236}">
                <a16:creationId xmlns:a16="http://schemas.microsoft.com/office/drawing/2014/main" id="{AD6BA62F-3CF7-4DC8-8A61-F1289EF92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1621" name="Rectangle 5">
            <a:extLst>
              <a:ext uri="{FF2B5EF4-FFF2-40B4-BE49-F238E27FC236}">
                <a16:creationId xmlns:a16="http://schemas.microsoft.com/office/drawing/2014/main" id="{9E77ED0B-A8FA-4B3E-AE72-1E4092371E2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3DFCE966-5442-4D34-BA8A-427083BAB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23" name="Text Box 31">
            <a:extLst>
              <a:ext uri="{FF2B5EF4-FFF2-40B4-BE49-F238E27FC236}">
                <a16:creationId xmlns:a16="http://schemas.microsoft.com/office/drawing/2014/main" id="{276FE6E3-E4FE-4C5C-9BAD-DE8D100B9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6D6C311-D256-48CE-8396-8D3E298DDA92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51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624" name="Text Box 8">
            <a:extLst>
              <a:ext uri="{FF2B5EF4-FFF2-40B4-BE49-F238E27FC236}">
                <a16:creationId xmlns:a16="http://schemas.microsoft.com/office/drawing/2014/main" id="{88F3855D-C98C-4129-BB6F-606829069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11625" name="Text Box 9">
            <a:extLst>
              <a:ext uri="{FF2B5EF4-FFF2-40B4-BE49-F238E27FC236}">
                <a16:creationId xmlns:a16="http://schemas.microsoft.com/office/drawing/2014/main" id="{FDDCDA19-A42D-413F-A39B-4E0007F4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11626" name="Picture 11">
            <a:extLst>
              <a:ext uri="{FF2B5EF4-FFF2-40B4-BE49-F238E27FC236}">
                <a16:creationId xmlns:a16="http://schemas.microsoft.com/office/drawing/2014/main" id="{69EEBACB-B6D4-4F6B-8AB3-6DF402A9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611188"/>
            <a:ext cx="7705725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77BE16E-3F8D-4F9F-9E94-D988582F7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3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C304B5B9-FF19-4DF4-80C4-3C7FA42C0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3667" name="Text Box 3">
            <a:extLst>
              <a:ext uri="{FF2B5EF4-FFF2-40B4-BE49-F238E27FC236}">
                <a16:creationId xmlns:a16="http://schemas.microsoft.com/office/drawing/2014/main" id="{28EA8992-DE6F-450B-861B-4F8A36827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3668" name="Text Box 4">
            <a:extLst>
              <a:ext uri="{FF2B5EF4-FFF2-40B4-BE49-F238E27FC236}">
                <a16:creationId xmlns:a16="http://schemas.microsoft.com/office/drawing/2014/main" id="{9A7068FD-BCE5-4748-8BD2-3C641BA2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EE4C770F-0FEB-4994-94FE-DB13C7DC1BB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13670" name="Text Box 6">
            <a:extLst>
              <a:ext uri="{FF2B5EF4-FFF2-40B4-BE49-F238E27FC236}">
                <a16:creationId xmlns:a16="http://schemas.microsoft.com/office/drawing/2014/main" id="{5409C4F1-48C6-41AC-9CFD-133C4A640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71" name="Text Box 31">
            <a:extLst>
              <a:ext uri="{FF2B5EF4-FFF2-40B4-BE49-F238E27FC236}">
                <a16:creationId xmlns:a16="http://schemas.microsoft.com/office/drawing/2014/main" id="{FA48D00A-FFD2-404A-8988-79E3C9CE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0648FCCF-76FB-4B97-B706-E0ABC3C0BA54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52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672" name="Text Box 8">
            <a:extLst>
              <a:ext uri="{FF2B5EF4-FFF2-40B4-BE49-F238E27FC236}">
                <a16:creationId xmlns:a16="http://schemas.microsoft.com/office/drawing/2014/main" id="{E8B2D7C6-2533-482F-B8BD-F4FA2AD6A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13673" name="Text Box 9">
            <a:extLst>
              <a:ext uri="{FF2B5EF4-FFF2-40B4-BE49-F238E27FC236}">
                <a16:creationId xmlns:a16="http://schemas.microsoft.com/office/drawing/2014/main" id="{D61E3390-1B80-403D-8BD8-1AF6B99F7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13674" name="Picture 11">
            <a:extLst>
              <a:ext uri="{FF2B5EF4-FFF2-40B4-BE49-F238E27FC236}">
                <a16:creationId xmlns:a16="http://schemas.microsoft.com/office/drawing/2014/main" id="{77C70911-1E51-4A08-B62E-3595F85E7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113"/>
            <a:ext cx="10080625" cy="26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5" name="Picture 12">
            <a:extLst>
              <a:ext uri="{FF2B5EF4-FFF2-40B4-BE49-F238E27FC236}">
                <a16:creationId xmlns:a16="http://schemas.microsoft.com/office/drawing/2014/main" id="{A3FA6CE2-8E0E-4A7B-8295-72773DAD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00"/>
            <a:ext cx="10080625" cy="24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4DD909F-4C3C-4DBA-BED6-4158E7254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5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>
            <a:extLst>
              <a:ext uri="{FF2B5EF4-FFF2-40B4-BE49-F238E27FC236}">
                <a16:creationId xmlns:a16="http://schemas.microsoft.com/office/drawing/2014/main" id="{76ECE746-09A7-44C5-BCC4-E835E59E3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5715" name="Text Box 3">
            <a:extLst>
              <a:ext uri="{FF2B5EF4-FFF2-40B4-BE49-F238E27FC236}">
                <a16:creationId xmlns:a16="http://schemas.microsoft.com/office/drawing/2014/main" id="{3601D7AF-1309-4469-980F-44154B2E3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5716" name="Text Box 4">
            <a:extLst>
              <a:ext uri="{FF2B5EF4-FFF2-40B4-BE49-F238E27FC236}">
                <a16:creationId xmlns:a16="http://schemas.microsoft.com/office/drawing/2014/main" id="{DB0669EC-105B-4BAA-B73D-461C7D7F3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5A066C43-9415-494D-82FB-8E599875AAA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15718" name="Text Box 6">
            <a:extLst>
              <a:ext uri="{FF2B5EF4-FFF2-40B4-BE49-F238E27FC236}">
                <a16:creationId xmlns:a16="http://schemas.microsoft.com/office/drawing/2014/main" id="{9C60509B-EEA6-4C34-9F76-AC64356F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19" name="Text Box 31">
            <a:extLst>
              <a:ext uri="{FF2B5EF4-FFF2-40B4-BE49-F238E27FC236}">
                <a16:creationId xmlns:a16="http://schemas.microsoft.com/office/drawing/2014/main" id="{53ACE580-E118-4697-8868-9E26F30FC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D4C4D88E-0091-4619-93FE-768300054C07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20" name="Text Box 8">
            <a:extLst>
              <a:ext uri="{FF2B5EF4-FFF2-40B4-BE49-F238E27FC236}">
                <a16:creationId xmlns:a16="http://schemas.microsoft.com/office/drawing/2014/main" id="{C8655B2F-4C9E-4BAC-8190-9824D9939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15721" name="Text Box 9">
            <a:extLst>
              <a:ext uri="{FF2B5EF4-FFF2-40B4-BE49-F238E27FC236}">
                <a16:creationId xmlns:a16="http://schemas.microsoft.com/office/drawing/2014/main" id="{AFD89836-FE70-4F82-8947-10D726360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15722" name="Picture 12">
            <a:extLst>
              <a:ext uri="{FF2B5EF4-FFF2-40B4-BE49-F238E27FC236}">
                <a16:creationId xmlns:a16="http://schemas.microsoft.com/office/drawing/2014/main" id="{9080ACC1-39A8-4C48-B6EC-A1BE28157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10080625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922D3D3-1724-48FF-A2B7-7537E0035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71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77BB7E1E-A1C5-4F0E-AB83-61635480F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7763" name="Text Box 3">
            <a:extLst>
              <a:ext uri="{FF2B5EF4-FFF2-40B4-BE49-F238E27FC236}">
                <a16:creationId xmlns:a16="http://schemas.microsoft.com/office/drawing/2014/main" id="{075A4453-2EFF-43DE-B232-F20BBAF64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7764" name="Text Box 4">
            <a:extLst>
              <a:ext uri="{FF2B5EF4-FFF2-40B4-BE49-F238E27FC236}">
                <a16:creationId xmlns:a16="http://schemas.microsoft.com/office/drawing/2014/main" id="{8323E630-8C5B-46BE-BD07-32457AF7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7765" name="Rectangle 5">
            <a:extLst>
              <a:ext uri="{FF2B5EF4-FFF2-40B4-BE49-F238E27FC236}">
                <a16:creationId xmlns:a16="http://schemas.microsoft.com/office/drawing/2014/main" id="{C9767268-340B-4F20-BC0A-19BC64D0A3B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17766" name="Text Box 6">
            <a:extLst>
              <a:ext uri="{FF2B5EF4-FFF2-40B4-BE49-F238E27FC236}">
                <a16:creationId xmlns:a16="http://schemas.microsoft.com/office/drawing/2014/main" id="{D05F20F6-2601-4124-BCB5-F9ACABD85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7767" name="Text Box 31">
            <a:extLst>
              <a:ext uri="{FF2B5EF4-FFF2-40B4-BE49-F238E27FC236}">
                <a16:creationId xmlns:a16="http://schemas.microsoft.com/office/drawing/2014/main" id="{5944C74A-3181-492E-A0D2-0423D503A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003F8366-F293-4FCE-A53E-39A8400DEFA6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768" name="Text Box 8">
            <a:extLst>
              <a:ext uri="{FF2B5EF4-FFF2-40B4-BE49-F238E27FC236}">
                <a16:creationId xmlns:a16="http://schemas.microsoft.com/office/drawing/2014/main" id="{82A2DB27-0C33-4173-9D35-D4AB8E1BA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17769" name="Text Box 9">
            <a:extLst>
              <a:ext uri="{FF2B5EF4-FFF2-40B4-BE49-F238E27FC236}">
                <a16:creationId xmlns:a16="http://schemas.microsoft.com/office/drawing/2014/main" id="{1A8CFAB7-2397-4FA0-8701-94DC67358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17770" name="Picture 11">
            <a:extLst>
              <a:ext uri="{FF2B5EF4-FFF2-40B4-BE49-F238E27FC236}">
                <a16:creationId xmlns:a16="http://schemas.microsoft.com/office/drawing/2014/main" id="{2DD4D4B7-4E06-49EA-857C-1D5CB2AE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1008062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ECAA68C-A8F7-4962-8139-5776ABB6A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1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>
            <a:extLst>
              <a:ext uri="{FF2B5EF4-FFF2-40B4-BE49-F238E27FC236}">
                <a16:creationId xmlns:a16="http://schemas.microsoft.com/office/drawing/2014/main" id="{FC8CF17A-35FA-42CF-9925-49E3485B1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9811" name="Text Box 3">
            <a:extLst>
              <a:ext uri="{FF2B5EF4-FFF2-40B4-BE49-F238E27FC236}">
                <a16:creationId xmlns:a16="http://schemas.microsoft.com/office/drawing/2014/main" id="{662AB4CA-D1C8-44A2-BB88-0CCA63720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9812" name="Text Box 4">
            <a:extLst>
              <a:ext uri="{FF2B5EF4-FFF2-40B4-BE49-F238E27FC236}">
                <a16:creationId xmlns:a16="http://schemas.microsoft.com/office/drawing/2014/main" id="{190C04F8-2FF8-490E-9C1E-69C6B2343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9813" name="Rectangle 5">
            <a:extLst>
              <a:ext uri="{FF2B5EF4-FFF2-40B4-BE49-F238E27FC236}">
                <a16:creationId xmlns:a16="http://schemas.microsoft.com/office/drawing/2014/main" id="{D5CD839A-C740-40D3-B747-399895C850A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19814" name="Text Box 6">
            <a:extLst>
              <a:ext uri="{FF2B5EF4-FFF2-40B4-BE49-F238E27FC236}">
                <a16:creationId xmlns:a16="http://schemas.microsoft.com/office/drawing/2014/main" id="{B8610BED-009D-4EC6-BF5D-A5913F27E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76438"/>
            <a:ext cx="89662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5" name="Text Box 31">
            <a:extLst>
              <a:ext uri="{FF2B5EF4-FFF2-40B4-BE49-F238E27FC236}">
                <a16:creationId xmlns:a16="http://schemas.microsoft.com/office/drawing/2014/main" id="{F7EEFED6-EE89-4457-BBAD-EE87BD771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49DEC337-D900-4D57-8E9A-3CADEEECB051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6" name="Text Box 8">
            <a:extLst>
              <a:ext uri="{FF2B5EF4-FFF2-40B4-BE49-F238E27FC236}">
                <a16:creationId xmlns:a16="http://schemas.microsoft.com/office/drawing/2014/main" id="{63377F0A-31CF-45DE-A12C-5F1EE2080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119817" name="Text Box 9">
            <a:extLst>
              <a:ext uri="{FF2B5EF4-FFF2-40B4-BE49-F238E27FC236}">
                <a16:creationId xmlns:a16="http://schemas.microsoft.com/office/drawing/2014/main" id="{C4F301C2-2F2D-4692-A5B1-BA1A01F0F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795963"/>
            <a:ext cx="1008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19818" name="Picture 11">
            <a:extLst>
              <a:ext uri="{FF2B5EF4-FFF2-40B4-BE49-F238E27FC236}">
                <a16:creationId xmlns:a16="http://schemas.microsoft.com/office/drawing/2014/main" id="{80E977D3-FA6F-47FA-B8F1-25F0DBA7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50"/>
            <a:ext cx="100806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444D0DE-6759-448E-89B4-D46DC47A7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07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>
            <a:extLst>
              <a:ext uri="{FF2B5EF4-FFF2-40B4-BE49-F238E27FC236}">
                <a16:creationId xmlns:a16="http://schemas.microsoft.com/office/drawing/2014/main" id="{2FEF83DC-DDC3-40DC-AC3E-42CF62FA5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1859" name="Text Box 3">
            <a:extLst>
              <a:ext uri="{FF2B5EF4-FFF2-40B4-BE49-F238E27FC236}">
                <a16:creationId xmlns:a16="http://schemas.microsoft.com/office/drawing/2014/main" id="{D106A9BE-196D-43F4-AAF9-556EC273C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1860" name="Text Box 4">
            <a:extLst>
              <a:ext uri="{FF2B5EF4-FFF2-40B4-BE49-F238E27FC236}">
                <a16:creationId xmlns:a16="http://schemas.microsoft.com/office/drawing/2014/main" id="{56D6E880-C674-47EE-9102-73DA29C8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EEDEC21F-6E14-4462-9BA1-47E2207E472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54063" y="1547813"/>
            <a:ext cx="8605837" cy="5329237"/>
          </a:xfrm>
        </p:spPr>
        <p:txBody>
          <a:bodyPr anchor="ctr"/>
          <a:lstStyle/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Regulacja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to proces, w wyniku którego wielkości fizyczne, np. temperatura powietrza, ciśnienie powietrza, itp., utrzymywane są na stałym poziomie lub przybierają określone, z góry założone wartości, mimo wpływu czynników zakłócających.</a:t>
            </a:r>
            <a:r>
              <a:rPr lang="pl-PL" altLang="pl-PL" sz="3200">
                <a:solidFill>
                  <a:schemeClr val="tx1"/>
                </a:solidFill>
              </a:rPr>
              <a:t> </a:t>
            </a:r>
            <a:endParaRPr lang="en-GB" altLang="pl-PL" sz="3200">
              <a:solidFill>
                <a:schemeClr val="tx1"/>
              </a:solidFill>
            </a:endParaRPr>
          </a:p>
        </p:txBody>
      </p:sp>
      <p:pic>
        <p:nvPicPr>
          <p:cNvPr id="121862" name="Picture 7">
            <a:extLst>
              <a:ext uri="{FF2B5EF4-FFF2-40B4-BE49-F238E27FC236}">
                <a16:creationId xmlns:a16="http://schemas.microsoft.com/office/drawing/2014/main" id="{2EDC9AD9-587E-4F31-AC67-C0B5252C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250825"/>
            <a:ext cx="27320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Rectangle 8">
            <a:extLst>
              <a:ext uri="{FF2B5EF4-FFF2-40B4-BE49-F238E27FC236}">
                <a16:creationId xmlns:a16="http://schemas.microsoft.com/office/drawing/2014/main" id="{BB177307-26BF-4BCD-86B2-1B2E2764A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539750"/>
            <a:ext cx="5689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Automatyczna regulacja </a:t>
            </a:r>
          </a:p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w wentylacji i klimatyzacji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0AAF5AC-5CB9-4D80-8155-52C6ACB3F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0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2D303796-37D9-40F6-A4A7-68777050B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3907" name="Text Box 3">
            <a:extLst>
              <a:ext uri="{FF2B5EF4-FFF2-40B4-BE49-F238E27FC236}">
                <a16:creationId xmlns:a16="http://schemas.microsoft.com/office/drawing/2014/main" id="{4B8B7792-8283-4DC4-B30C-7C253F82D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>
              <a:solidFill>
                <a:srgbClr val="FFFF00"/>
              </a:solidFill>
            </a:endParaRPr>
          </a:p>
        </p:txBody>
      </p:sp>
      <p:sp>
        <p:nvSpPr>
          <p:cNvPr id="123908" name="Text Box 4">
            <a:extLst>
              <a:ext uri="{FF2B5EF4-FFF2-40B4-BE49-F238E27FC236}">
                <a16:creationId xmlns:a16="http://schemas.microsoft.com/office/drawing/2014/main" id="{EC12CC88-4003-4B8D-BBA4-E4B1EC39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4A71E15F-C851-403D-B4E8-AE68F32634B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54063" y="2555875"/>
            <a:ext cx="8605837" cy="4321175"/>
          </a:xfrm>
        </p:spPr>
        <p:txBody>
          <a:bodyPr anchor="ctr"/>
          <a:lstStyle/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Sterowanie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to proces, w którym jedna wielkość „przestawia" drugą, np. termostat temperatury powietrza zewnętrznego sterujący położeniem zaworu mieszającego wody. </a:t>
            </a:r>
          </a:p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Wielkość, którą zamierza się regulować lub która ma być sterowana przez inny parametr nazywa się wielkością regulowaną.</a:t>
            </a:r>
            <a:r>
              <a:rPr lang="pl-PL" altLang="pl-PL" sz="3200">
                <a:solidFill>
                  <a:schemeClr val="tx1"/>
                </a:solidFill>
              </a:rPr>
              <a:t> </a:t>
            </a:r>
            <a:endParaRPr lang="en-GB" altLang="pl-PL" sz="3200">
              <a:solidFill>
                <a:schemeClr val="tx1"/>
              </a:solidFill>
            </a:endParaRPr>
          </a:p>
        </p:txBody>
      </p:sp>
      <p:pic>
        <p:nvPicPr>
          <p:cNvPr id="123910" name="Picture 7">
            <a:extLst>
              <a:ext uri="{FF2B5EF4-FFF2-40B4-BE49-F238E27FC236}">
                <a16:creationId xmlns:a16="http://schemas.microsoft.com/office/drawing/2014/main" id="{7767C2DC-F4D2-43E0-88B8-E82650085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250825"/>
            <a:ext cx="2640013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1" name="Rectangle 8">
            <a:extLst>
              <a:ext uri="{FF2B5EF4-FFF2-40B4-BE49-F238E27FC236}">
                <a16:creationId xmlns:a16="http://schemas.microsoft.com/office/drawing/2014/main" id="{EAC43B83-9898-4818-9FF3-7286B28D1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539750"/>
            <a:ext cx="5689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Automatyczna regulacja </a:t>
            </a:r>
          </a:p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w wentylacji i klimatyzacji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CE702A5-E998-43A0-826C-BADBE07AE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>
            <a:extLst>
              <a:ext uri="{FF2B5EF4-FFF2-40B4-BE49-F238E27FC236}">
                <a16:creationId xmlns:a16="http://schemas.microsoft.com/office/drawing/2014/main" id="{9788A5DC-8A40-4640-995B-5B4657CFD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5955" name="Text Box 3">
            <a:extLst>
              <a:ext uri="{FF2B5EF4-FFF2-40B4-BE49-F238E27FC236}">
                <a16:creationId xmlns:a16="http://schemas.microsoft.com/office/drawing/2014/main" id="{E77A0BEA-04AD-4AE5-9297-072548D3A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5956" name="Rectangle 6">
            <a:extLst>
              <a:ext uri="{FF2B5EF4-FFF2-40B4-BE49-F238E27FC236}">
                <a16:creationId xmlns:a16="http://schemas.microsoft.com/office/drawing/2014/main" id="{658E6DFB-3787-439F-86C5-4D87B468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539750"/>
            <a:ext cx="5689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Automatyczna regulacja </a:t>
            </a:r>
          </a:p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w wentylacji i klimatyzacji</a:t>
            </a:r>
          </a:p>
        </p:txBody>
      </p:sp>
      <p:pic>
        <p:nvPicPr>
          <p:cNvPr id="125957" name="Picture 8">
            <a:extLst>
              <a:ext uri="{FF2B5EF4-FFF2-40B4-BE49-F238E27FC236}">
                <a16:creationId xmlns:a16="http://schemas.microsoft.com/office/drawing/2014/main" id="{6E1A59E9-F984-4FF1-9BAE-98FBE992D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76375"/>
            <a:ext cx="8640762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1A59567-4B60-45C5-803C-DC839CD64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8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8FE05E77-69F7-4B16-93F5-3FF78F60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8003" name="Text Box 3">
            <a:extLst>
              <a:ext uri="{FF2B5EF4-FFF2-40B4-BE49-F238E27FC236}">
                <a16:creationId xmlns:a16="http://schemas.microsoft.com/office/drawing/2014/main" id="{3318ACD6-E8EA-4611-A59E-2F6F1D941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28004" name="Rectangle 5">
            <a:extLst>
              <a:ext uri="{FF2B5EF4-FFF2-40B4-BE49-F238E27FC236}">
                <a16:creationId xmlns:a16="http://schemas.microsoft.com/office/drawing/2014/main" id="{1156DF5E-58F3-44C5-840C-F4E49FE64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539750"/>
            <a:ext cx="5689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Automatyczna regulacja </a:t>
            </a:r>
          </a:p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w wentylacji i klimatyzacji</a:t>
            </a:r>
          </a:p>
        </p:txBody>
      </p:sp>
      <p:pic>
        <p:nvPicPr>
          <p:cNvPr id="128005" name="Picture 6">
            <a:extLst>
              <a:ext uri="{FF2B5EF4-FFF2-40B4-BE49-F238E27FC236}">
                <a16:creationId xmlns:a16="http://schemas.microsoft.com/office/drawing/2014/main" id="{B07A731F-1437-4F53-99B5-E6562D54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238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80BF09C-D8F0-4794-B553-DAE05A2F1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0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>
            <a:extLst>
              <a:ext uri="{FF2B5EF4-FFF2-40B4-BE49-F238E27FC236}">
                <a16:creationId xmlns:a16="http://schemas.microsoft.com/office/drawing/2014/main" id="{E6C565B0-FAAC-4FBA-BDF7-48502CFF6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9459" name="Text Box 4">
            <a:extLst>
              <a:ext uri="{FF2B5EF4-FFF2-40B4-BE49-F238E27FC236}">
                <a16:creationId xmlns:a16="http://schemas.microsoft.com/office/drawing/2014/main" id="{D7664348-2D4F-46A9-985A-975127B6B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4C519A97-2655-4853-ABE0-EE4A46B49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9461" name="Text Box 7">
            <a:extLst>
              <a:ext uri="{FF2B5EF4-FFF2-40B4-BE49-F238E27FC236}">
                <a16:creationId xmlns:a16="http://schemas.microsoft.com/office/drawing/2014/main" id="{6D7E3ABB-90E9-4806-86F2-04FCA6F45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619250"/>
            <a:ext cx="8818563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6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600">
                <a:solidFill>
                  <a:schemeClr val="tx1"/>
                </a:solidFill>
                <a:cs typeface="Arial" panose="020B0604020202020204" pitchFamily="34" charset="0"/>
              </a:rPr>
              <a:t>Dzięki klimatyzacji potrafimy utrzymać na wymaganym poziomie temperaturę, wilgotność, czystość i ruch powietrza w pomieszczeniu w ciągu całego roku, niezależnie od zmian i wahan temperatury zewnętrznej.  </a:t>
            </a:r>
            <a:endParaRPr lang="pl-PL" altLang="pl-PL" sz="26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600">
                <a:solidFill>
                  <a:schemeClr val="tx1"/>
                </a:solidFill>
                <a:cs typeface="Arial" panose="020B0604020202020204" pitchFamily="34" charset="0"/>
              </a:rPr>
              <a:t>Aby wszystkie parametry mogły być utrzymane na wymaganym poziomie niezbędne jest zaopatrzenie urządzenia klimatyzacyjnego w instalację automatycznej regulacji.</a:t>
            </a: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pl-PL" sz="2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2" name="Rectangle 8">
            <a:extLst>
              <a:ext uri="{FF2B5EF4-FFF2-40B4-BE49-F238E27FC236}">
                <a16:creationId xmlns:a16="http://schemas.microsoft.com/office/drawing/2014/main" id="{DE84D6FA-B3A7-4B42-A5D5-04FDFEF4874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0937" cy="4935537"/>
          </a:xfrm>
        </p:spPr>
        <p:txBody>
          <a:bodyPr anchor="ctr"/>
          <a:lstStyle/>
          <a:p>
            <a:pPr marL="0" lvl="1" indent="0" eaLnBrk="1">
              <a:lnSpc>
                <a:spcPct val="8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lnSpc>
                <a:spcPct val="8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lnSpc>
                <a:spcPct val="8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lnSpc>
                <a:spcPct val="8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lnSpc>
                <a:spcPct val="8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lnSpc>
                <a:spcPct val="8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19463" name="Text Box 31">
            <a:extLst>
              <a:ext uri="{FF2B5EF4-FFF2-40B4-BE49-F238E27FC236}">
                <a16:creationId xmlns:a16="http://schemas.microsoft.com/office/drawing/2014/main" id="{D842C833-9A4F-432D-B708-E0F9EDF90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4EFF1827-B0C4-429B-A3B5-F4976357E87A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4" name="Text Box 16">
            <a:extLst>
              <a:ext uri="{FF2B5EF4-FFF2-40B4-BE49-F238E27FC236}">
                <a16:creationId xmlns:a16="http://schemas.microsoft.com/office/drawing/2014/main" id="{952D9C87-4D22-4E27-8527-EDD87E84A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84213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B0885EC-C5C7-47F7-96E8-B923DBE9A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7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>
            <a:extLst>
              <a:ext uri="{FF2B5EF4-FFF2-40B4-BE49-F238E27FC236}">
                <a16:creationId xmlns:a16="http://schemas.microsoft.com/office/drawing/2014/main" id="{C628BBB3-E0DC-4F94-86E5-865EEA657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0051" name="Text Box 3">
            <a:extLst>
              <a:ext uri="{FF2B5EF4-FFF2-40B4-BE49-F238E27FC236}">
                <a16:creationId xmlns:a16="http://schemas.microsoft.com/office/drawing/2014/main" id="{6703C7A3-6D09-4A18-9D1E-A2A16E1D6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30052" name="Picture 4">
            <a:extLst>
              <a:ext uri="{FF2B5EF4-FFF2-40B4-BE49-F238E27FC236}">
                <a16:creationId xmlns:a16="http://schemas.microsoft.com/office/drawing/2014/main" id="{18CE8148-1172-4368-B9C4-AA91921EC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03350"/>
            <a:ext cx="8424862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Rectangle 5">
            <a:extLst>
              <a:ext uri="{FF2B5EF4-FFF2-40B4-BE49-F238E27FC236}">
                <a16:creationId xmlns:a16="http://schemas.microsoft.com/office/drawing/2014/main" id="{BF3DD327-8259-4383-8366-5679676EA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539750"/>
            <a:ext cx="5689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Automatyczna regulacja </a:t>
            </a:r>
          </a:p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w wentylacji i klimatyzacji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F64447C-6A33-4A04-B6BA-D1B0CFED6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3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>
            <a:extLst>
              <a:ext uri="{FF2B5EF4-FFF2-40B4-BE49-F238E27FC236}">
                <a16:creationId xmlns:a16="http://schemas.microsoft.com/office/drawing/2014/main" id="{64D992CB-E9BE-4D97-96F8-3F0A2189B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2099" name="Text Box 3">
            <a:extLst>
              <a:ext uri="{FF2B5EF4-FFF2-40B4-BE49-F238E27FC236}">
                <a16:creationId xmlns:a16="http://schemas.microsoft.com/office/drawing/2014/main" id="{497A3890-3783-411A-85DE-6F580F873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2100" name="Text Box 4">
            <a:extLst>
              <a:ext uri="{FF2B5EF4-FFF2-40B4-BE49-F238E27FC236}">
                <a16:creationId xmlns:a16="http://schemas.microsoft.com/office/drawing/2014/main" id="{037D6A7A-4F23-4138-A81F-2DDF36215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5F3DD532-2433-4035-85BF-2F030D065AB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87338" y="1331913"/>
            <a:ext cx="9361487" cy="5976937"/>
          </a:xfrm>
        </p:spPr>
        <p:txBody>
          <a:bodyPr anchor="ctr"/>
          <a:lstStyle/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Stosowanie pełnej automatyzacji urządzeń klimatyzacyjnych i wentylacyjnych pozwala na: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0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uzyskanie wysokiego komfortu przebywania </a:t>
            </a:r>
          </a:p>
          <a:p>
            <a:pPr marL="214313" lvl="1" indent="0" eaLnBrk="1">
              <a:buClr>
                <a:schemeClr val="tx1"/>
              </a:buClr>
              <a:buSzPct val="70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w 	pomieszczeniach, w których nawet bez </a:t>
            </a:r>
          </a:p>
          <a:p>
            <a:pPr marL="214313" lvl="1" indent="0" eaLnBrk="1">
              <a:buClr>
                <a:schemeClr val="tx1"/>
              </a:buClr>
              <a:buSzPct val="70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żadnej integracji człowieka zawsze będą </a:t>
            </a:r>
          </a:p>
          <a:p>
            <a:pPr marL="214313" lvl="1" indent="0" eaLnBrk="1">
              <a:buClr>
                <a:schemeClr val="tx1"/>
              </a:buClr>
              <a:buSzPct val="70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utrzymywane zadane parametry 	powietrza;</a:t>
            </a:r>
            <a:endParaRPr lang="en-US" altLang="pl-PL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buClr>
                <a:schemeClr val="tx1"/>
              </a:buClr>
              <a:buSzPct val="70000"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znaczne oszczędności ekonomiczne </a:t>
            </a:r>
          </a:p>
          <a:p>
            <a:pPr marL="214313" lvl="1" indent="0" eaLnBrk="1">
              <a:buClr>
                <a:schemeClr val="tx1"/>
              </a:buClr>
              <a:buSzPct val="70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związane z eksploatacją urządzeń </a:t>
            </a:r>
          </a:p>
          <a:p>
            <a:pPr marL="214313" lvl="1" indent="0" eaLnBrk="1">
              <a:buClr>
                <a:schemeClr val="tx1"/>
              </a:buClr>
              <a:buSzPct val="70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(zużycie energii może być zmniejszone </a:t>
            </a:r>
          </a:p>
          <a:p>
            <a:pPr marL="214313" lvl="1" indent="0" eaLnBrk="1">
              <a:buClr>
                <a:schemeClr val="tx1"/>
              </a:buClr>
              <a:buSzPct val="70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nawet o 15%);</a:t>
            </a:r>
            <a:endParaRPr lang="en-US" altLang="pl-PL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buClr>
                <a:schemeClr val="tx1"/>
              </a:buClr>
              <a:buSzPct val="70000"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kontrolę pracy i zabezpieczenie elementów </a:t>
            </a:r>
          </a:p>
          <a:p>
            <a:pPr marL="214313" lvl="1" indent="0" eaLnBrk="1">
              <a:buClr>
                <a:schemeClr val="tx1"/>
              </a:buClr>
              <a:buSzPct val="70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urządzeń przed uszkodzeniami.</a:t>
            </a:r>
          </a:p>
        </p:txBody>
      </p:sp>
      <p:sp>
        <p:nvSpPr>
          <p:cNvPr id="132102" name="Rectangle 7">
            <a:extLst>
              <a:ext uri="{FF2B5EF4-FFF2-40B4-BE49-F238E27FC236}">
                <a16:creationId xmlns:a16="http://schemas.microsoft.com/office/drawing/2014/main" id="{68CA060D-28D6-4A06-8C5F-0AF856DBF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539750"/>
            <a:ext cx="5689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Automatyczna regulacja </a:t>
            </a:r>
          </a:p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w wentylacji i klimatyzacji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9CE2CDB-011B-43A1-BE7E-688A74B94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7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>
            <a:extLst>
              <a:ext uri="{FF2B5EF4-FFF2-40B4-BE49-F238E27FC236}">
                <a16:creationId xmlns:a16="http://schemas.microsoft.com/office/drawing/2014/main" id="{96BAEAD9-B9A0-47BD-8D06-F2D07F328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4147" name="Text Box 3">
            <a:extLst>
              <a:ext uri="{FF2B5EF4-FFF2-40B4-BE49-F238E27FC236}">
                <a16:creationId xmlns:a16="http://schemas.microsoft.com/office/drawing/2014/main" id="{614043AB-8ACD-42A5-AB2D-7D099C40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4148" name="Text Box 4">
            <a:extLst>
              <a:ext uri="{FF2B5EF4-FFF2-40B4-BE49-F238E27FC236}">
                <a16:creationId xmlns:a16="http://schemas.microsoft.com/office/drawing/2014/main" id="{A080C5DC-3F71-492A-AA06-E02B4BA29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4149" name="Rectangle 6">
            <a:extLst>
              <a:ext uri="{FF2B5EF4-FFF2-40B4-BE49-F238E27FC236}">
                <a16:creationId xmlns:a16="http://schemas.microsoft.com/office/drawing/2014/main" id="{9E71D5EC-251A-40DE-8950-9602A65C3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539750"/>
            <a:ext cx="5689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Automatyczna regulacja </a:t>
            </a:r>
          </a:p>
          <a:p>
            <a:pPr lvl="1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w wentylacji i klimatyzacji</a:t>
            </a:r>
          </a:p>
        </p:txBody>
      </p:sp>
      <p:pic>
        <p:nvPicPr>
          <p:cNvPr id="134150" name="Picture 8">
            <a:extLst>
              <a:ext uri="{FF2B5EF4-FFF2-40B4-BE49-F238E27FC236}">
                <a16:creationId xmlns:a16="http://schemas.microsoft.com/office/drawing/2014/main" id="{CA3DDB91-22E0-4766-A118-20E0C06FF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403350"/>
            <a:ext cx="76327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AE951D8-CD69-41E3-992E-FAA932E9E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8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>
            <a:extLst>
              <a:ext uri="{FF2B5EF4-FFF2-40B4-BE49-F238E27FC236}">
                <a16:creationId xmlns:a16="http://schemas.microsoft.com/office/drawing/2014/main" id="{5D7078FF-52BA-428A-AC65-0F60E875E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6195" name="Text Box 3">
            <a:extLst>
              <a:ext uri="{FF2B5EF4-FFF2-40B4-BE49-F238E27FC236}">
                <a16:creationId xmlns:a16="http://schemas.microsoft.com/office/drawing/2014/main" id="{C3D8153E-4A61-4DA1-BAA9-0D5AB7C3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6196" name="Rectangle 4">
            <a:extLst>
              <a:ext uri="{FF2B5EF4-FFF2-40B4-BE49-F238E27FC236}">
                <a16:creationId xmlns:a16="http://schemas.microsoft.com/office/drawing/2014/main" id="{A743F7DE-EC72-41F9-914F-3A073867490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2916238"/>
            <a:ext cx="8605837" cy="2016125"/>
          </a:xfrm>
        </p:spPr>
        <p:txBody>
          <a:bodyPr anchor="ctr"/>
          <a:lstStyle/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Kanałowe czujniki i przetworniki temperatury</a:t>
            </a:r>
            <a:b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Pokojowe czujniki i przetworniki temperatury</a:t>
            </a:r>
            <a:br>
              <a:rPr lang="pl-PL" altLang="pl-PL" sz="2400">
                <a:solidFill>
                  <a:schemeClr val="tx1"/>
                </a:solidFill>
              </a:rPr>
            </a:br>
            <a:r>
              <a:rPr lang="pl-PL" altLang="pl-PL" sz="2000">
                <a:solidFill>
                  <a:schemeClr val="tx1"/>
                </a:solidFill>
              </a:rPr>
              <a:t>   </a:t>
            </a:r>
          </a:p>
        </p:txBody>
      </p:sp>
      <p:pic>
        <p:nvPicPr>
          <p:cNvPr id="136197" name="Picture 6">
            <a:extLst>
              <a:ext uri="{FF2B5EF4-FFF2-40B4-BE49-F238E27FC236}">
                <a16:creationId xmlns:a16="http://schemas.microsoft.com/office/drawing/2014/main" id="{43240798-E40E-4342-BAEB-0CC497CF6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859338"/>
            <a:ext cx="309403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7">
            <a:extLst>
              <a:ext uri="{FF2B5EF4-FFF2-40B4-BE49-F238E27FC236}">
                <a16:creationId xmlns:a16="http://schemas.microsoft.com/office/drawing/2014/main" id="{ECCA3296-FE7E-4440-806B-D9FB05AF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419475"/>
            <a:ext cx="26082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9" name="Rectangle 8">
            <a:extLst>
              <a:ext uri="{FF2B5EF4-FFF2-40B4-BE49-F238E27FC236}">
                <a16:creationId xmlns:a16="http://schemas.microsoft.com/office/drawing/2014/main" id="{8D3F0621-8902-4066-977E-4A63091A2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839788"/>
            <a:ext cx="56657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Elementy układów automatyki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central klimatyzacyjnych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D85FC28-1364-4665-AD7C-2CDA85EC6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8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>
            <a:extLst>
              <a:ext uri="{FF2B5EF4-FFF2-40B4-BE49-F238E27FC236}">
                <a16:creationId xmlns:a16="http://schemas.microsoft.com/office/drawing/2014/main" id="{8A533C6A-ED57-407D-ABAE-C038236EF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38243" name="Text Box 3">
            <a:extLst>
              <a:ext uri="{FF2B5EF4-FFF2-40B4-BE49-F238E27FC236}">
                <a16:creationId xmlns:a16="http://schemas.microsoft.com/office/drawing/2014/main" id="{640E7EA2-6057-4BC5-8CB2-266444867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38244" name="Picture 5">
            <a:extLst>
              <a:ext uri="{FF2B5EF4-FFF2-40B4-BE49-F238E27FC236}">
                <a16:creationId xmlns:a16="http://schemas.microsoft.com/office/drawing/2014/main" id="{0DAE545D-21CC-4F00-BB89-D013756B9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627313"/>
            <a:ext cx="9432925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Rectangle 6">
            <a:extLst>
              <a:ext uri="{FF2B5EF4-FFF2-40B4-BE49-F238E27FC236}">
                <a16:creationId xmlns:a16="http://schemas.microsoft.com/office/drawing/2014/main" id="{CF8D9B47-C16D-488D-A781-65948F717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839788"/>
            <a:ext cx="56657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Elementy układów automatyki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central klimatyzacyjnych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02705C2-02B9-4E95-8B6B-53BFA194F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>
            <a:extLst>
              <a:ext uri="{FF2B5EF4-FFF2-40B4-BE49-F238E27FC236}">
                <a16:creationId xmlns:a16="http://schemas.microsoft.com/office/drawing/2014/main" id="{BCE61B28-CBDC-4C92-9663-9881C7B32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0291" name="Text Box 3">
            <a:extLst>
              <a:ext uri="{FF2B5EF4-FFF2-40B4-BE49-F238E27FC236}">
                <a16:creationId xmlns:a16="http://schemas.microsoft.com/office/drawing/2014/main" id="{5FF70CA9-FD3F-4635-8432-77F85CCE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40292" name="Picture 5">
            <a:extLst>
              <a:ext uri="{FF2B5EF4-FFF2-40B4-BE49-F238E27FC236}">
                <a16:creationId xmlns:a16="http://schemas.microsoft.com/office/drawing/2014/main" id="{DCE406FC-DCE4-48CA-910C-E7F69C60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051050"/>
            <a:ext cx="8137525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Rectangle 7">
            <a:extLst>
              <a:ext uri="{FF2B5EF4-FFF2-40B4-BE49-F238E27FC236}">
                <a16:creationId xmlns:a16="http://schemas.microsoft.com/office/drawing/2014/main" id="{A4609117-3501-41D7-AC3D-4D743FBA3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839788"/>
            <a:ext cx="56657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Elementy układów automatyki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central klimatyzacyjnych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D605498-C0FD-451C-97D3-B69E28693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>
            <a:extLst>
              <a:ext uri="{FF2B5EF4-FFF2-40B4-BE49-F238E27FC236}">
                <a16:creationId xmlns:a16="http://schemas.microsoft.com/office/drawing/2014/main" id="{BEF5A4A6-38F0-4F01-8A75-21A0D76A7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2339" name="Text Box 3">
            <a:extLst>
              <a:ext uri="{FF2B5EF4-FFF2-40B4-BE49-F238E27FC236}">
                <a16:creationId xmlns:a16="http://schemas.microsoft.com/office/drawing/2014/main" id="{3B7F4A4D-6843-4171-B2CA-ACAC7C6C8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142340" name="Picture 5" descr="Termometr oporowy">
            <a:extLst>
              <a:ext uri="{FF2B5EF4-FFF2-40B4-BE49-F238E27FC236}">
                <a16:creationId xmlns:a16="http://schemas.microsoft.com/office/drawing/2014/main" id="{C00242BF-3974-4489-9BE3-6706AC52D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2843213"/>
            <a:ext cx="7345362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Rectangle 7">
            <a:extLst>
              <a:ext uri="{FF2B5EF4-FFF2-40B4-BE49-F238E27FC236}">
                <a16:creationId xmlns:a16="http://schemas.microsoft.com/office/drawing/2014/main" id="{8222F63F-308C-4199-B094-50BFD016A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839788"/>
            <a:ext cx="56657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Elementy układów automatyki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central klimatyzacyjnych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00FBE54-D79D-48F6-A8A4-8396C5C20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0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>
            <a:extLst>
              <a:ext uri="{FF2B5EF4-FFF2-40B4-BE49-F238E27FC236}">
                <a16:creationId xmlns:a16="http://schemas.microsoft.com/office/drawing/2014/main" id="{1D82DB5A-D838-4FDC-B3C1-B47B15130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4387" name="Text Box 3">
            <a:extLst>
              <a:ext uri="{FF2B5EF4-FFF2-40B4-BE49-F238E27FC236}">
                <a16:creationId xmlns:a16="http://schemas.microsoft.com/office/drawing/2014/main" id="{275D2468-A2EA-4FF1-98DB-14FFD389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4388" name="Text Box 4">
            <a:extLst>
              <a:ext uri="{FF2B5EF4-FFF2-40B4-BE49-F238E27FC236}">
                <a16:creationId xmlns:a16="http://schemas.microsoft.com/office/drawing/2014/main" id="{D79E7B1D-3FEE-483A-BDE0-57917720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4389" name="Rectangle 5">
            <a:extLst>
              <a:ext uri="{FF2B5EF4-FFF2-40B4-BE49-F238E27FC236}">
                <a16:creationId xmlns:a16="http://schemas.microsoft.com/office/drawing/2014/main" id="{E0E1AC8C-305E-4E6A-AE19-E6AD9DB6F54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31800" y="3851275"/>
            <a:ext cx="8605838" cy="2952750"/>
          </a:xfrm>
        </p:spPr>
        <p:txBody>
          <a:bodyPr anchor="ctr"/>
          <a:lstStyle/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Presostaty różnicowe </a:t>
            </a: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(czujniki różnicy ciśnień)</a:t>
            </a:r>
            <a:b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Termostat przeciwzamrożeniowy po stronie powietrza</a:t>
            </a:r>
            <a:b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Termostat    zabezpieczający przed przegrzaniem</a:t>
            </a:r>
            <a:endParaRPr lang="pl-PL" altLang="pl-PL" b="1">
              <a:solidFill>
                <a:schemeClr val="tx1"/>
              </a:solidFill>
            </a:endParaRPr>
          </a:p>
        </p:txBody>
      </p:sp>
      <p:pic>
        <p:nvPicPr>
          <p:cNvPr id="144390" name="Picture 7" descr="CKN 101">
            <a:extLst>
              <a:ext uri="{FF2B5EF4-FFF2-40B4-BE49-F238E27FC236}">
                <a16:creationId xmlns:a16="http://schemas.microsoft.com/office/drawing/2014/main" id="{DF9EA76E-88AF-402B-8C99-949B7FD9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95288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1" name="Rectangle 8">
            <a:extLst>
              <a:ext uri="{FF2B5EF4-FFF2-40B4-BE49-F238E27FC236}">
                <a16:creationId xmlns:a16="http://schemas.microsoft.com/office/drawing/2014/main" id="{875A5EDA-32B1-4D6F-98AE-0970EC1AF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839788"/>
            <a:ext cx="45370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Elementy układów automatyki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central klimatyzacyjnych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7567859-717C-42CE-B6A3-B41551DE8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>
            <a:extLst>
              <a:ext uri="{FF2B5EF4-FFF2-40B4-BE49-F238E27FC236}">
                <a16:creationId xmlns:a16="http://schemas.microsoft.com/office/drawing/2014/main" id="{F05359FB-04E7-4A97-BCB9-02726BD94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6435" name="Text Box 3">
            <a:extLst>
              <a:ext uri="{FF2B5EF4-FFF2-40B4-BE49-F238E27FC236}">
                <a16:creationId xmlns:a16="http://schemas.microsoft.com/office/drawing/2014/main" id="{43845F35-123D-44B0-85E2-5A0DE6D7F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6436" name="Rectangle 4">
            <a:extLst>
              <a:ext uri="{FF2B5EF4-FFF2-40B4-BE49-F238E27FC236}">
                <a16:creationId xmlns:a16="http://schemas.microsoft.com/office/drawing/2014/main" id="{98432EF6-01B9-4BD2-B204-30E2AF950F1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54063" y="3132138"/>
            <a:ext cx="8605837" cy="3744912"/>
          </a:xfrm>
        </p:spPr>
        <p:txBody>
          <a:bodyPr anchor="ctr"/>
          <a:lstStyle/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Detektor tlenku węgla</a:t>
            </a:r>
            <a:b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Silnik elektryczny przepustnicy powietrza</a:t>
            </a:r>
            <a:b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Zawór trójdrogowy z siłownikiem elektrycznym</a:t>
            </a:r>
            <a:b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b="1">
              <a:solidFill>
                <a:schemeClr val="tx1"/>
              </a:solidFill>
            </a:endParaRPr>
          </a:p>
        </p:txBody>
      </p:sp>
      <p:pic>
        <p:nvPicPr>
          <p:cNvPr id="146437" name="Picture 6">
            <a:hlinkClick r:id="rId5"/>
            <a:extLst>
              <a:ext uri="{FF2B5EF4-FFF2-40B4-BE49-F238E27FC236}">
                <a16:creationId xmlns:a16="http://schemas.microsoft.com/office/drawing/2014/main" id="{F2380404-7289-40F0-9D8B-FBB46809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2339975"/>
            <a:ext cx="20066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Rectangle 7">
            <a:extLst>
              <a:ext uri="{FF2B5EF4-FFF2-40B4-BE49-F238E27FC236}">
                <a16:creationId xmlns:a16="http://schemas.microsoft.com/office/drawing/2014/main" id="{D257A61E-FB54-4B37-8476-7C50E5007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839788"/>
            <a:ext cx="56657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Elementy układów automatyki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central klimatyzacyjnych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54D2367-6057-413D-8853-015ED9C61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6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>
            <a:extLst>
              <a:ext uri="{FF2B5EF4-FFF2-40B4-BE49-F238E27FC236}">
                <a16:creationId xmlns:a16="http://schemas.microsoft.com/office/drawing/2014/main" id="{CE1CE4EB-3B19-48D1-8792-21E4D9174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31913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8483" name="Text Box 3">
            <a:extLst>
              <a:ext uri="{FF2B5EF4-FFF2-40B4-BE49-F238E27FC236}">
                <a16:creationId xmlns:a16="http://schemas.microsoft.com/office/drawing/2014/main" id="{9DF122E1-41B4-49E4-8DCD-9DC5115B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8484" name="Text Box 4">
            <a:extLst>
              <a:ext uri="{FF2B5EF4-FFF2-40B4-BE49-F238E27FC236}">
                <a16:creationId xmlns:a16="http://schemas.microsoft.com/office/drawing/2014/main" id="{96BD4A12-AC02-44CC-B2EE-B4F3BB04C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48485" name="Rectangle 5">
            <a:extLst>
              <a:ext uri="{FF2B5EF4-FFF2-40B4-BE49-F238E27FC236}">
                <a16:creationId xmlns:a16="http://schemas.microsoft.com/office/drawing/2014/main" id="{1CE00891-4DD1-4345-A826-E95CD69806D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47700" y="2124075"/>
            <a:ext cx="8605838" cy="5257800"/>
          </a:xfrm>
        </p:spPr>
        <p:txBody>
          <a:bodyPr anchor="ctr"/>
          <a:lstStyle/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Przemiennik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częstotliwości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(falownik)</a:t>
            </a:r>
            <a:b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 prędkości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obrotowej</a:t>
            </a:r>
            <a:b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Elektroniczny przetwornik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wilgotności</a:t>
            </a: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8486" name="Picture 7" descr="WS302A2">
            <a:extLst>
              <a:ext uri="{FF2B5EF4-FFF2-40B4-BE49-F238E27FC236}">
                <a16:creationId xmlns:a16="http://schemas.microsoft.com/office/drawing/2014/main" id="{93F95312-D221-42E5-AE0E-D5C13C36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395288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Rectangle 8">
            <a:extLst>
              <a:ext uri="{FF2B5EF4-FFF2-40B4-BE49-F238E27FC236}">
                <a16:creationId xmlns:a16="http://schemas.microsoft.com/office/drawing/2014/main" id="{6FB7D4E0-9D75-4D0F-B1DF-FEF0813C9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839788"/>
            <a:ext cx="475297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Elementy układów automatyki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central klimatyzacyjnych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AA0A517-6F67-42F7-8A0A-9BF2E346D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>
            <a:extLst>
              <a:ext uri="{FF2B5EF4-FFF2-40B4-BE49-F238E27FC236}">
                <a16:creationId xmlns:a16="http://schemas.microsoft.com/office/drawing/2014/main" id="{FFB3B849-3CC2-47E0-B68C-01A208A63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B210D077-0DE5-4CD6-A3C0-8BFF29A61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2243BB7C-D4E3-4B5A-AF02-256EFE841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2DE07F40-E833-40DA-8E73-5C1C34A2A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3975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800" i="1">
              <a:solidFill>
                <a:schemeClr val="tx1"/>
              </a:solidFill>
            </a:endParaRPr>
          </a:p>
        </p:txBody>
      </p:sp>
      <p:sp>
        <p:nvSpPr>
          <p:cNvPr id="21510" name="Rectangle 7">
            <a:extLst>
              <a:ext uri="{FF2B5EF4-FFF2-40B4-BE49-F238E27FC236}">
                <a16:creationId xmlns:a16="http://schemas.microsoft.com/office/drawing/2014/main" id="{4F5E8024-2B67-4A53-A9B3-3F7E3009E74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21511" name="Text Box 31">
            <a:extLst>
              <a:ext uri="{FF2B5EF4-FFF2-40B4-BE49-F238E27FC236}">
                <a16:creationId xmlns:a16="http://schemas.microsoft.com/office/drawing/2014/main" id="{CD3F47C9-13A1-44C3-A33A-A6480E876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70DE7204-EE2B-4A4F-95E4-9677267579E5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2" name="Text Box 16">
            <a:extLst>
              <a:ext uri="{FF2B5EF4-FFF2-40B4-BE49-F238E27FC236}">
                <a16:creationId xmlns:a16="http://schemas.microsoft.com/office/drawing/2014/main" id="{62E2D537-D9AD-4C3D-8628-F074D7B5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1513" name="Picture 17">
            <a:extLst>
              <a:ext uri="{FF2B5EF4-FFF2-40B4-BE49-F238E27FC236}">
                <a16:creationId xmlns:a16="http://schemas.microsoft.com/office/drawing/2014/main" id="{B3CF5A9C-4D51-4492-971C-F3CA83A92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611188"/>
            <a:ext cx="6696075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 Box 18">
            <a:extLst>
              <a:ext uri="{FF2B5EF4-FFF2-40B4-BE49-F238E27FC236}">
                <a16:creationId xmlns:a16="http://schemas.microsoft.com/office/drawing/2014/main" id="{5BFB5FDB-C84C-41F5-A147-C975F1C6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6300788"/>
            <a:ext cx="6265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i="1">
                <a:solidFill>
                  <a:schemeClr val="tx1"/>
                </a:solidFill>
              </a:rPr>
              <a:t>Schemat instalacji klimatyzacyjnej </a:t>
            </a:r>
            <a:endParaRPr lang="en-GB" altLang="pl-PL" sz="2400" i="1">
              <a:solidFill>
                <a:schemeClr val="tx1"/>
              </a:solidFill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6E06626-5852-4B1A-8DBF-6675830EA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16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>
            <a:extLst>
              <a:ext uri="{FF2B5EF4-FFF2-40B4-BE49-F238E27FC236}">
                <a16:creationId xmlns:a16="http://schemas.microsoft.com/office/drawing/2014/main" id="{ABBC93CD-291E-46B9-B324-E6484C7CF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31913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0531" name="Text Box 3">
            <a:extLst>
              <a:ext uri="{FF2B5EF4-FFF2-40B4-BE49-F238E27FC236}">
                <a16:creationId xmlns:a16="http://schemas.microsoft.com/office/drawing/2014/main" id="{50964870-481B-4D2D-A7CD-82B4F5C99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D8DFB26F-A78C-435E-A5FE-710A051C573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31800" y="1692275"/>
            <a:ext cx="8605838" cy="5184775"/>
          </a:xfrm>
        </p:spPr>
        <p:txBody>
          <a:bodyPr anchor="ctr"/>
          <a:lstStyle/>
          <a:p>
            <a:pPr marL="214313" lvl="1" indent="0" algn="ctr" eaLnBrk="1">
              <a:lnSpc>
                <a:spcPct val="7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1400" b="1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7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Czujnik zanieczyszczenia </a:t>
            </a:r>
          </a:p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powietrza</a:t>
            </a:r>
            <a:b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Pomieszczeniowy lub </a:t>
            </a:r>
          </a:p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zewnętrzny </a:t>
            </a:r>
          </a:p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interfejs użytkownika</a:t>
            </a:r>
            <a:b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Szafki sterownicze </a:t>
            </a:r>
          </a:p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</a:t>
            </a:r>
          </a:p>
          <a:p>
            <a:pPr marL="214313" lvl="1" indent="0" eaLnBrk="1">
              <a:lnSpc>
                <a:spcPct val="12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klimatyzacyjnych</a:t>
            </a:r>
            <a:r>
              <a:rPr lang="pl-PL" altLang="pl-PL" sz="2000" b="1">
                <a:solidFill>
                  <a:schemeClr val="tx1"/>
                </a:solidFill>
              </a:rPr>
              <a:t> </a:t>
            </a:r>
            <a:br>
              <a:rPr lang="pl-PL" altLang="pl-PL" sz="1400" b="1">
                <a:solidFill>
                  <a:schemeClr val="tx1"/>
                </a:solidFill>
              </a:rPr>
            </a:br>
            <a:endParaRPr lang="pl-PL" altLang="pl-PL" sz="1400" b="1">
              <a:solidFill>
                <a:schemeClr val="tx1"/>
              </a:solidFill>
            </a:endParaRPr>
          </a:p>
        </p:txBody>
      </p:sp>
      <p:pic>
        <p:nvPicPr>
          <p:cNvPr id="150533" name="Picture 6">
            <a:extLst>
              <a:ext uri="{FF2B5EF4-FFF2-40B4-BE49-F238E27FC236}">
                <a16:creationId xmlns:a16="http://schemas.microsoft.com/office/drawing/2014/main" id="{3C96F252-7931-4C62-BBD2-3F401F994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627313"/>
            <a:ext cx="51847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Rectangle 7">
            <a:extLst>
              <a:ext uri="{FF2B5EF4-FFF2-40B4-BE49-F238E27FC236}">
                <a16:creationId xmlns:a16="http://schemas.microsoft.com/office/drawing/2014/main" id="{3CF106A5-B962-46B1-9AAB-0E0812B30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839788"/>
            <a:ext cx="56657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Elementy układów automatyki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>
                <a:solidFill>
                  <a:schemeClr val="tx1"/>
                </a:solidFill>
              </a:rPr>
              <a:t>central klimatyzacyjnych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2539FAB-A792-4FA9-9B5D-B037616D7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3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6">
            <a:extLst>
              <a:ext uri="{FF2B5EF4-FFF2-40B4-BE49-F238E27FC236}">
                <a16:creationId xmlns:a16="http://schemas.microsoft.com/office/drawing/2014/main" id="{A1FCE89E-1DC4-445D-BA08-92DB641D8C9B}"/>
              </a:ext>
            </a:extLst>
          </p:cNvPr>
          <p:cNvSpPr txBox="1">
            <a:spLocks/>
          </p:cNvSpPr>
          <p:nvPr/>
        </p:nvSpPr>
        <p:spPr>
          <a:xfrm>
            <a:off x="395288" y="2763838"/>
            <a:ext cx="8062912" cy="6651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kern="0" dirty="0">
                <a:solidFill>
                  <a:schemeClr val="tx1"/>
                </a:solidFill>
              </a:rPr>
              <a:t>Dziękuję za uwagę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A47F510-2315-4215-8324-45408834A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8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8"/>
    </mc:Choice>
    <mc:Fallback>
      <p:transition spd="slow" advTm="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27A4612A-361E-4E0A-B13C-591F095FB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555" name="Text Box 4">
            <a:extLst>
              <a:ext uri="{FF2B5EF4-FFF2-40B4-BE49-F238E27FC236}">
                <a16:creationId xmlns:a16="http://schemas.microsoft.com/office/drawing/2014/main" id="{3B51D860-D717-49D7-A0FC-C061534C6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556" name="Text Box 5">
            <a:extLst>
              <a:ext uri="{FF2B5EF4-FFF2-40B4-BE49-F238E27FC236}">
                <a16:creationId xmlns:a16="http://schemas.microsoft.com/office/drawing/2014/main" id="{F7739382-6617-4771-9D14-87C26EF50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3975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800" i="1">
              <a:solidFill>
                <a:schemeClr val="tx1"/>
              </a:solidFill>
            </a:endParaRPr>
          </a:p>
        </p:txBody>
      </p:sp>
      <p:sp>
        <p:nvSpPr>
          <p:cNvPr id="23557" name="Rectangle 6">
            <a:extLst>
              <a:ext uri="{FF2B5EF4-FFF2-40B4-BE49-F238E27FC236}">
                <a16:creationId xmlns:a16="http://schemas.microsoft.com/office/drawing/2014/main" id="{6B273411-809F-4693-BD38-3AD22C7FE0F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23558" name="Text Box 31">
            <a:extLst>
              <a:ext uri="{FF2B5EF4-FFF2-40B4-BE49-F238E27FC236}">
                <a16:creationId xmlns:a16="http://schemas.microsoft.com/office/drawing/2014/main" id="{CE56B9A9-E761-4482-9814-C6E42A50B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C2CA80FE-5FE1-4A1B-BE2C-8E65029DFEE9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8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798EF690-EF82-4F7A-A3D3-6C2B4C69F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sp>
        <p:nvSpPr>
          <p:cNvPr id="23560" name="Text Box 10">
            <a:extLst>
              <a:ext uri="{FF2B5EF4-FFF2-40B4-BE49-F238E27FC236}">
                <a16:creationId xmlns:a16="http://schemas.microsoft.com/office/drawing/2014/main" id="{F17815AA-2110-4038-99EA-BCBD5703C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6516688"/>
            <a:ext cx="6265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i="1">
                <a:solidFill>
                  <a:schemeClr val="tx1"/>
                </a:solidFill>
              </a:rPr>
              <a:t>Schemat instalacji klimatyzacyjnej (recyrkulacja powietrza wewnętrznego)</a:t>
            </a:r>
            <a:endParaRPr lang="en-GB" altLang="pl-PL" sz="2400" i="1">
              <a:solidFill>
                <a:schemeClr val="tx1"/>
              </a:solidFill>
            </a:endParaRPr>
          </a:p>
        </p:txBody>
      </p:sp>
      <p:pic>
        <p:nvPicPr>
          <p:cNvPr id="23561" name="Picture 11">
            <a:extLst>
              <a:ext uri="{FF2B5EF4-FFF2-40B4-BE49-F238E27FC236}">
                <a16:creationId xmlns:a16="http://schemas.microsoft.com/office/drawing/2014/main" id="{67FD1178-2BF3-4042-BB9D-0CFC7223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611188"/>
            <a:ext cx="6553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00575E5-5938-4B37-A0BA-83960AE1F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881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EFF8CE4F-AC01-4857-94F3-395F9A323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8D974D57-363F-42E4-84A1-B0A29D2AA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023EE243-714E-46F7-AB26-15C1A412C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3975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800" i="1">
              <a:solidFill>
                <a:schemeClr val="tx1"/>
              </a:solidFill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38E58CA0-985A-412C-866A-4842BD6059F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963738"/>
            <a:ext cx="8772525" cy="4937125"/>
          </a:xfrm>
        </p:spPr>
        <p:txBody>
          <a:bodyPr anchor="ctr"/>
          <a:lstStyle/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 sz="2600" b="1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  <a:p>
            <a:pPr marL="0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231775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</a:tabLst>
            </a:pPr>
            <a:endParaRPr lang="en-GB" altLang="pl-PL">
              <a:solidFill>
                <a:srgbClr val="FF0000"/>
              </a:solidFill>
            </a:endParaRPr>
          </a:p>
        </p:txBody>
      </p:sp>
      <p:sp>
        <p:nvSpPr>
          <p:cNvPr id="25606" name="Text Box 31">
            <a:extLst>
              <a:ext uri="{FF2B5EF4-FFF2-40B4-BE49-F238E27FC236}">
                <a16:creationId xmlns:a16="http://schemas.microsoft.com/office/drawing/2014/main" id="{2272710C-E245-4AC1-B4F9-1BD082C62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31E11FA-911E-4947-A2B6-14E79FF6D77B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7" name="Text Box 7">
            <a:extLst>
              <a:ext uri="{FF2B5EF4-FFF2-40B4-BE49-F238E27FC236}">
                <a16:creationId xmlns:a16="http://schemas.microsoft.com/office/drawing/2014/main" id="{207E3B4C-EF9F-49FC-8EF9-A863E0328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0"/>
            <a:ext cx="62658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3600" i="1">
                <a:solidFill>
                  <a:schemeClr val="tx1"/>
                </a:solidFill>
              </a:rPr>
              <a:t>Klimatyzacja</a:t>
            </a:r>
          </a:p>
        </p:txBody>
      </p:sp>
      <p:pic>
        <p:nvPicPr>
          <p:cNvPr id="25608" name="Picture 10">
            <a:extLst>
              <a:ext uri="{FF2B5EF4-FFF2-40B4-BE49-F238E27FC236}">
                <a16:creationId xmlns:a16="http://schemas.microsoft.com/office/drawing/2014/main" id="{B3A24D9D-032D-4B57-B558-6583E354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971550"/>
            <a:ext cx="9288462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9D91F87-11FB-42A1-8671-F5DB63059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8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niestandardow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3037</TotalTime>
  <Words>1390</Words>
  <Application>Microsoft Office PowerPoint</Application>
  <PresentationFormat>Niestandardowy</PresentationFormat>
  <Paragraphs>925</Paragraphs>
  <Slides>71</Slides>
  <Notes>68</Notes>
  <HiddenSlides>0</HiddenSlides>
  <MMClips>71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71</vt:i4>
      </vt:variant>
    </vt:vector>
  </HeadingPairs>
  <TitlesOfParts>
    <vt:vector size="80" baseType="lpstr">
      <vt:lpstr>Arial</vt:lpstr>
      <vt:lpstr>Arial Unicode MS</vt:lpstr>
      <vt:lpstr>Gill Sans MT</vt:lpstr>
      <vt:lpstr>Symbol</vt:lpstr>
      <vt:lpstr>Times New Roman</vt:lpstr>
      <vt:lpstr>Wingdings</vt:lpstr>
      <vt:lpstr>Projekt domyślny</vt:lpstr>
      <vt:lpstr>Projekt niestandardowy</vt:lpstr>
      <vt:lpstr>Obraz - mapa bitowa</vt:lpstr>
      <vt:lpstr>Prezentacja programu PowerPoint</vt:lpstr>
      <vt:lpstr>Co to jest wentylacja?  Co to jest klimatyzacja?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URZĄDZENIE KLIMATYZACYJNE SYSTEMU SPLIT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SYSTEM Z WYKORZYSTANIEM SUFITÓW CHŁODZĄCYCH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Wentylacja budynków mieszkalnych</dc:title>
  <cp:lastModifiedBy>Marek K</cp:lastModifiedBy>
  <cp:revision>255</cp:revision>
  <dcterms:modified xsi:type="dcterms:W3CDTF">2020-12-11T06:47:52Z</dcterms:modified>
</cp:coreProperties>
</file>