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29" r:id="rId2"/>
    <p:sldId id="1063" r:id="rId3"/>
    <p:sldId id="1064" r:id="rId4"/>
    <p:sldId id="1065" r:id="rId5"/>
    <p:sldId id="708" r:id="rId6"/>
    <p:sldId id="710" r:id="rId7"/>
    <p:sldId id="709" r:id="rId8"/>
    <p:sldId id="711" r:id="rId9"/>
    <p:sldId id="712" r:id="rId10"/>
    <p:sldId id="713" r:id="rId11"/>
    <p:sldId id="719" r:id="rId12"/>
    <p:sldId id="720" r:id="rId13"/>
    <p:sldId id="721" r:id="rId14"/>
    <p:sldId id="723" r:id="rId15"/>
    <p:sldId id="451" r:id="rId16"/>
    <p:sldId id="352" r:id="rId17"/>
    <p:sldId id="433" r:id="rId18"/>
    <p:sldId id="549" r:id="rId19"/>
    <p:sldId id="441" r:id="rId20"/>
    <p:sldId id="553" r:id="rId21"/>
    <p:sldId id="363" r:id="rId22"/>
    <p:sldId id="619" r:id="rId23"/>
    <p:sldId id="621" r:id="rId24"/>
    <p:sldId id="626" r:id="rId25"/>
    <p:sldId id="632" r:id="rId26"/>
    <p:sldId id="635" r:id="rId27"/>
    <p:sldId id="644" r:id="rId28"/>
    <p:sldId id="283" r:id="rId29"/>
    <p:sldId id="285" r:id="rId30"/>
    <p:sldId id="324" r:id="rId31"/>
    <p:sldId id="736" r:id="rId32"/>
    <p:sldId id="1040" r:id="rId33"/>
    <p:sldId id="1041" r:id="rId34"/>
    <p:sldId id="1042" r:id="rId35"/>
    <p:sldId id="738" r:id="rId36"/>
    <p:sldId id="739" r:id="rId37"/>
    <p:sldId id="740" r:id="rId38"/>
    <p:sldId id="771" r:id="rId39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jciech Porębski" initials="" lastIdx="2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3" autoAdjust="0"/>
    <p:restoredTop sz="73125" autoAdjust="0"/>
  </p:normalViewPr>
  <p:slideViewPr>
    <p:cSldViewPr>
      <p:cViewPr varScale="1">
        <p:scale>
          <a:sx n="49" d="100"/>
          <a:sy n="49" d="100"/>
        </p:scale>
        <p:origin x="148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336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5641BCD5-EDE8-42AF-BC3B-7C1A3DD871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F71E3142-DB6D-46C7-86ED-9E0D0DE6023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FC014A75-69B5-4678-96BC-08C1C4CE5A5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D6532B36-F3FD-49FB-B45A-65442CA19BC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FA0A90-161D-47E2-B8EE-96A776E21E5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9C543D4-9FA4-40B9-A373-57A2AD9905C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4488B95-8F6B-4C6F-B4BE-DE4733D38D2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26F19352-F6DD-48C1-967D-07EEC5BB059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45150DE5-70F8-4189-82CB-67CDB1B3BC5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AB484F42-43AA-4F15-A4A2-2949BF16583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D8F138FD-777F-403F-9E3A-5D87F8BCAF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A04B879-5050-4F05-A960-FEC8433E9FF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C34B1357-29DD-43CD-A12E-EFCF1C228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50B1B1-C5D9-4ACE-8E8D-C9B428849109}" type="slidenum">
              <a:rPr lang="pl-PL" altLang="pl-PL"/>
              <a:pPr>
                <a:spcBef>
                  <a:spcPct val="0"/>
                </a:spcBef>
              </a:pPr>
              <a:t>1</a:t>
            </a:fld>
            <a:endParaRPr lang="pl-PL" altLang="pl-PL"/>
          </a:p>
        </p:txBody>
      </p:sp>
      <p:sp>
        <p:nvSpPr>
          <p:cNvPr id="16387" name="Symbol zastępczy obrazu slajdu 1">
            <a:extLst>
              <a:ext uri="{FF2B5EF4-FFF2-40B4-BE49-F238E27FC236}">
                <a16:creationId xmlns:a16="http://schemas.microsoft.com/office/drawing/2014/main" id="{B8FB95E3-F0F7-4FEC-A55A-1D25787239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Symbol zastępczy notatek 2">
            <a:extLst>
              <a:ext uri="{FF2B5EF4-FFF2-40B4-BE49-F238E27FC236}">
                <a16:creationId xmlns:a16="http://schemas.microsoft.com/office/drawing/2014/main" id="{B54A1C03-E245-4027-BF1D-8A51310687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480" tIns="43740" rIns="87480" bIns="43740"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Symbol zastępczy numeru slajdu 3">
            <a:extLst>
              <a:ext uri="{FF2B5EF4-FFF2-40B4-BE49-F238E27FC236}">
                <a16:creationId xmlns:a16="http://schemas.microsoft.com/office/drawing/2014/main" id="{D0043A2E-CCCF-4D8A-AD36-156CE9D189C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80" tIns="43740" rIns="87480" bIns="43740" anchor="b"/>
          <a:lstStyle>
            <a:lvl1pPr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B31F09-158B-46E2-BE00-9E9F32DD7EAD}" type="slidenum">
              <a:rPr lang="pl-PL" altLang="pl-PL" sz="1100">
                <a:solidFill>
                  <a:schemeClr val="tx2"/>
                </a:solidFill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pl-PL" altLang="pl-PL" sz="1100">
              <a:solidFill>
                <a:schemeClr val="tx2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6E996B6F-8D96-44DE-AD98-C8AA6B4E9D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23DB7B-34F9-4B44-A2B6-FAC4D8910D04}" type="slidenum">
              <a:rPr lang="pl-PL" altLang="pl-PL" sz="110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15</a:t>
            </a:fld>
            <a:endParaRPr lang="pl-PL" altLang="pl-PL" sz="1100">
              <a:solidFill>
                <a:schemeClr val="tx2"/>
              </a:solidFill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59FD738A-C1DA-409F-9B4D-F03C3A0354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4FA222E6-CEA8-4A6F-B16C-6F102DE9E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2D710678-09F3-4DA8-8323-BE3CA87D61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3D375A-7682-4470-9776-C98DCA41F76A}" type="slidenum">
              <a:rPr lang="pl-PL" altLang="pl-PL" sz="110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16</a:t>
            </a:fld>
            <a:endParaRPr lang="pl-PL" altLang="pl-PL" sz="1100">
              <a:solidFill>
                <a:schemeClr val="tx2"/>
              </a:solidFill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E9DA550B-DA24-4DC8-9A4E-B6DDA8A0C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4C6C032E-CD61-4BF0-AD3E-F1763E559F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AFCDE712-35A2-46A7-A936-4D7491C1AA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47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45A130-95D3-4ED6-90C7-2EE13F31E34D}" type="slidenum">
              <a:rPr lang="pl-PL" altLang="pl-PL" sz="1100">
                <a:solidFill>
                  <a:schemeClr val="tx2"/>
                </a:solidFill>
              </a:rPr>
              <a:pPr>
                <a:spcBef>
                  <a:spcPct val="0"/>
                </a:spcBef>
              </a:pPr>
              <a:t>18</a:t>
            </a:fld>
            <a:endParaRPr lang="pl-PL" altLang="pl-PL" sz="1100">
              <a:solidFill>
                <a:schemeClr val="tx2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A64C4430-8F91-45D9-9987-F45600AFC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09A6C30B-B293-4429-840B-D59467B262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04B879-5050-4F05-A960-FEC8433E9FF0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83063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ymbol zastępczy obrazu slajdu 1">
            <a:extLst>
              <a:ext uri="{FF2B5EF4-FFF2-40B4-BE49-F238E27FC236}">
                <a16:creationId xmlns:a16="http://schemas.microsoft.com/office/drawing/2014/main" id="{6D8AE927-1167-4023-BB7A-011EE4EBBA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Symbol zastępczy notatek 2">
            <a:extLst>
              <a:ext uri="{FF2B5EF4-FFF2-40B4-BE49-F238E27FC236}">
                <a16:creationId xmlns:a16="http://schemas.microsoft.com/office/drawing/2014/main" id="{CA8FBA06-E180-47BB-B68A-1BA6ECD00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>
                <a:latin typeface="Arial" panose="020B0604020202020204" pitchFamily="34" charset="0"/>
              </a:rPr>
              <a:t>Zużycie energii na oświetlenie i energii pasożytniczej  określa się na podstawie czasu świecenia, występowania lub nie sterowania wynikającego z obecności w pomieszczeniu, sterowania natężeniem oświetlenia, zapotrzebowania na energię urządzeń kontrolnych, sterujących oświetleniem i zapotrzebowania na energię  oświetlenia awaryjnego.</a:t>
            </a:r>
          </a:p>
        </p:txBody>
      </p:sp>
      <p:sp>
        <p:nvSpPr>
          <p:cNvPr id="67588" name="Symbol zastępczy numeru slajdu 3">
            <a:extLst>
              <a:ext uri="{FF2B5EF4-FFF2-40B4-BE49-F238E27FC236}">
                <a16:creationId xmlns:a16="http://schemas.microsoft.com/office/drawing/2014/main" id="{39844C59-D320-401A-AF2A-BC759B940C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492AB9-87A4-4F9C-8C40-5D8AD3288EDE}" type="slidenum">
              <a:rPr lang="pl-PL" altLang="pl-PL"/>
              <a:pPr/>
              <a:t>31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ymbol zastępczy obrazu slajdu 1">
            <a:extLst>
              <a:ext uri="{FF2B5EF4-FFF2-40B4-BE49-F238E27FC236}">
                <a16:creationId xmlns:a16="http://schemas.microsoft.com/office/drawing/2014/main" id="{59EB0973-71A8-460A-A659-DD0C8B38B3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Symbol zastępczy notatek 2">
            <a:extLst>
              <a:ext uri="{FF2B5EF4-FFF2-40B4-BE49-F238E27FC236}">
                <a16:creationId xmlns:a16="http://schemas.microsoft.com/office/drawing/2014/main" id="{E36BFE0A-EBBC-4D76-B9E6-12539A92A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>
                <a:latin typeface="Arial" panose="020B0604020202020204" pitchFamily="34" charset="0"/>
              </a:rPr>
              <a:t>uwzględnia się w  całkowitym zapotrzebowaniu na  energię końcową budynku </a:t>
            </a:r>
          </a:p>
          <a:p>
            <a:r>
              <a:rPr lang="pl-PL" altLang="pl-PL">
                <a:latin typeface="Arial" panose="020B0604020202020204" pitchFamily="34" charset="0"/>
              </a:rPr>
              <a:t>(łącznie z zapotrzebowaniem na ogrzewanie, ciepłą wodę użytkową, wentylację, chłodzenie) - nie dotyczy budynków mieszkalnych</a:t>
            </a:r>
          </a:p>
        </p:txBody>
      </p:sp>
      <p:sp>
        <p:nvSpPr>
          <p:cNvPr id="71684" name="Symbol zastępczy numeru slajdu 3">
            <a:extLst>
              <a:ext uri="{FF2B5EF4-FFF2-40B4-BE49-F238E27FC236}">
                <a16:creationId xmlns:a16="http://schemas.microsoft.com/office/drawing/2014/main" id="{8E2F5993-EBEC-4B5A-A32C-D7467D5B3E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F8FD9D-A1C1-45A5-B4C7-1C0E92532CC1}" type="slidenum">
              <a:rPr lang="pl-PL" altLang="pl-PL"/>
              <a:pPr/>
              <a:t>34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numeru slajdu 6">
            <a:extLst>
              <a:ext uri="{FF2B5EF4-FFF2-40B4-BE49-F238E27FC236}">
                <a16:creationId xmlns:a16="http://schemas.microsoft.com/office/drawing/2014/main" id="{7AFEB18A-50E5-4D15-9D70-06CFB054F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8453A9-76A8-4007-9ADE-B735E72C92CA}" type="slidenum">
              <a:rPr lang="pl-PL" altLang="pl-PL"/>
              <a:pPr/>
              <a:t>2</a:t>
            </a:fld>
            <a:endParaRPr lang="pl-PL" altLang="pl-PL"/>
          </a:p>
        </p:txBody>
      </p:sp>
      <p:sp>
        <p:nvSpPr>
          <p:cNvPr id="18435" name="Rectangle 12">
            <a:extLst>
              <a:ext uri="{FF2B5EF4-FFF2-40B4-BE49-F238E27FC236}">
                <a16:creationId xmlns:a16="http://schemas.microsoft.com/office/drawing/2014/main" id="{6C142652-1AB1-4017-B113-3DFE5E59E5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670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76" tIns="48504" rIns="93276" bIns="48504" anchor="b"/>
          <a:lstStyle>
            <a:lvl1pPr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6863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6538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8938" indent="-238125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013" indent="-236538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92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4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36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8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C8AD4DB2-1C94-46B0-A468-E6FC6F9845C4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2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6" name="Text Box 1">
            <a:extLst>
              <a:ext uri="{FF2B5EF4-FFF2-40B4-BE49-F238E27FC236}">
                <a16:creationId xmlns:a16="http://schemas.microsoft.com/office/drawing/2014/main" id="{507F82F4-D309-42A6-9C3A-069E5800A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768350"/>
            <a:ext cx="4730750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68" tIns="47384" rIns="94768" bIns="47384" anchor="ctr"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6863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6538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8938" indent="-238125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013" indent="-236538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92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4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36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8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4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pl-PL" altLang="pl-PL" sz="25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C3361B4A-C1E7-4A9E-8371-50BCDE909DB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46150" y="4860925"/>
            <a:ext cx="51974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76" tIns="48504" rIns="93276" bIns="48504" anchor="ctr"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numeru slajdu 6">
            <a:extLst>
              <a:ext uri="{FF2B5EF4-FFF2-40B4-BE49-F238E27FC236}">
                <a16:creationId xmlns:a16="http://schemas.microsoft.com/office/drawing/2014/main" id="{1B143F9A-713B-4CC8-A825-FE7D4BFB3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9958D1-E58C-472E-BFB3-EA62585D1547}" type="slidenum">
              <a:rPr lang="pl-PL" altLang="pl-PL"/>
              <a:pPr/>
              <a:t>3</a:t>
            </a:fld>
            <a:endParaRPr lang="pl-PL" altLang="pl-PL"/>
          </a:p>
        </p:txBody>
      </p:sp>
      <p:sp>
        <p:nvSpPr>
          <p:cNvPr id="20483" name="Rectangle 12">
            <a:extLst>
              <a:ext uri="{FF2B5EF4-FFF2-40B4-BE49-F238E27FC236}">
                <a16:creationId xmlns:a16="http://schemas.microsoft.com/office/drawing/2014/main" id="{E57E6783-93ED-4E0F-BE7B-8EBC0B78D23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670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76" tIns="48504" rIns="93276" bIns="48504" anchor="b"/>
          <a:lstStyle>
            <a:lvl1pPr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6863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6538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8938" indent="-238125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013" indent="-236538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92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4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36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8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C3BA281D-DBD6-4206-98D3-6E2375494D9B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3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4" name="Text Box 1">
            <a:extLst>
              <a:ext uri="{FF2B5EF4-FFF2-40B4-BE49-F238E27FC236}">
                <a16:creationId xmlns:a16="http://schemas.microsoft.com/office/drawing/2014/main" id="{0149B6F8-9766-4F21-BB20-CA298F9C3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768350"/>
            <a:ext cx="4730750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68" tIns="47384" rIns="94768" bIns="47384" anchor="ctr"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6863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6538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8938" indent="-238125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013" indent="-236538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92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4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36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8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4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pl-PL" altLang="pl-PL" sz="25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5" name="Rectangle 2">
            <a:extLst>
              <a:ext uri="{FF2B5EF4-FFF2-40B4-BE49-F238E27FC236}">
                <a16:creationId xmlns:a16="http://schemas.microsoft.com/office/drawing/2014/main" id="{60B302AF-4B34-4610-B273-C38D08301EA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46150" y="4860925"/>
            <a:ext cx="51974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76" tIns="48504" rIns="93276" bIns="48504" anchor="ctr"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numeru slajdu 6">
            <a:extLst>
              <a:ext uri="{FF2B5EF4-FFF2-40B4-BE49-F238E27FC236}">
                <a16:creationId xmlns:a16="http://schemas.microsoft.com/office/drawing/2014/main" id="{30236AB8-7B17-418F-A2BB-3BF38B855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6CC8B9-D443-443C-81EC-A24D2B18A017}" type="slidenum">
              <a:rPr lang="pl-PL" altLang="pl-PL"/>
              <a:pPr/>
              <a:t>4</a:t>
            </a:fld>
            <a:endParaRPr lang="pl-PL" altLang="pl-PL"/>
          </a:p>
        </p:txBody>
      </p:sp>
      <p:sp>
        <p:nvSpPr>
          <p:cNvPr id="22531" name="Rectangle 12">
            <a:extLst>
              <a:ext uri="{FF2B5EF4-FFF2-40B4-BE49-F238E27FC236}">
                <a16:creationId xmlns:a16="http://schemas.microsoft.com/office/drawing/2014/main" id="{71B03D8F-CD91-4937-91F0-5A36B386872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2725" y="9721850"/>
            <a:ext cx="30670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3276" tIns="48504" rIns="93276" bIns="48504" anchor="b"/>
          <a:lstStyle>
            <a:lvl1pPr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6863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6538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8938" indent="-238125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013" indent="-236538" defTabSz="465138">
              <a:spcBef>
                <a:spcPct val="30000"/>
              </a:spcBef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92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4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36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8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63550" algn="l"/>
                <a:tab pos="930275" algn="l"/>
                <a:tab pos="1395413" algn="l"/>
                <a:tab pos="1860550" algn="l"/>
                <a:tab pos="2325688" algn="l"/>
                <a:tab pos="2792413" algn="l"/>
                <a:tab pos="3257550" algn="l"/>
                <a:tab pos="3722688" algn="l"/>
                <a:tab pos="4189413" algn="l"/>
                <a:tab pos="4654550" algn="l"/>
                <a:tab pos="5119688" algn="l"/>
                <a:tab pos="5586413" algn="l"/>
                <a:tab pos="6051550" algn="l"/>
                <a:tab pos="6516688" algn="l"/>
                <a:tab pos="6981825" algn="l"/>
                <a:tab pos="7448550" algn="l"/>
                <a:tab pos="7913688" algn="l"/>
                <a:tab pos="8378825" algn="l"/>
                <a:tab pos="8845550" algn="l"/>
                <a:tab pos="93106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fld id="{226B33AC-9A17-4DAC-8F70-07D2659B42FC}" type="slidenum">
              <a:rPr lang="en-GB" altLang="pl-PL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  <a:buFont typeface="Times New Roman" panose="02020603050405020304" pitchFamily="18" charset="0"/>
                <a:buNone/>
              </a:pPr>
              <a:t>4</a:t>
            </a:fld>
            <a:endParaRPr lang="en-GB" alt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2" name="Text Box 1">
            <a:extLst>
              <a:ext uri="{FF2B5EF4-FFF2-40B4-BE49-F238E27FC236}">
                <a16:creationId xmlns:a16="http://schemas.microsoft.com/office/drawing/2014/main" id="{2E97D90A-47A0-4F53-A2B0-E59DBF92F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768350"/>
            <a:ext cx="4730750" cy="38369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768" tIns="47384" rIns="94768" bIns="47384" anchor="ctr"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9938" indent="-296863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4275" indent="-236538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8938" indent="-238125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2013" indent="-236538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92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464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36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813" indent="-236538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4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pl-PL" altLang="pl-PL" sz="25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40826287-7241-4CD0-A4A4-31C1ABE3B35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46150" y="4860925"/>
            <a:ext cx="51974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76" tIns="48504" rIns="93276" bIns="48504" anchor="ctr"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obrazu slajdu 1">
            <a:extLst>
              <a:ext uri="{FF2B5EF4-FFF2-40B4-BE49-F238E27FC236}">
                <a16:creationId xmlns:a16="http://schemas.microsoft.com/office/drawing/2014/main" id="{01DA9228-2560-496A-9079-926115044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Symbol zastępczy notatek 2">
            <a:extLst>
              <a:ext uri="{FF2B5EF4-FFF2-40B4-BE49-F238E27FC236}">
                <a16:creationId xmlns:a16="http://schemas.microsoft.com/office/drawing/2014/main" id="{C6DB0F1D-A642-4EAF-AB8E-3F7DDADF1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27652" name="Symbol zastępczy numeru slajdu 3">
            <a:extLst>
              <a:ext uri="{FF2B5EF4-FFF2-40B4-BE49-F238E27FC236}">
                <a16:creationId xmlns:a16="http://schemas.microsoft.com/office/drawing/2014/main" id="{24CBDF8C-9BE0-4E42-ADF1-93B37759E4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33DBB1-F537-4159-A90D-AA9C802B01D5}" type="slidenum">
              <a:rPr lang="pl-PL" altLang="pl-PL"/>
              <a:pPr/>
              <a:t>8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obrazu slajdu 1">
            <a:extLst>
              <a:ext uri="{FF2B5EF4-FFF2-40B4-BE49-F238E27FC236}">
                <a16:creationId xmlns:a16="http://schemas.microsoft.com/office/drawing/2014/main" id="{BE8AEEBF-9DA6-4E30-97FA-B8A40A2940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Symbol zastępczy notatek 2">
            <a:extLst>
              <a:ext uri="{FF2B5EF4-FFF2-40B4-BE49-F238E27FC236}">
                <a16:creationId xmlns:a16="http://schemas.microsoft.com/office/drawing/2014/main" id="{62666251-B904-4355-AFDB-58F540A47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>
                <a:latin typeface="Arial" panose="020B0604020202020204" pitchFamily="34" charset="0"/>
              </a:rPr>
              <a:t>Audyty oświetlenia najczęściej pomijają  jakość oświetlenia w stanie istniejącym, ograniczają się tylko do części ekonomicznej.  Spotkałem się z przypadkiem rzetelnego audytu popartego  pomiarami jakości oświetlenia, z którego wynikało, że w stanie istniejącym  oświetlenie nie spełnia wymogów, zatem w stanie istniejącym należałoby dodać oprawy, aby spełnić wymogi normowe. Pomijając ten aspekt i ograniczając się tylko do części  ekonomicznej modernizacja nie poprawiłaby  jakości oświetlenia w budynku.</a:t>
            </a:r>
          </a:p>
        </p:txBody>
      </p:sp>
      <p:sp>
        <p:nvSpPr>
          <p:cNvPr id="29700" name="Symbol zastępczy numeru slajdu 3">
            <a:extLst>
              <a:ext uri="{FF2B5EF4-FFF2-40B4-BE49-F238E27FC236}">
                <a16:creationId xmlns:a16="http://schemas.microsoft.com/office/drawing/2014/main" id="{014CCEAE-32FE-4EED-B62B-215B11463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53C9AE-89E9-405F-8B07-C5427DEE7CAB}" type="slidenum">
              <a:rPr lang="pl-PL" altLang="pl-PL"/>
              <a:pPr/>
              <a:t>9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obrazu slajdu 1">
            <a:extLst>
              <a:ext uri="{FF2B5EF4-FFF2-40B4-BE49-F238E27FC236}">
                <a16:creationId xmlns:a16="http://schemas.microsoft.com/office/drawing/2014/main" id="{28ACAD0A-780E-45B3-80F2-D7A9C8C4E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Symbol zastępczy notatek 2">
            <a:extLst>
              <a:ext uri="{FF2B5EF4-FFF2-40B4-BE49-F238E27FC236}">
                <a16:creationId xmlns:a16="http://schemas.microsoft.com/office/drawing/2014/main" id="{5CA5126E-A712-49EB-BB58-400D350E0A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>
                <a:latin typeface="Arial" panose="020B0604020202020204" pitchFamily="34" charset="0"/>
              </a:rPr>
              <a:t>Wymagania oświetleniowe na stanowiskach pracy obejmują:</a:t>
            </a:r>
          </a:p>
          <a:p>
            <a:r>
              <a:rPr lang="pl-PL" altLang="pl-PL">
                <a:latin typeface="Arial" panose="020B0604020202020204" pitchFamily="34" charset="0"/>
              </a:rPr>
              <a:t>natężenie oświetlenia</a:t>
            </a:r>
          </a:p>
          <a:p>
            <a:r>
              <a:rPr lang="pl-PL" altLang="pl-PL">
                <a:latin typeface="Arial" panose="020B0604020202020204" pitchFamily="34" charset="0"/>
              </a:rPr>
              <a:t>graniczną wartość ujednoliconego wskaźnika olśnienia</a:t>
            </a:r>
          </a:p>
          <a:p>
            <a:pPr eaLnBrk="1" hangingPunct="1"/>
            <a:r>
              <a:rPr lang="pl-PL" altLang="pl-PL">
                <a:latin typeface="Arial" panose="020B0604020202020204" pitchFamily="34" charset="0"/>
              </a:rPr>
              <a:t>wskaźnik oddawania barw; </a:t>
            </a:r>
          </a:p>
          <a:p>
            <a:pPr eaLnBrk="1" hangingPunct="1"/>
            <a:r>
              <a:rPr lang="pl-PL" altLang="pl-PL">
                <a:latin typeface="Arial" panose="020B0604020202020204" pitchFamily="34" charset="0"/>
              </a:rPr>
              <a:t>Nie można doprowadzać do zbyt dużych różnic  natężenia oświetlenia  poszczególnych stref</a:t>
            </a:r>
          </a:p>
          <a:p>
            <a:r>
              <a:rPr lang="pl-PL" altLang="pl-PL">
                <a:latin typeface="Arial" panose="020B0604020202020204" pitchFamily="34" charset="0"/>
              </a:rPr>
              <a:t>np. jeżeli dla pola 1  natężenie wynosi 750 lx, to dla pola 2 wymagane jest 500 lx, a dla pola 3   150 lx</a:t>
            </a:r>
          </a:p>
        </p:txBody>
      </p:sp>
      <p:sp>
        <p:nvSpPr>
          <p:cNvPr id="31748" name="Symbol zastępczy numeru slajdu 3">
            <a:extLst>
              <a:ext uri="{FF2B5EF4-FFF2-40B4-BE49-F238E27FC236}">
                <a16:creationId xmlns:a16="http://schemas.microsoft.com/office/drawing/2014/main" id="{987A5190-724C-43C4-9C87-F02B3A4599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5178CB-0009-41C0-B336-E033E7D5D7B4}" type="slidenum">
              <a:rPr lang="pl-PL" altLang="pl-PL"/>
              <a:pPr/>
              <a:t>10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>
            <a:extLst>
              <a:ext uri="{FF2B5EF4-FFF2-40B4-BE49-F238E27FC236}">
                <a16:creationId xmlns:a16="http://schemas.microsoft.com/office/drawing/2014/main" id="{571BC96D-7F92-48E0-B7E1-A6F9B67D8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Symbol zastępczy notatek 2">
            <a:extLst>
              <a:ext uri="{FF2B5EF4-FFF2-40B4-BE49-F238E27FC236}">
                <a16:creationId xmlns:a16="http://schemas.microsoft.com/office/drawing/2014/main" id="{62AEEE4D-8B9C-4E52-B00F-03D23B571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>
                <a:latin typeface="Arial" panose="020B0604020202020204" pitchFamily="34" charset="0"/>
              </a:rPr>
              <a:t>Wykorzystanie  odbić od powierzchni:</a:t>
            </a:r>
          </a:p>
          <a:p>
            <a:r>
              <a:rPr lang="pl-PL" altLang="pl-PL">
                <a:latin typeface="Arial" panose="020B0604020202020204" pitchFamily="34" charset="0"/>
              </a:rPr>
              <a:t>Uzyskanie równomiernego rozkładu światła we wnętrzu wymaga uwzględnienia wpływu wszystkich powierzchni na przepływ strumienia świetlnego.      </a:t>
            </a:r>
          </a:p>
          <a:p>
            <a:r>
              <a:rPr lang="pl-PL" altLang="pl-PL">
                <a:latin typeface="Arial" panose="020B0604020202020204" pitchFamily="34" charset="0"/>
              </a:rPr>
              <a:t>Zaleca się, aby współczynniki odbicia światła od głównych powierzchni rozpraszających we wnętrzach zawierały się w granicach:</a:t>
            </a:r>
          </a:p>
          <a:p>
            <a:r>
              <a:rPr lang="pl-PL" altLang="pl-PL">
                <a:latin typeface="Arial" panose="020B0604020202020204" pitchFamily="34" charset="0"/>
              </a:rPr>
              <a:t>sufit		 0,7  -  0,9 </a:t>
            </a:r>
          </a:p>
          <a:p>
            <a:r>
              <a:rPr lang="pl-PL" altLang="pl-PL">
                <a:latin typeface="Arial" panose="020B0604020202020204" pitchFamily="34" charset="0"/>
              </a:rPr>
              <a:t>ściany 		 0,5  -  0,8</a:t>
            </a:r>
          </a:p>
          <a:p>
            <a:r>
              <a:rPr lang="pl-PL" altLang="pl-PL">
                <a:latin typeface="Arial" panose="020B0604020202020204" pitchFamily="34" charset="0"/>
              </a:rPr>
              <a:t>podłoga		 0,2 -   0,4</a:t>
            </a:r>
          </a:p>
          <a:p>
            <a:r>
              <a:rPr lang="pl-PL" altLang="pl-PL">
                <a:latin typeface="Arial" panose="020B0604020202020204" pitchFamily="34" charset="0"/>
              </a:rPr>
              <a:t>Dla tej metody wskazane jest, aby wsspółczynniki były maksymalne</a:t>
            </a:r>
          </a:p>
          <a:p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33796" name="Symbol zastępczy numeru slajdu 3">
            <a:extLst>
              <a:ext uri="{FF2B5EF4-FFF2-40B4-BE49-F238E27FC236}">
                <a16:creationId xmlns:a16="http://schemas.microsoft.com/office/drawing/2014/main" id="{89807F9D-C443-4722-900E-7DB77A6E74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6D2ED7-1A0A-4234-A47D-4105F3622EAE}" type="slidenum">
              <a:rPr lang="pl-PL" altLang="pl-PL"/>
              <a:pPr/>
              <a:t>11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obrazu slajdu 1">
            <a:extLst>
              <a:ext uri="{FF2B5EF4-FFF2-40B4-BE49-F238E27FC236}">
                <a16:creationId xmlns:a16="http://schemas.microsoft.com/office/drawing/2014/main" id="{F5D7ED8D-2896-409C-96DA-1CC044DC33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Symbol zastępczy notatek 2">
            <a:extLst>
              <a:ext uri="{FF2B5EF4-FFF2-40B4-BE49-F238E27FC236}">
                <a16:creationId xmlns:a16="http://schemas.microsoft.com/office/drawing/2014/main" id="{2EBF6521-C1A2-4C17-8B03-E3B9941936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>
                <a:latin typeface="Arial" panose="020B0604020202020204" pitchFamily="34" charset="0"/>
              </a:rPr>
              <a:t>Olśnienia bezpośredniego można uniknąć stosując właściwe oprawy (sterowanie strumieniem światła w pożądanych kierunkach), olśnienie pośrednie może  być powodowane zbyt dużą mocą oprawy oświetlenia bezpośredniego, także  niewłaściwą oprawą (zbyt szeroki strumień światła)</a:t>
            </a:r>
          </a:p>
        </p:txBody>
      </p:sp>
      <p:sp>
        <p:nvSpPr>
          <p:cNvPr id="37892" name="Symbol zastępczy numeru slajdu 3">
            <a:extLst>
              <a:ext uri="{FF2B5EF4-FFF2-40B4-BE49-F238E27FC236}">
                <a16:creationId xmlns:a16="http://schemas.microsoft.com/office/drawing/2014/main" id="{20327272-D455-44B5-AE10-A7B519A838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798C1F-478E-496E-A23C-1465BA5BD385}" type="slidenum">
              <a:rPr lang="pl-PL" altLang="pl-PL"/>
              <a:pPr/>
              <a:t>14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8FF727-5E32-4404-8F5C-096642AD6B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D0A1FA-0F74-4E6E-95C8-DFB4FCC1C2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CB3276-FC9F-4E62-B948-B465A88EC7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E5E0E08-8FE7-4D64-B253-25792A1FE8D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597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69E1B0-27C3-4FC5-84C4-3D9377976B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algn="r">
              <a:defRPr/>
            </a:pPr>
            <a:fld id="{F06508C0-B60D-442A-B30F-0DDE1AB9567F}" type="slidenum">
              <a:rPr lang="pl-PL" altLang="pl-PL" smtClean="0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3164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A24565-2692-4D25-9CFC-76213FBEA0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algn="r">
              <a:defRPr/>
            </a:pPr>
            <a:fld id="{718A261E-20BC-4474-8B81-3361410BB528}" type="slidenum">
              <a:rPr lang="pl-PL" altLang="pl-PL" smtClean="0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01604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693074-95FB-4D37-8BF0-E8843DDB9F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algn="r"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275036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45553B-3440-404E-9D16-C1AFE1EB8C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algn="r">
              <a:defRPr/>
            </a:pPr>
            <a:fld id="{37327210-3115-41E9-A0A0-3D7E9B8492E2}" type="slidenum">
              <a:rPr lang="pl-PL" altLang="pl-PL" smtClean="0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7781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2055D7-A0EE-497C-95CC-9FDD6D38A5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algn="r">
              <a:defRPr/>
            </a:pPr>
            <a:fld id="{F8908F65-9E8E-4392-937D-259D9D9021B5}" type="slidenum">
              <a:rPr lang="pl-PL" altLang="pl-PL" smtClean="0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95876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3882C5-8FF2-4AF4-B2A5-2E13911A1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algn="r">
              <a:defRPr/>
            </a:pPr>
            <a:fld id="{147DF084-7032-4241-99FE-12BD11989F12}" type="slidenum">
              <a:rPr lang="pl-PL" altLang="pl-PL" smtClean="0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63745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FF24E8-7194-4FF0-9342-5BE44E9D99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algn="r">
              <a:defRPr/>
            </a:pPr>
            <a:fld id="{81903436-AF6D-4AE6-9529-80394EF7813D}" type="slidenum">
              <a:rPr lang="pl-PL" altLang="pl-PL" smtClean="0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158664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5A702BEC-E00F-4EC0-8559-6E94E7259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algn="r">
              <a:defRPr/>
            </a:pPr>
            <a:fld id="{B3779EAF-FC58-4143-A9D4-B51D12B8AF92}" type="slidenum">
              <a:rPr lang="pl-PL" altLang="pl-PL" smtClean="0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87459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3BA6B4-6094-4DCD-AF57-2866D6C86E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algn="r">
              <a:defRPr/>
            </a:pPr>
            <a:fld id="{703BF549-9204-4C79-BDCE-DAD20B26E5C3}" type="slidenum">
              <a:rPr lang="pl-PL" altLang="pl-PL" smtClean="0"/>
              <a:pPr algn="r"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43230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11C36D-A891-47A1-9572-E1B1496C9A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algn="r">
              <a:defRPr/>
            </a:pPr>
            <a:fld id="{B3779EAF-FC58-4143-A9D4-B51D12B8AF92}" type="slidenum">
              <a:rPr lang="pl-PL" altLang="pl-PL" smtClean="0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83859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43A3782-020B-4AF8-A12C-4AE8047FB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19213"/>
            <a:ext cx="7620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edyt. styl wz. tyt.</a:t>
            </a:r>
            <a:endParaRPr lang="en-US" altLang="pl-P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A5F52A4-0813-4DE4-9E8E-BC9FA8DD2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5963"/>
            <a:ext cx="76200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3AA088-13B2-4812-8B96-8D4DFEC33A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B3779EAF-FC58-4143-A9D4-B51D12B8AF9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jpeg"/><Relationship Id="rId5" Type="http://schemas.openxmlformats.org/officeDocument/2006/relationships/hyperlink" Target="http://www.google.pl/url?sa=i&amp;rct=j&amp;q=&amp;esrc=s&amp;source=images&amp;cd=&amp;cad=rja&amp;uact=8&amp;ved=2ahUKEwie2LHC2NLaAhXR3KQKHTEoBfkQjRx6BAgAEAU&amp;url=http://nop.ciop.pl/m6-7/m6-7_3.htm&amp;psig=AOvVaw2t8vroQzsHaLtgx51P3iMG&amp;ust=1524651731036958" TargetMode="External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//upload.wikimedia.org/wikipedia/commons/0/0b/Lampa_halogenowa.jp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6.gif"/><Relationship Id="rId5" Type="http://schemas.openxmlformats.org/officeDocument/2006/relationships/hyperlink" Target="http://pl.wikipedia.org/wiki/Plik:Fluorescent_lamp-function.gif" TargetMode="Externa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http://www.lighting.pl/vademecu/lmh.gif" TargetMode="External"/><Relationship Id="rId12" Type="http://schemas.openxmlformats.org/officeDocument/2006/relationships/image" Target="../media/image2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0.png"/><Relationship Id="rId11" Type="http://schemas.openxmlformats.org/officeDocument/2006/relationships/image" Target="http://www.lighting.pl/vademecu/metalohalogeny_2/rys_1a.jpg" TargetMode="External"/><Relationship Id="rId5" Type="http://schemas.openxmlformats.org/officeDocument/2006/relationships/image" Target="http://www.lighting.pl/vademecu/rteciowka_1.gif" TargetMode="External"/><Relationship Id="rId15" Type="http://schemas.openxmlformats.org/officeDocument/2006/relationships/image" Target="../media/image1.png"/><Relationship Id="rId10" Type="http://schemas.openxmlformats.org/officeDocument/2006/relationships/image" Target="../media/image22.jpeg"/><Relationship Id="rId4" Type="http://schemas.openxmlformats.org/officeDocument/2006/relationships/image" Target="../media/image19.png"/><Relationship Id="rId9" Type="http://schemas.openxmlformats.org/officeDocument/2006/relationships/image" Target="http://www.lighting.pl/vademecu/metalohalogeny_2/rys_1b.jpg" TargetMode="External"/><Relationship Id="rId1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hyperlink" Target="http://www.google.pl/url?sa=i&amp;rct=j&amp;q=&amp;esrc=s&amp;source=images&amp;cd=&amp;cad=rja&amp;uact=8&amp;ved=2ahUKEwjP1qmLjtXaAhUMaFAKHUkYCoMQjRx6BAgAEAU&amp;url=http://www.epigraf.pl/182&amp;psig=AOvVaw0mjcoSrp10TlDyU2ZyDSWu&amp;ust=152473483112698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5.jpeg"/><Relationship Id="rId5" Type="http://schemas.openxmlformats.org/officeDocument/2006/relationships/hyperlink" Target="http://www.google.pl/url?sa=i&amp;rct=j&amp;q=&amp;esrc=s&amp;source=images&amp;cd=&amp;cad=rja&amp;uact=8&amp;ved=2ahUKEwjAjo65j9XaAhVEaFAKHbW9DFIQjRx6BAgAEAU&amp;url=http://www.igbmazovia.pl/de/oferta-meble/biblioteki&amp;psig=AOvVaw23rVSfSNqKkk_yFMcbmSSP&amp;ust=1524735203636268" TargetMode="External"/><Relationship Id="rId4" Type="http://schemas.openxmlformats.org/officeDocument/2006/relationships/hyperlink" Target="https://www.google.pl/imgres?imgurl=http://www.igbmazovia.pl/images/meble/galeria/biblioteki/biblioteki/stoly-debowe-do-czytelni.jpg&amp;imgrefurl=http://www.igbmazovia.pl/de/oferta-meble/biblioteki&amp;docid=3aqwXrCq7BwwQM&amp;tbnid=exlfoXx7NSls6M:&amp;vet=1&amp;w=1024&amp;h=768&amp;bih=921&amp;biw=1624&amp;ved=0ahUKEwjWhs-yj9XaAhUELlAKHQNdCqoQMwhOKBAwEA&amp;iact=c&amp;ictx=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hyperlink" Target="https://www.google.pl/imgres?imgurl=http://lighting.pl/images/BIURO_sala_konferencyjna_800x600.jpg&amp;imgrefurl=http://lighting.pl/oswietlenie-profesjonalne/wnetrza-biurowe/Systemy-oswietlania-biur-cz_-8-Inne-pomieszczenia-biurowe-recepcja_-sale-konferencyjne&amp;docid=IZzttB8x8Osi8M&amp;tbnid=UKuJK-46vFCK6M:&amp;vet=1&amp;w=800&amp;h=600&amp;bih=921&amp;biw=1624&amp;ved=0ahUKEwi_y_7BkNXaAhUBL1AKHVGZAM4QMwhyKDIwMg&amp;iact=c&amp;ictx=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le tekstowe 5">
            <a:extLst>
              <a:ext uri="{FF2B5EF4-FFF2-40B4-BE49-F238E27FC236}">
                <a16:creationId xmlns:a16="http://schemas.microsoft.com/office/drawing/2014/main" id="{DB51EF6E-602E-4433-96D2-70FEC4EDB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7" y="1189908"/>
            <a:ext cx="7388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accent1"/>
              </a:buClr>
              <a:buSzPct val="80000"/>
              <a:buFontTx/>
              <a:buNone/>
            </a:pPr>
            <a:r>
              <a:rPr lang="pl-PL" altLang="pl-PL" sz="4000" b="1" dirty="0">
                <a:latin typeface="Gill Sans MT" panose="020B0502020104020203" pitchFamily="34" charset="-18"/>
              </a:rPr>
              <a:t>OCENA</a:t>
            </a:r>
          </a:p>
          <a:p>
            <a:pPr algn="ctr">
              <a:spcBef>
                <a:spcPct val="0"/>
              </a:spcBef>
              <a:buClr>
                <a:schemeClr val="accent1"/>
              </a:buClr>
              <a:buSzPct val="80000"/>
              <a:buFontTx/>
              <a:buNone/>
            </a:pPr>
            <a:r>
              <a:rPr lang="pl-PL" altLang="pl-PL" sz="4000" b="1" dirty="0">
                <a:latin typeface="Gill Sans MT" panose="020B0502020104020203" pitchFamily="34" charset="-18"/>
              </a:rPr>
              <a:t>OŚWIETLENIA WNĘTRZ</a:t>
            </a:r>
            <a:endParaRPr lang="pl-PL" altLang="pl-PL" sz="4000" dirty="0">
              <a:latin typeface="Gill Sans MT" panose="020B0502020104020203" pitchFamily="34" charset="-18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C19B71E-01B7-46D2-9BD1-3DA0C30B6730}"/>
              </a:ext>
            </a:extLst>
          </p:cNvPr>
          <p:cNvSpPr txBox="1"/>
          <p:nvPr/>
        </p:nvSpPr>
        <p:spPr>
          <a:xfrm>
            <a:off x="293688" y="188913"/>
            <a:ext cx="88169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Oświetlenie przemysłowe</a:t>
            </a:r>
            <a:endParaRPr lang="pl-PL" sz="2400" b="1" dirty="0">
              <a:latin typeface="+mj-lt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4E7BE8D-8D05-4CD9-9B8B-87B765EBF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7364" y="5248582"/>
            <a:ext cx="5186363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</a:rPr>
              <a:t>Marek KURKOWSKI</a:t>
            </a:r>
          </a:p>
          <a:p>
            <a:pPr algn="r" eaLnBrk="1" hangingPunct="1">
              <a:defRPr/>
            </a:pPr>
            <a:endParaRPr lang="pl-PL" altLang="pl-PL" sz="1600" dirty="0">
              <a:solidFill>
                <a:schemeClr val="tx1"/>
              </a:solidFill>
              <a:latin typeface="+mj-lt"/>
            </a:endParaRP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POLITECHNIKA CZĘSTOCHOWSKA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WYDZIAŁ ELEKTRYCZNY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Częstochowa 2020 </a:t>
            </a:r>
          </a:p>
        </p:txBody>
      </p:sp>
      <p:sp>
        <p:nvSpPr>
          <p:cNvPr id="12" name="pole tekstowe 4">
            <a:extLst>
              <a:ext uri="{FF2B5EF4-FFF2-40B4-BE49-F238E27FC236}">
                <a16:creationId xmlns:a16="http://schemas.microsoft.com/office/drawing/2014/main" id="{6A45E6E2-3C5C-485D-851B-30BEB6813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1" y="3052916"/>
            <a:ext cx="88423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4FC91AA1-0C9B-401C-9344-C0755C32C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5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>
            <a:extLst>
              <a:ext uri="{FF2B5EF4-FFF2-40B4-BE49-F238E27FC236}">
                <a16:creationId xmlns:a16="http://schemas.microsoft.com/office/drawing/2014/main" id="{04751441-6ABC-4B47-AD5F-EDF27F2F79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spcAft>
                <a:spcPts val="600"/>
              </a:spcAft>
            </a:pPr>
            <a:r>
              <a:rPr lang="pl-PL" altLang="pl-PL" sz="2400">
                <a:solidFill>
                  <a:srgbClr val="000000"/>
                </a:solidFill>
              </a:rPr>
              <a:t>Metody oświetlania wnętrz</a:t>
            </a:r>
          </a:p>
        </p:txBody>
      </p:sp>
      <p:sp>
        <p:nvSpPr>
          <p:cNvPr id="30723" name="Symbol zastępczy zawartości 2">
            <a:extLst>
              <a:ext uri="{FF2B5EF4-FFF2-40B4-BE49-F238E27FC236}">
                <a16:creationId xmlns:a16="http://schemas.microsoft.com/office/drawing/2014/main" id="{AD449FF7-4932-430E-910F-EBDFDAB6DD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1563" y="1600200"/>
            <a:ext cx="7615237" cy="16843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000"/>
              <a:t>Pole zadania,  ( 1 ) </a:t>
            </a:r>
          </a:p>
          <a:p>
            <a:pPr marL="0" indent="0">
              <a:buFontTx/>
              <a:buNone/>
            </a:pPr>
            <a:r>
              <a:rPr lang="pl-PL" altLang="pl-PL" sz="2000"/>
              <a:t>Pole bezpośredniego otoczenia –  pasmo o szerokości min. 0,5 m  wokół pola zadania w obrębie pola widzenia  ( 2 ) Uo&gt;=0,4</a:t>
            </a:r>
          </a:p>
          <a:p>
            <a:pPr marL="0" indent="0">
              <a:buFontTx/>
              <a:buNone/>
            </a:pPr>
            <a:r>
              <a:rPr lang="pl-PL" altLang="pl-PL" sz="2000"/>
              <a:t>Obszar tła – pasmo o szerokości min. 3.0 m, sąsiadujące z polem bezpośredniego otoczenia, w obrębie granic przestrzeni ( 3 ) Uo&gt;=0,1</a:t>
            </a:r>
          </a:p>
        </p:txBody>
      </p:sp>
      <p:pic>
        <p:nvPicPr>
          <p:cNvPr id="30724" name="Obraz 62">
            <a:extLst>
              <a:ext uri="{FF2B5EF4-FFF2-40B4-BE49-F238E27FC236}">
                <a16:creationId xmlns:a16="http://schemas.microsoft.com/office/drawing/2014/main" id="{0295BBD2-1F79-4351-885B-C4DA2F77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06800"/>
            <a:ext cx="324008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C6A49E4-D567-499B-98FF-05C06FBA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10</a:t>
            </a:fld>
            <a:endParaRPr lang="pl-PL" altLang="pl-PL" dirty="0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9F9B2182-1C4B-45DE-9A14-A391394EF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6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>
            <a:extLst>
              <a:ext uri="{FF2B5EF4-FFF2-40B4-BE49-F238E27FC236}">
                <a16:creationId xmlns:a16="http://schemas.microsoft.com/office/drawing/2014/main" id="{F2FA2249-5CBE-4B91-B740-3043CB77D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spcAft>
                <a:spcPts val="600"/>
              </a:spcAft>
            </a:pPr>
            <a:r>
              <a:rPr lang="pl-PL" altLang="pl-PL" sz="2400">
                <a:solidFill>
                  <a:srgbClr val="000000"/>
                </a:solidFill>
              </a:rPr>
              <a:t>Metody oświetlania wnętrz</a:t>
            </a:r>
          </a:p>
        </p:txBody>
      </p:sp>
      <p:sp>
        <p:nvSpPr>
          <p:cNvPr id="32771" name="Symbol zastępczy zawartości 2">
            <a:extLst>
              <a:ext uri="{FF2B5EF4-FFF2-40B4-BE49-F238E27FC236}">
                <a16:creationId xmlns:a16="http://schemas.microsoft.com/office/drawing/2014/main" id="{8AA70AED-2175-41F9-8523-AEF4DF5EFB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1563" y="1600200"/>
            <a:ext cx="7615237" cy="6762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000"/>
              <a:t>Oświetlenie metoda pośrednią – wykorzystuje duże powierzchnie do kierowania światła na powierzchnię oświetlaną</a:t>
            </a:r>
          </a:p>
        </p:txBody>
      </p:sp>
      <p:pic>
        <p:nvPicPr>
          <p:cNvPr id="32772" name="Obraz 121" descr="Rys. 4. Oświetlenie metodą pośrednią">
            <a:extLst>
              <a:ext uri="{FF2B5EF4-FFF2-40B4-BE49-F238E27FC236}">
                <a16:creationId xmlns:a16="http://schemas.microsoft.com/office/drawing/2014/main" id="{D818F9FD-23BE-4892-BFC7-D4907147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565400"/>
            <a:ext cx="478155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E60FBA2-3F26-4418-9EA7-02675046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11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D1DE9206-2988-4D17-959D-B146498B9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6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>
            <a:extLst>
              <a:ext uri="{FF2B5EF4-FFF2-40B4-BE49-F238E27FC236}">
                <a16:creationId xmlns:a16="http://schemas.microsoft.com/office/drawing/2014/main" id="{AA1186BA-0D10-4930-AE7F-1EDB1216CF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spcAft>
                <a:spcPts val="600"/>
              </a:spcAft>
            </a:pPr>
            <a:r>
              <a:rPr lang="pl-PL" altLang="pl-PL" sz="2400">
                <a:solidFill>
                  <a:srgbClr val="000000"/>
                </a:solidFill>
              </a:rPr>
              <a:t>Metody oświetlania wnętrz</a:t>
            </a:r>
          </a:p>
        </p:txBody>
      </p:sp>
      <p:sp>
        <p:nvSpPr>
          <p:cNvPr id="34819" name="Symbol zastępczy zawartości 2">
            <a:extLst>
              <a:ext uri="{FF2B5EF4-FFF2-40B4-BE49-F238E27FC236}">
                <a16:creationId xmlns:a16="http://schemas.microsoft.com/office/drawing/2014/main" id="{84B51609-11E7-44EF-B5BE-F5F368C51C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1563" y="1600200"/>
            <a:ext cx="7615237" cy="6048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000"/>
              <a:t>Oświetlenie metodą bezpośrednią – kieruje światło bezpośrednio na oświetlaną płaszczyznę</a:t>
            </a:r>
          </a:p>
        </p:txBody>
      </p:sp>
      <p:pic>
        <p:nvPicPr>
          <p:cNvPr id="34820" name="Obraz 123" descr="Rys. 6. Oświetlenie metodą bezpośrednią">
            <a:extLst>
              <a:ext uri="{FF2B5EF4-FFF2-40B4-BE49-F238E27FC236}">
                <a16:creationId xmlns:a16="http://schemas.microsoft.com/office/drawing/2014/main" id="{273C5CF8-F28A-4E72-90DA-D2F9FC30A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86050"/>
            <a:ext cx="5248275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6A3CEBB-D1C9-4C74-B203-301F0A52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12</a:t>
            </a:fld>
            <a:endParaRPr lang="pl-PL" altLang="pl-PL" dirty="0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123F008B-6D23-4B56-91A6-D8BF8AA3C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6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>
            <a:extLst>
              <a:ext uri="{FF2B5EF4-FFF2-40B4-BE49-F238E27FC236}">
                <a16:creationId xmlns:a16="http://schemas.microsoft.com/office/drawing/2014/main" id="{0127FFB4-2080-4083-BABC-DBD7F9AA8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spcAft>
                <a:spcPts val="600"/>
              </a:spcAft>
            </a:pPr>
            <a:r>
              <a:rPr lang="pl-PL" altLang="pl-PL" sz="2400">
                <a:solidFill>
                  <a:srgbClr val="000000"/>
                </a:solidFill>
              </a:rPr>
              <a:t>Metody oświetlania wnętrz</a:t>
            </a:r>
          </a:p>
        </p:txBody>
      </p:sp>
      <p:sp>
        <p:nvSpPr>
          <p:cNvPr id="35843" name="Symbol zastępczy zawartości 2">
            <a:extLst>
              <a:ext uri="{FF2B5EF4-FFF2-40B4-BE49-F238E27FC236}">
                <a16:creationId xmlns:a16="http://schemas.microsoft.com/office/drawing/2014/main" id="{E0009459-9F96-45BE-B229-2CC51BF8C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1563" y="1600200"/>
            <a:ext cx="7615237" cy="4603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000"/>
              <a:t>Oświetlenie metodą  bezpośrednio – pośrednią (mieszaną)</a:t>
            </a:r>
          </a:p>
        </p:txBody>
      </p:sp>
      <p:pic>
        <p:nvPicPr>
          <p:cNvPr id="35845" name="Obraz 122" descr="Rys. 5. Oświetlenie metodą bezpośrednio-pośrednią">
            <a:extLst>
              <a:ext uri="{FF2B5EF4-FFF2-40B4-BE49-F238E27FC236}">
                <a16:creationId xmlns:a16="http://schemas.microsoft.com/office/drawing/2014/main" id="{847F0E2D-7657-48CD-8030-7C511491F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600325"/>
            <a:ext cx="5592763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numeru slajdu 1">
            <a:extLst>
              <a:ext uri="{FF2B5EF4-FFF2-40B4-BE49-F238E27FC236}">
                <a16:creationId xmlns:a16="http://schemas.microsoft.com/office/drawing/2014/main" id="{7860FD9D-AC74-41FF-8C95-065CF59F9E6B}"/>
              </a:ext>
            </a:extLst>
          </p:cNvPr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13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345BCD99-572E-422C-93D2-C2AE8B3E3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4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>
            <a:extLst>
              <a:ext uri="{FF2B5EF4-FFF2-40B4-BE49-F238E27FC236}">
                <a16:creationId xmlns:a16="http://schemas.microsoft.com/office/drawing/2014/main" id="{9D1F80D5-0099-456C-A8D3-7E600A924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615237" cy="1143000"/>
          </a:xfrm>
        </p:spPr>
        <p:txBody>
          <a:bodyPr/>
          <a:lstStyle/>
          <a:p>
            <a:pPr marL="342900" indent="-342900" eaLnBrk="1" hangingPunct="1">
              <a:spcAft>
                <a:spcPts val="600"/>
              </a:spcAft>
            </a:pPr>
            <a:r>
              <a:rPr lang="pl-PL" altLang="pl-PL" sz="2400">
                <a:solidFill>
                  <a:srgbClr val="000000"/>
                </a:solidFill>
              </a:rPr>
              <a:t>Metody oświetlania wnętrz</a:t>
            </a:r>
          </a:p>
        </p:txBody>
      </p:sp>
      <p:sp>
        <p:nvSpPr>
          <p:cNvPr id="36867" name="Symbol zastępczy zawartości 2">
            <a:extLst>
              <a:ext uri="{FF2B5EF4-FFF2-40B4-BE49-F238E27FC236}">
                <a16:creationId xmlns:a16="http://schemas.microsoft.com/office/drawing/2014/main" id="{CBEACA1D-5B77-400E-9279-7865546420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1563" y="1600200"/>
            <a:ext cx="7615237" cy="2444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000"/>
              <a:t>Olśnieniem nazywa się pewien przebieg (stan) procesu widzenia, przy którym występuje odczucie niewygody lub zmniejszenie zdolności rozpoznawania przedmiotów czy jedno i drugie, w wyniku niewłaściwego rozkładu luminancji lub niewłaściwego zakresu luminancji albo nadmiernych kontrastów w przestrzeni lub w czasie</a:t>
            </a:r>
          </a:p>
        </p:txBody>
      </p:sp>
      <p:pic>
        <p:nvPicPr>
          <p:cNvPr id="36868" name="Picture 2" descr="Znalezione obrazy dla zapytania olśnienie">
            <a:hlinkClick r:id="rId5"/>
            <a:extLst>
              <a:ext uri="{FF2B5EF4-FFF2-40B4-BE49-F238E27FC236}">
                <a16:creationId xmlns:a16="http://schemas.microsoft.com/office/drawing/2014/main" id="{0D44661B-BD16-4E54-BADE-2F6693655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479800"/>
            <a:ext cx="286067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Podobny obraz">
            <a:hlinkClick r:id="rId5"/>
            <a:extLst>
              <a:ext uri="{FF2B5EF4-FFF2-40B4-BE49-F238E27FC236}">
                <a16:creationId xmlns:a16="http://schemas.microsoft.com/office/drawing/2014/main" id="{A81AF59D-2E6A-4BB2-AC12-873D27BB5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422650"/>
            <a:ext cx="28813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64A1859-C490-40EC-9026-2FCAC018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14</a:t>
            </a:fld>
            <a:endParaRPr lang="pl-PL" altLang="pl-PL" dirty="0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4F15D3DB-273D-4E40-AE66-38C358960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59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ScreenShot122">
            <a:extLst>
              <a:ext uri="{FF2B5EF4-FFF2-40B4-BE49-F238E27FC236}">
                <a16:creationId xmlns:a16="http://schemas.microsoft.com/office/drawing/2014/main" id="{C6CFC579-99E7-47AF-AEFB-984773E4D1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957263"/>
            <a:ext cx="8193088" cy="4848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E3A50C0-2EA8-4E1C-A0B9-83009021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15</a:t>
            </a:fld>
            <a:endParaRPr lang="pl-PL" altLang="pl-PL" dirty="0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D7A9A0D3-9863-4688-AB37-2E73C8C5F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5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F876319-32C0-4B2E-AE5B-9A544E9321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790575"/>
            <a:ext cx="8229600" cy="6223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pl-PL" altLang="pl-PL" sz="4000" dirty="0"/>
              <a:t>Parametry źródeł światła</a:t>
            </a:r>
          </a:p>
        </p:txBody>
      </p:sp>
      <p:sp>
        <p:nvSpPr>
          <p:cNvPr id="40963" name="Prostokąt 1">
            <a:extLst>
              <a:ext uri="{FF2B5EF4-FFF2-40B4-BE49-F238E27FC236}">
                <a16:creationId xmlns:a16="http://schemas.microsoft.com/office/drawing/2014/main" id="{EB2F5855-5379-495E-B577-8D835A019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3" y="1203325"/>
            <a:ext cx="91440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/>
              <a:t>• </a:t>
            </a:r>
            <a:r>
              <a:rPr lang="pl-PL" altLang="pl-PL" sz="2400" b="1"/>
              <a:t>napięcie zasilające U [V] 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/>
              <a:t>• </a:t>
            </a:r>
            <a:r>
              <a:rPr lang="pl-PL" altLang="pl-PL" sz="2400" b="1"/>
              <a:t>moc P [W] 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/>
              <a:t>• </a:t>
            </a:r>
            <a:r>
              <a:rPr lang="pl-PL" altLang="pl-PL" sz="2400" b="1"/>
              <a:t>strumień świetlny </a:t>
            </a:r>
            <a:r>
              <a:rPr lang="pl-PL" altLang="pl-PL" sz="2400" b="1">
                <a:sym typeface="Symbol" panose="05050102010706020507" pitchFamily="18" charset="2"/>
              </a:rPr>
              <a:t> </a:t>
            </a:r>
            <a:r>
              <a:rPr lang="pl-PL" altLang="pl-PL" sz="2400" b="1"/>
              <a:t>[lm] </a:t>
            </a:r>
            <a:r>
              <a:rPr lang="pl-PL" altLang="pl-PL" sz="2400" i="1"/>
              <a:t>określa całkowitą moc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i="1"/>
              <a:t>   wypromieniowaną przez źródło światła w zakresie widzialnym</a:t>
            </a:r>
            <a:endParaRPr lang="pl-PL" altLang="pl-PL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/>
              <a:t>• </a:t>
            </a:r>
            <a:r>
              <a:rPr lang="pl-PL" altLang="pl-PL" sz="2400" b="1"/>
              <a:t>skuteczność świetlna </a:t>
            </a:r>
            <a:r>
              <a:rPr lang="pl-PL" altLang="pl-PL" sz="2400" b="1">
                <a:sym typeface="Symbol" panose="05050102010706020507" pitchFamily="18" charset="2"/>
              </a:rPr>
              <a:t> </a:t>
            </a:r>
            <a:r>
              <a:rPr lang="pl-PL" altLang="pl-PL" sz="2400" b="1"/>
              <a:t>[lm/W] </a:t>
            </a:r>
            <a:r>
              <a:rPr lang="pl-PL" altLang="pl-PL" sz="2400" i="1"/>
              <a:t>charakteryzuje efektywność,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i="1"/>
              <a:t>   czyli ilość światła wytwarzaną z jednego wata mocy</a:t>
            </a:r>
            <a:endParaRPr lang="pl-PL" altLang="pl-PL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/>
              <a:t>• </a:t>
            </a:r>
            <a:r>
              <a:rPr lang="pl-PL" altLang="pl-PL" sz="2400" b="1"/>
              <a:t>trwałość T [h] </a:t>
            </a:r>
            <a:r>
              <a:rPr lang="pl-PL" altLang="pl-PL" sz="2400" i="1"/>
              <a:t>suma godzin świecenia, w czasie którego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i="1"/>
              <a:t>   źródło spełnia wymagania norm , L70</a:t>
            </a:r>
            <a:endParaRPr lang="pl-PL" altLang="pl-PL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/>
              <a:t>• </a:t>
            </a:r>
            <a:r>
              <a:rPr lang="pl-PL" altLang="pl-PL" sz="2400" b="1"/>
              <a:t>luminancja L [cd/m  ] </a:t>
            </a:r>
            <a:r>
              <a:rPr lang="pl-PL" altLang="pl-PL" sz="2400" i="1"/>
              <a:t>światłość w danym kierunku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i="1"/>
              <a:t>   przypadająca na jednostkę pozornej powierzchni źródła światła 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/>
              <a:t>• </a:t>
            </a:r>
            <a:r>
              <a:rPr lang="pl-PL" altLang="pl-PL" sz="2400" b="1"/>
              <a:t>barwa światła (temperatura barwowa) T  [K] </a:t>
            </a:r>
            <a:r>
              <a:rPr lang="pl-PL" altLang="pl-PL" sz="2400" i="1"/>
              <a:t>im wyższa tym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i="1"/>
              <a:t>   światło jest zimniejsze 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/>
              <a:t>• </a:t>
            </a:r>
            <a:r>
              <a:rPr lang="pl-PL" altLang="pl-PL" sz="2400" b="1"/>
              <a:t>współczynnik oddawania barw R  </a:t>
            </a:r>
            <a:r>
              <a:rPr lang="pl-PL" altLang="pl-PL" sz="2400" i="1"/>
              <a:t>zdolność do oddawania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i="1"/>
              <a:t>   barw oświetlanych przedmiotów.</a:t>
            </a:r>
          </a:p>
        </p:txBody>
      </p:sp>
      <p:sp>
        <p:nvSpPr>
          <p:cNvPr id="40964" name="Prostokąt 2">
            <a:extLst>
              <a:ext uri="{FF2B5EF4-FFF2-40B4-BE49-F238E27FC236}">
                <a16:creationId xmlns:a16="http://schemas.microsoft.com/office/drawing/2014/main" id="{27BC0235-4DFB-4600-AB9E-2DF14BE97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0" y="4492625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/>
              <a:t>2</a:t>
            </a:r>
          </a:p>
        </p:txBody>
      </p:sp>
      <p:sp>
        <p:nvSpPr>
          <p:cNvPr id="40965" name="Prostokąt 15">
            <a:extLst>
              <a:ext uri="{FF2B5EF4-FFF2-40B4-BE49-F238E27FC236}">
                <a16:creationId xmlns:a16="http://schemas.microsoft.com/office/drawing/2014/main" id="{D6ECF8C2-E2DD-4DA9-94FE-9CF71B78B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013325"/>
            <a:ext cx="288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/>
              <a:t>b</a:t>
            </a:r>
          </a:p>
        </p:txBody>
      </p:sp>
      <p:sp>
        <p:nvSpPr>
          <p:cNvPr id="40966" name="Prostokąt 16">
            <a:extLst>
              <a:ext uri="{FF2B5EF4-FFF2-40B4-BE49-F238E27FC236}">
                <a16:creationId xmlns:a16="http://schemas.microsoft.com/office/drawing/2014/main" id="{80319014-89B7-4E44-B48D-F422C7436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5668963"/>
            <a:ext cx="28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/>
              <a:t>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6C2FB7F-0DE0-4A63-9ACE-75D5715C0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615BC0F0-2FD1-4CB3-A4A9-006B9D83B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15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hlinkClick r:id="rId4"/>
            <a:extLst>
              <a:ext uri="{FF2B5EF4-FFF2-40B4-BE49-F238E27FC236}">
                <a16:creationId xmlns:a16="http://schemas.microsoft.com/office/drawing/2014/main" id="{327646C5-231F-4BE2-AD23-C9C535E5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946150"/>
            <a:ext cx="2468562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Prostokąt 1">
            <a:extLst>
              <a:ext uri="{FF2B5EF4-FFF2-40B4-BE49-F238E27FC236}">
                <a16:creationId xmlns:a16="http://schemas.microsoft.com/office/drawing/2014/main" id="{81C32BEA-839A-41E8-95E1-25512EA55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977900"/>
            <a:ext cx="4999038" cy="532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2000" dirty="0">
                <a:latin typeface="Arial" charset="0"/>
              </a:rPr>
              <a:t>Zalety żarówki: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duży zakres napięć znamionowych i mocy znamionowej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świeci natychmiast po włączeniu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nie wymaga dodatkowych przyrządów zapłonowych i stateczników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bardzo dobrze oddaje barwy oświetlanych przedmiotów R</a:t>
            </a:r>
            <a:r>
              <a:rPr lang="pl-PL" sz="1400" dirty="0">
                <a:latin typeface="Arial" charset="0"/>
              </a:rPr>
              <a:t>a</a:t>
            </a:r>
            <a:r>
              <a:rPr lang="pl-PL" sz="2000" dirty="0">
                <a:latin typeface="Arial" charset="0"/>
              </a:rPr>
              <a:t> = 100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pl-PL" sz="2000" dirty="0">
              <a:latin typeface="Arial" charset="0"/>
            </a:endParaRPr>
          </a:p>
          <a:p>
            <a:pPr eaLnBrk="1" hangingPunct="1">
              <a:defRPr/>
            </a:pPr>
            <a:endParaRPr lang="pl-PL" sz="2000" dirty="0">
              <a:latin typeface="Arial" charset="0"/>
            </a:endParaRPr>
          </a:p>
          <a:p>
            <a:pPr eaLnBrk="1" hangingPunct="1">
              <a:defRPr/>
            </a:pPr>
            <a:r>
              <a:rPr lang="pl-PL" sz="2000" dirty="0">
                <a:latin typeface="Arial" charset="0"/>
              </a:rPr>
              <a:t>Wady: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duża luminancja powodująca olśnienie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wrażliwa na wartość napięcia zasilającego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nieduża trwałość (ok. 1000 h)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mała skuteczność świetlna (5 ÷ 10 %)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odparowanie wolframu</a:t>
            </a:r>
          </a:p>
        </p:txBody>
      </p:sp>
      <p:pic>
        <p:nvPicPr>
          <p:cNvPr id="43012" name="Picture 9">
            <a:extLst>
              <a:ext uri="{FF2B5EF4-FFF2-40B4-BE49-F238E27FC236}">
                <a16:creationId xmlns:a16="http://schemas.microsoft.com/office/drawing/2014/main" id="{C95AD101-19AF-4EF8-A166-A66127F85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4292600"/>
            <a:ext cx="320516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0F22D7C7-D1D9-40CA-973E-B55688F2E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518"/>
    </mc:Choice>
    <mc:Fallback>
      <p:transition spd="slow" advTm="137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820F81A-1241-4D06-A7F5-1E7308052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8477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4000">
                <a:solidFill>
                  <a:schemeClr val="tx2"/>
                </a:solidFill>
              </a:rPr>
              <a:t>Wytwarzanie światła </a:t>
            </a:r>
            <a:br>
              <a:rPr lang="pl-PL" altLang="pl-PL" sz="4000">
                <a:solidFill>
                  <a:schemeClr val="tx2"/>
                </a:solidFill>
              </a:rPr>
            </a:br>
            <a:r>
              <a:rPr lang="pl-PL" altLang="pl-PL" sz="4000">
                <a:solidFill>
                  <a:schemeClr val="tx2"/>
                </a:solidFill>
              </a:rPr>
              <a:t>poprzez wyładowanie</a:t>
            </a:r>
          </a:p>
        </p:txBody>
      </p:sp>
      <p:pic>
        <p:nvPicPr>
          <p:cNvPr id="44035" name="Picture 9">
            <a:extLst>
              <a:ext uri="{FF2B5EF4-FFF2-40B4-BE49-F238E27FC236}">
                <a16:creationId xmlns:a16="http://schemas.microsoft.com/office/drawing/2014/main" id="{C1E1887A-1B33-45C5-99FA-813B97B0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890588"/>
            <a:ext cx="13525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>
            <a:extLst>
              <a:ext uri="{FF2B5EF4-FFF2-40B4-BE49-F238E27FC236}">
                <a16:creationId xmlns:a16="http://schemas.microsoft.com/office/drawing/2014/main" id="{103AE3C8-B67F-413B-A210-E19B8E12E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914400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3">
            <a:extLst>
              <a:ext uri="{FF2B5EF4-FFF2-40B4-BE49-F238E27FC236}">
                <a16:creationId xmlns:a16="http://schemas.microsoft.com/office/drawing/2014/main" id="{B1F061C4-2584-4021-9F98-18C819362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183188"/>
            <a:ext cx="37258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4">
            <a:extLst>
              <a:ext uri="{FF2B5EF4-FFF2-40B4-BE49-F238E27FC236}">
                <a16:creationId xmlns:a16="http://schemas.microsoft.com/office/drawing/2014/main" id="{C755C51C-0416-42ED-83C3-851905C7E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56238"/>
            <a:ext cx="3168650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9E632EC-D559-44F2-93CA-736A85CC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CA54B2BA-5F91-4434-87E0-69A88BA47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97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>
            <a:extLst>
              <a:ext uri="{FF2B5EF4-FFF2-40B4-BE49-F238E27FC236}">
                <a16:creationId xmlns:a16="http://schemas.microsoft.com/office/drawing/2014/main" id="{D4DCE004-98BF-4CA7-ACC2-057EE0F3B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890588"/>
            <a:ext cx="135255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 descr="Zasada działania magnetycznego układu stabilizacyjno-zapłonowego">
            <a:hlinkClick r:id="rId5" tooltip="Zasada działania magnetycznego układu stabilizacyjno-zapłonowego"/>
            <a:extLst>
              <a:ext uri="{FF2B5EF4-FFF2-40B4-BE49-F238E27FC236}">
                <a16:creationId xmlns:a16="http://schemas.microsoft.com/office/drawing/2014/main" id="{D40E4F67-9F21-4204-835F-27B8075C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800225"/>
            <a:ext cx="89630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Prostokąt 1">
            <a:extLst>
              <a:ext uri="{FF2B5EF4-FFF2-40B4-BE49-F238E27FC236}">
                <a16:creationId xmlns:a16="http://schemas.microsoft.com/office/drawing/2014/main" id="{4150C123-0660-42EF-9ECA-55049F386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9058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/>
              <a:t>LAMPY FLUORESCENCYJNE (ŚWIETLÓWKI)</a:t>
            </a:r>
          </a:p>
        </p:txBody>
      </p:sp>
      <p:sp>
        <p:nvSpPr>
          <p:cNvPr id="46085" name="Prostokąt 1">
            <a:extLst>
              <a:ext uri="{FF2B5EF4-FFF2-40B4-BE49-F238E27FC236}">
                <a16:creationId xmlns:a16="http://schemas.microsoft.com/office/drawing/2014/main" id="{80044D06-0D72-4918-AC0F-791DCE99F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46200"/>
            <a:ext cx="2198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i="1"/>
              <a:t>UKŁAD ZASILANIA</a:t>
            </a:r>
          </a:p>
        </p:txBody>
      </p:sp>
      <p:sp>
        <p:nvSpPr>
          <p:cNvPr id="8" name="Symbol zastępczy numeru slajdu 1">
            <a:extLst>
              <a:ext uri="{FF2B5EF4-FFF2-40B4-BE49-F238E27FC236}">
                <a16:creationId xmlns:a16="http://schemas.microsoft.com/office/drawing/2014/main" id="{1BC71392-8A53-4D20-B0CD-833162AA8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CBF21050-0110-43FC-84D8-D7990D232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93"/>
    </mc:Choice>
    <mc:Fallback>
      <p:transition spd="slow" advTm="9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4EE52E79-BE6A-419B-907F-D1678BC75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89138"/>
            <a:ext cx="8369300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457200" indent="-45720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5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pl-PL" altLang="pl-PL" sz="2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411" name="pole tekstowe 3">
            <a:extLst>
              <a:ext uri="{FF2B5EF4-FFF2-40B4-BE49-F238E27FC236}">
                <a16:creationId xmlns:a16="http://schemas.microsoft.com/office/drawing/2014/main" id="{920B77EE-B5BD-40F5-9E36-88008F575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412875"/>
            <a:ext cx="1841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endParaRPr lang="pl-PL" altLang="pl-PL" sz="2400" b="1">
              <a:solidFill>
                <a:srgbClr val="66330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endParaRPr lang="en-GB" altLang="pl-PL" sz="2400" b="1">
              <a:solidFill>
                <a:srgbClr val="66330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74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pl-PL" altLang="pl-PL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2" name="Rectangle 8">
            <a:extLst>
              <a:ext uri="{FF2B5EF4-FFF2-40B4-BE49-F238E27FC236}">
                <a16:creationId xmlns:a16="http://schemas.microsoft.com/office/drawing/2014/main" id="{8FA6CFA3-887A-49B3-A125-C3F87ADD6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96975"/>
            <a:ext cx="777716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/>
              <a:t>Oświetlenie jest jednym z kluczowych konsumentów energii elektrycznej. Udział oświetlenia w całkowitym  zużyciu energii  elektrycznej wynosi: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/>
              <a:t>   w krajach Unii Europejskiej		              14 %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/>
              <a:t>   w  świecie					19 %</a:t>
            </a:r>
            <a:endParaRPr lang="pl-PL" altLang="pl-PL" sz="1800" i="1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 i="1"/>
              <a:t>   </a:t>
            </a:r>
            <a:r>
              <a:rPr lang="pl-PL" altLang="pl-PL" sz="1800" b="1"/>
              <a:t>w Polsce					19 %</a:t>
            </a:r>
            <a:endParaRPr lang="pl-PL" altLang="pl-PL" sz="1800" i="1"/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b="1" i="1"/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/>
              <a:t>Ocenia się, że jeśli nie zostaną wprowadzone środki zaradcze, zużycie  energii elektrycznej na cele oświetleniowe w 2030r wzrośnie  o 80%.</a:t>
            </a:r>
          </a:p>
        </p:txBody>
      </p:sp>
      <p:pic>
        <p:nvPicPr>
          <p:cNvPr id="17413" name="Picture 9" descr="400px-Euro_coins_and_banknotes">
            <a:extLst>
              <a:ext uri="{FF2B5EF4-FFF2-40B4-BE49-F238E27FC236}">
                <a16:creationId xmlns:a16="http://schemas.microsoft.com/office/drawing/2014/main" id="{702E5234-E0A5-475A-8776-742A098FA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349500"/>
            <a:ext cx="16129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numeru slajdu 1">
            <a:extLst>
              <a:ext uri="{FF2B5EF4-FFF2-40B4-BE49-F238E27FC236}">
                <a16:creationId xmlns:a16="http://schemas.microsoft.com/office/drawing/2014/main" id="{A59B84AD-D45A-4B37-9C26-42A815D5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2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FF38C9A2-DCA2-49D1-95B0-D0503B101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5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rostokąt 1">
            <a:extLst>
              <a:ext uri="{FF2B5EF4-FFF2-40B4-BE49-F238E27FC236}">
                <a16:creationId xmlns:a16="http://schemas.microsoft.com/office/drawing/2014/main" id="{475D1248-8E6F-4420-A32F-29DC19A5F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90588"/>
            <a:ext cx="784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/>
              <a:t>LAMPY FLUORESCENCYJNE (ŚWIETLÓWKI)</a:t>
            </a:r>
          </a:p>
        </p:txBody>
      </p:sp>
      <p:sp>
        <p:nvSpPr>
          <p:cNvPr id="47107" name="Prostokąt 9">
            <a:extLst>
              <a:ext uri="{FF2B5EF4-FFF2-40B4-BE49-F238E27FC236}">
                <a16:creationId xmlns:a16="http://schemas.microsoft.com/office/drawing/2014/main" id="{E9D58CB7-AA1B-4608-BFF7-0F26D59B8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8" y="1189038"/>
            <a:ext cx="219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/>
              <a:t>Lampy indukcyjne</a:t>
            </a:r>
          </a:p>
        </p:txBody>
      </p:sp>
      <p:pic>
        <p:nvPicPr>
          <p:cNvPr id="47108" name="Obraz 1">
            <a:extLst>
              <a:ext uri="{FF2B5EF4-FFF2-40B4-BE49-F238E27FC236}">
                <a16:creationId xmlns:a16="http://schemas.microsoft.com/office/drawing/2014/main" id="{3B653C09-C0B2-43CC-A41C-2FBB079CC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890588"/>
            <a:ext cx="143986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>
            <a:extLst>
              <a:ext uri="{FF2B5EF4-FFF2-40B4-BE49-F238E27FC236}">
                <a16:creationId xmlns:a16="http://schemas.microsoft.com/office/drawing/2014/main" id="{788F35D6-5FFA-4C5E-BCCB-C4E3152E9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56540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ostokąt 1">
            <a:extLst>
              <a:ext uri="{FF2B5EF4-FFF2-40B4-BE49-F238E27FC236}">
                <a16:creationId xmlns:a16="http://schemas.microsoft.com/office/drawing/2014/main" id="{8CB0A9B2-E16B-46F6-8684-7D808744D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2662238"/>
            <a:ext cx="8578850" cy="4092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2000" dirty="0">
                <a:latin typeface="Arial" charset="0"/>
              </a:rPr>
              <a:t>Zalety: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bardzo duża trwałość (60000 -100000 h)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wysoka skuteczność świetlna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mała wrażliwość na zmiany napięcia zasilania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natychmiastowy zapłon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brak efektu stroboskopowego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bardzo dobre oddawanie barw przedmiotów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stabilny strumień świetlny w szerokim zakresie temperatur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niewielkie wymiary</a:t>
            </a:r>
          </a:p>
          <a:p>
            <a:pPr eaLnBrk="1" hangingPunct="1">
              <a:defRPr/>
            </a:pPr>
            <a:r>
              <a:rPr lang="pl-PL" sz="2000" dirty="0">
                <a:latin typeface="Arial" charset="0"/>
              </a:rPr>
              <a:t>Wady: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konieczność stosowania generatora wysokiej częstotliwości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wysoki koszt 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sz="2000" dirty="0">
                <a:latin typeface="Arial" charset="0"/>
              </a:rPr>
              <a:t>nie można ich stosować w obwodach ze ściemniaczami światła</a:t>
            </a:r>
          </a:p>
        </p:txBody>
      </p:sp>
      <p:sp>
        <p:nvSpPr>
          <p:cNvPr id="47111" name="Prostokąt 1">
            <a:extLst>
              <a:ext uri="{FF2B5EF4-FFF2-40B4-BE49-F238E27FC236}">
                <a16:creationId xmlns:a16="http://schemas.microsoft.com/office/drawing/2014/main" id="{EF542ABA-B801-40AA-A0A3-59C2B9ECE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" y="1431925"/>
            <a:ext cx="73183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/>
              <a:t>Zastosowania lamp indukcyjnych do oświetlenia wewnętrznego i zewnętrznego tam, gdzie jest szczególnie utrudniona i kosztowna wymiana lamp, a oświetlenie powinno być niezawodne (np. kominy) </a:t>
            </a:r>
          </a:p>
        </p:txBody>
      </p:sp>
      <p:sp>
        <p:nvSpPr>
          <p:cNvPr id="10" name="Symbol zastępczy numeru slajdu 1">
            <a:extLst>
              <a:ext uri="{FF2B5EF4-FFF2-40B4-BE49-F238E27FC236}">
                <a16:creationId xmlns:a16="http://schemas.microsoft.com/office/drawing/2014/main" id="{8D790CA0-DC60-4B6A-B706-99D08D10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20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13C4F6FF-A7C0-4483-8477-B80749010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66"/>
    </mc:Choice>
    <mc:Fallback>
      <p:transition spd="slow" advTm="10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EDF3A732-C790-487B-8015-F8FDDF72E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890588"/>
            <a:ext cx="482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/>
              <a:t>WYŁADOWCZE</a:t>
            </a: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A5643637-4C08-485D-9937-34FE410DE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046288"/>
            <a:ext cx="2381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5" name="Text Box 5">
            <a:extLst>
              <a:ext uri="{FF2B5EF4-FFF2-40B4-BE49-F238E27FC236}">
                <a16:creationId xmlns:a16="http://schemas.microsoft.com/office/drawing/2014/main" id="{CEBB9EDE-740E-405D-A3B5-4FC7E49CF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3" y="1365250"/>
            <a:ext cx="2668587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Rtęciowa wysokoprężna</a:t>
            </a:r>
            <a:endParaRPr lang="pl-PL" b="1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48133" name="Picture 6">
            <a:extLst>
              <a:ext uri="{FF2B5EF4-FFF2-40B4-BE49-F238E27FC236}">
                <a16:creationId xmlns:a16="http://schemas.microsoft.com/office/drawing/2014/main" id="{54D0A431-78AF-454B-9BA0-09EF0703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2060575"/>
            <a:ext cx="23812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7" name="Text Box 7">
            <a:extLst>
              <a:ext uri="{FF2B5EF4-FFF2-40B4-BE49-F238E27FC236}">
                <a16:creationId xmlns:a16="http://schemas.microsoft.com/office/drawing/2014/main" id="{2C1E316D-B5B8-4E44-ACA6-B3B7A7D1E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379538"/>
            <a:ext cx="3059112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Lampy metalohalogenkowe </a:t>
            </a:r>
          </a:p>
        </p:txBody>
      </p:sp>
      <p:pic>
        <p:nvPicPr>
          <p:cNvPr id="48135" name="Picture 8">
            <a:extLst>
              <a:ext uri="{FF2B5EF4-FFF2-40B4-BE49-F238E27FC236}">
                <a16:creationId xmlns:a16="http://schemas.microsoft.com/office/drawing/2014/main" id="{D8856ED1-3F76-4A56-A9ED-EBCDDCD2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2936875"/>
            <a:ext cx="12096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9">
            <a:extLst>
              <a:ext uri="{FF2B5EF4-FFF2-40B4-BE49-F238E27FC236}">
                <a16:creationId xmlns:a16="http://schemas.microsoft.com/office/drawing/2014/main" id="{4BD89A95-31AD-49E1-902C-FF323CF41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2981325"/>
            <a:ext cx="5048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10" name="Text Box 10">
            <a:extLst>
              <a:ext uri="{FF2B5EF4-FFF2-40B4-BE49-F238E27FC236}">
                <a16:creationId xmlns:a16="http://schemas.microsoft.com/office/drawing/2014/main" id="{8469CE40-8419-49CB-8960-E97CA7C61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2012950"/>
            <a:ext cx="2998787" cy="581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Lampy metalohalogenkowe</a:t>
            </a:r>
          </a:p>
          <a:p>
            <a:pPr algn="ctr" eaLnBrk="1" hangingPunct="1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średnich mocy </a:t>
            </a:r>
          </a:p>
        </p:txBody>
      </p:sp>
      <p:pic>
        <p:nvPicPr>
          <p:cNvPr id="48138" name="Picture 11">
            <a:extLst>
              <a:ext uri="{FF2B5EF4-FFF2-40B4-BE49-F238E27FC236}">
                <a16:creationId xmlns:a16="http://schemas.microsoft.com/office/drawing/2014/main" id="{7957E612-17FE-4E0C-BF0A-6764513E2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652963"/>
            <a:ext cx="20383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12" name="Text Box 12">
            <a:extLst>
              <a:ext uri="{FF2B5EF4-FFF2-40B4-BE49-F238E27FC236}">
                <a16:creationId xmlns:a16="http://schemas.microsoft.com/office/drawing/2014/main" id="{41D71EFC-5EE7-41E9-84A3-7D8EE317D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3573463"/>
            <a:ext cx="3313112" cy="10699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Lampa metalohalogenkowa średniej mocy w bańce rurowej, dwustronnie trzonkowanej</a:t>
            </a:r>
          </a:p>
        </p:txBody>
      </p:sp>
      <p:sp>
        <p:nvSpPr>
          <p:cNvPr id="384014" name="Text Box 14">
            <a:extLst>
              <a:ext uri="{FF2B5EF4-FFF2-40B4-BE49-F238E27FC236}">
                <a16:creationId xmlns:a16="http://schemas.microsoft.com/office/drawing/2014/main" id="{3C2A4C9D-0910-4B9E-B102-1D2E0F20A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716338"/>
            <a:ext cx="3313113" cy="581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Rtęciowa niskoprężna</a:t>
            </a:r>
          </a:p>
          <a:p>
            <a:pPr algn="ctr" eaLnBrk="1" hangingPunct="1">
              <a:defRPr/>
            </a:pPr>
            <a:r>
              <a:rPr lang="pl-PL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Świetlówka</a:t>
            </a:r>
          </a:p>
        </p:txBody>
      </p:sp>
      <p:pic>
        <p:nvPicPr>
          <p:cNvPr id="48141" name="Picture 15" descr="świetl">
            <a:extLst>
              <a:ext uri="{FF2B5EF4-FFF2-40B4-BE49-F238E27FC236}">
                <a16:creationId xmlns:a16="http://schemas.microsoft.com/office/drawing/2014/main" id="{F6B89D56-5DBB-4B8E-B204-B33D45E72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365625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14">
            <a:extLst>
              <a:ext uri="{FF2B5EF4-FFF2-40B4-BE49-F238E27FC236}">
                <a16:creationId xmlns:a16="http://schemas.microsoft.com/office/drawing/2014/main" id="{4375D69F-C1A5-46C6-AA04-50304FBBE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981075"/>
            <a:ext cx="10128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ymbol zastępczy numeru slajdu 1">
            <a:extLst>
              <a:ext uri="{FF2B5EF4-FFF2-40B4-BE49-F238E27FC236}">
                <a16:creationId xmlns:a16="http://schemas.microsoft.com/office/drawing/2014/main" id="{C72AFB38-DC29-4BE2-950C-87B46AAA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DB507677-1B7A-4066-9958-BC20A0B9D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47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>
            <a:extLst>
              <a:ext uri="{FF2B5EF4-FFF2-40B4-BE49-F238E27FC236}">
                <a16:creationId xmlns:a16="http://schemas.microsoft.com/office/drawing/2014/main" id="{D31C2682-1D25-4B48-BF9B-F5B3A1CFD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420938"/>
            <a:ext cx="820737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pl-PL" altLang="pl-PL" sz="3600"/>
              <a:t>   </a:t>
            </a:r>
            <a:r>
              <a:rPr lang="pl-PL" altLang="pl-PL" sz="2000"/>
              <a:t>Dioda zaliczana do półprzewodnikowych przyrządów optoelektronicznych, emitujących promieniowanie w zakresie światła widzialnego, podczerwieni i ultrafioletu. Działanie diody LED opiera się na zjawisku rekombinacji nośników ładunku. Zjawisko to zachodzi w półprzewodnikach wówczas, gdy elektrony przechodząc z wyższego poziomu energetycznego na niższy zachowują swój pseudo-pęd. Jest to tzw. przejście proste. Podczas tego przejścia energia elektronu zostaje zamieniona na kwant promieniowania elektromagnetycznego. Przejścia tego rodzaju dominują w półprzewodnikach z prostym układem pasmowym, w którym minimum pasma przewodnictwa i wierzchołkowi pasma walencyjnego odpowiada ta sama wartość pędu. </a:t>
            </a:r>
          </a:p>
        </p:txBody>
      </p:sp>
      <p:pic>
        <p:nvPicPr>
          <p:cNvPr id="49155" name="Picture 7">
            <a:extLst>
              <a:ext uri="{FF2B5EF4-FFF2-40B4-BE49-F238E27FC236}">
                <a16:creationId xmlns:a16="http://schemas.microsoft.com/office/drawing/2014/main" id="{BDD5788E-D2E4-45DF-A56F-44D09315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847725"/>
            <a:ext cx="8294688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numeru slajdu 1">
            <a:extLst>
              <a:ext uri="{FF2B5EF4-FFF2-40B4-BE49-F238E27FC236}">
                <a16:creationId xmlns:a16="http://schemas.microsoft.com/office/drawing/2014/main" id="{7B3AC5D6-93BF-43FE-B609-B42B2F5B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EE467391-014C-4BE9-9C68-69D91F5A0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09"/>
    </mc:Choice>
    <mc:Fallback>
      <p:transition spd="slow" advTm="42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>
            <a:extLst>
              <a:ext uri="{FF2B5EF4-FFF2-40B4-BE49-F238E27FC236}">
                <a16:creationId xmlns:a16="http://schemas.microsoft.com/office/drawing/2014/main" id="{D6B23713-3F49-4F99-B2BF-760225B60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25513"/>
            <a:ext cx="8785225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numeru slajdu 1">
            <a:extLst>
              <a:ext uri="{FF2B5EF4-FFF2-40B4-BE49-F238E27FC236}">
                <a16:creationId xmlns:a16="http://schemas.microsoft.com/office/drawing/2014/main" id="{37D5CACF-5A1E-4F0F-9D8B-A032E1F6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E417C02E-F8F0-4FF2-9141-A3B2F67A3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88"/>
    </mc:Choice>
    <mc:Fallback>
      <p:transition spd="slow" advTm="9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>
            <a:extLst>
              <a:ext uri="{FF2B5EF4-FFF2-40B4-BE49-F238E27FC236}">
                <a16:creationId xmlns:a16="http://schemas.microsoft.com/office/drawing/2014/main" id="{85F1F922-23FF-41DB-BFEC-2F4AB7B5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268413"/>
            <a:ext cx="53467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4">
            <a:extLst>
              <a:ext uri="{FF2B5EF4-FFF2-40B4-BE49-F238E27FC236}">
                <a16:creationId xmlns:a16="http://schemas.microsoft.com/office/drawing/2014/main" id="{D5E6CDA4-1D4A-48DB-A2CB-91103119F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3966"/>
            <a:ext cx="9144000" cy="319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numeru slajdu 1">
            <a:extLst>
              <a:ext uri="{FF2B5EF4-FFF2-40B4-BE49-F238E27FC236}">
                <a16:creationId xmlns:a16="http://schemas.microsoft.com/office/drawing/2014/main" id="{C93C952D-D266-4FBA-9DC4-78B09F95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0E88965B-57F8-4418-9B4A-D80AA7D05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98"/>
    </mc:Choice>
    <mc:Fallback>
      <p:transition spd="slow" advTm="8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D57763BA-CE4F-4BD6-96EC-35CDBE547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9625"/>
            <a:ext cx="7964488" cy="595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numeru slajdu 1">
            <a:extLst>
              <a:ext uri="{FF2B5EF4-FFF2-40B4-BE49-F238E27FC236}">
                <a16:creationId xmlns:a16="http://schemas.microsoft.com/office/drawing/2014/main" id="{F9736C05-6F5B-4143-8DDB-AB6FE8F7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25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7C07C418-7CA7-415D-83F5-B7F2854F2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23"/>
    </mc:Choice>
    <mc:Fallback>
      <p:transition spd="slow" advTm="5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0FF1BB4B-8C9A-495C-A9F1-0C679D0AC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1152525"/>
            <a:ext cx="7580313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00880" rIns="0" bIns="0">
            <a:spAutoFit/>
          </a:bodyPr>
          <a:lstStyle>
            <a:lvl1pPr defTabSz="850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50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50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50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50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7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3366FF"/>
              </a:buClr>
              <a:buFont typeface="Wingdings" panose="05000000000000000000" pitchFamily="2" charset="2"/>
              <a:buChar char="n"/>
            </a:pPr>
            <a:endParaRPr lang="de-DE" altLang="de-DE" sz="15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3366FF"/>
              </a:buClr>
              <a:buFont typeface="Wingdings" panose="05000000000000000000" pitchFamily="2" charset="2"/>
              <a:buChar char="n"/>
            </a:pPr>
            <a:endParaRPr lang="de-DE" altLang="de-DE" sz="15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3366FF"/>
              </a:buClr>
              <a:buFont typeface="Wingdings" panose="05000000000000000000" pitchFamily="2" charset="2"/>
              <a:buChar char="n"/>
            </a:pPr>
            <a:endParaRPr lang="de-DE" altLang="de-DE" sz="15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3366FF"/>
              </a:buClr>
              <a:buFont typeface="Wingdings" panose="05000000000000000000" pitchFamily="2" charset="2"/>
              <a:buChar char="n"/>
            </a:pPr>
            <a:endParaRPr lang="de-DE" altLang="de-DE" sz="15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3366FF"/>
              </a:buClr>
              <a:buFont typeface="Wingdings" panose="05000000000000000000" pitchFamily="2" charset="2"/>
              <a:buChar char="n"/>
            </a:pPr>
            <a:endParaRPr lang="de-DE" altLang="de-DE" sz="15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3366FF"/>
              </a:buClr>
              <a:buFont typeface="Wingdings" panose="05000000000000000000" pitchFamily="2" charset="2"/>
              <a:buChar char="n"/>
            </a:pPr>
            <a:endParaRPr lang="de-DE" altLang="de-DE" sz="15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3366FF"/>
              </a:buClr>
              <a:buFont typeface="Wingdings" panose="05000000000000000000" pitchFamily="2" charset="2"/>
              <a:buChar char="n"/>
            </a:pPr>
            <a:endParaRPr lang="de-DE" altLang="de-DE" sz="15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3366FF"/>
              </a:buClr>
              <a:buFont typeface="Wingdings" panose="05000000000000000000" pitchFamily="2" charset="2"/>
              <a:buChar char="n"/>
            </a:pPr>
            <a:endParaRPr lang="de-DE" altLang="de-DE" sz="15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3366FF"/>
              </a:buClr>
              <a:buFont typeface="Wingdings" panose="05000000000000000000" pitchFamily="2" charset="2"/>
              <a:buChar char="n"/>
            </a:pPr>
            <a:endParaRPr lang="de-DE" altLang="de-DE" sz="15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>
                <a:srgbClr val="3366FF"/>
              </a:buClr>
              <a:buFont typeface="Wingdings" panose="05000000000000000000" pitchFamily="2" charset="2"/>
              <a:buChar char="n"/>
            </a:pPr>
            <a:endParaRPr lang="de-DE" altLang="de-DE" sz="17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700" b="1" u="sng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3251" name="Group 3">
            <a:extLst>
              <a:ext uri="{FF2B5EF4-FFF2-40B4-BE49-F238E27FC236}">
                <a16:creationId xmlns:a16="http://schemas.microsoft.com/office/drawing/2014/main" id="{0EEF3BCA-90A5-4E2B-B0A8-035841542691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1914525"/>
            <a:ext cx="4851400" cy="3462338"/>
            <a:chOff x="1111" y="1104"/>
            <a:chExt cx="3379" cy="2256"/>
          </a:xfrm>
        </p:grpSpPr>
        <p:sp>
          <p:nvSpPr>
            <p:cNvPr id="53258" name="Oval 5">
              <a:extLst>
                <a:ext uri="{FF2B5EF4-FFF2-40B4-BE49-F238E27FC236}">
                  <a16:creationId xmlns:a16="http://schemas.microsoft.com/office/drawing/2014/main" id="{6895BCFC-EB0F-4788-91DB-443C8EE09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1488" cy="52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 u="sng">
                <a:latin typeface="Times New Roman" panose="02020603050405020304" pitchFamily="18" charset="0"/>
              </a:endParaRPr>
            </a:p>
          </p:txBody>
        </p:sp>
        <p:sp>
          <p:nvSpPr>
            <p:cNvPr id="53259" name="Oval 8">
              <a:extLst>
                <a:ext uri="{FF2B5EF4-FFF2-40B4-BE49-F238E27FC236}">
                  <a16:creationId xmlns:a16="http://schemas.microsoft.com/office/drawing/2014/main" id="{900294EE-E06B-455C-BB71-6D556F205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1968"/>
              <a:ext cx="1488" cy="52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 u="sng">
                <a:latin typeface="Times New Roman" panose="02020603050405020304" pitchFamily="18" charset="0"/>
              </a:endParaRPr>
            </a:p>
          </p:txBody>
        </p:sp>
        <p:sp>
          <p:nvSpPr>
            <p:cNvPr id="53260" name="Oval 11">
              <a:extLst>
                <a:ext uri="{FF2B5EF4-FFF2-40B4-BE49-F238E27FC236}">
                  <a16:creationId xmlns:a16="http://schemas.microsoft.com/office/drawing/2014/main" id="{F1667ACB-7E5F-449F-A21D-F5C74E01B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2" y="1968"/>
              <a:ext cx="1488" cy="52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 u="sng">
                <a:latin typeface="Times New Roman" panose="02020603050405020304" pitchFamily="18" charset="0"/>
              </a:endParaRPr>
            </a:p>
          </p:txBody>
        </p:sp>
        <p:sp>
          <p:nvSpPr>
            <p:cNvPr id="53261" name="Oval 14">
              <a:extLst>
                <a:ext uri="{FF2B5EF4-FFF2-40B4-BE49-F238E27FC236}">
                  <a16:creationId xmlns:a16="http://schemas.microsoft.com/office/drawing/2014/main" id="{8364CB7D-04D8-45A0-AEF4-69665C3CC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04"/>
              <a:ext cx="1488" cy="528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l-PL" altLang="pl-PL" sz="1800" u="sng">
                <a:latin typeface="Times New Roman" panose="02020603050405020304" pitchFamily="18" charset="0"/>
              </a:endParaRPr>
            </a:p>
          </p:txBody>
        </p:sp>
        <p:grpSp>
          <p:nvGrpSpPr>
            <p:cNvPr id="53262" name="Group 16">
              <a:extLst>
                <a:ext uri="{FF2B5EF4-FFF2-40B4-BE49-F238E27FC236}">
                  <a16:creationId xmlns:a16="http://schemas.microsoft.com/office/drawing/2014/main" id="{9ACF638B-6827-43DB-881D-F5FF731231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0" y="2046"/>
              <a:ext cx="336" cy="372"/>
              <a:chOff x="2688" y="1998"/>
              <a:chExt cx="336" cy="372"/>
            </a:xfrm>
          </p:grpSpPr>
          <p:sp>
            <p:nvSpPr>
              <p:cNvPr id="53275" name="AutoShape 17">
                <a:extLst>
                  <a:ext uri="{FF2B5EF4-FFF2-40B4-BE49-F238E27FC236}">
                    <a16:creationId xmlns:a16="http://schemas.microsoft.com/office/drawing/2014/main" id="{FF98F3DE-D631-46B5-9946-BC7DB9F14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760999">
                <a:off x="2688" y="1998"/>
                <a:ext cx="288" cy="210"/>
              </a:xfrm>
              <a:prstGeom prst="rightArrow">
                <a:avLst>
                  <a:gd name="adj1" fmla="val 41667"/>
                  <a:gd name="adj2" fmla="val 67429"/>
                </a:avLst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 u="sng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276" name="AutoShape 18">
                <a:extLst>
                  <a:ext uri="{FF2B5EF4-FFF2-40B4-BE49-F238E27FC236}">
                    <a16:creationId xmlns:a16="http://schemas.microsoft.com/office/drawing/2014/main" id="{B768067B-8F2A-4566-8AEE-F6AFA48F63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2160"/>
                <a:ext cx="288" cy="210"/>
              </a:xfrm>
              <a:prstGeom prst="rightArrow">
                <a:avLst>
                  <a:gd name="adj1" fmla="val 41667"/>
                  <a:gd name="adj2" fmla="val 67429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 u="sng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53263" name="Group 19">
              <a:extLst>
                <a:ext uri="{FF2B5EF4-FFF2-40B4-BE49-F238E27FC236}">
                  <a16:creationId xmlns:a16="http://schemas.microsoft.com/office/drawing/2014/main" id="{907160A0-BCF6-464A-A410-B4FB13946B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37" y="2496"/>
              <a:ext cx="363" cy="384"/>
              <a:chOff x="2046" y="2448"/>
              <a:chExt cx="363" cy="384"/>
            </a:xfrm>
          </p:grpSpPr>
          <p:sp>
            <p:nvSpPr>
              <p:cNvPr id="53273" name="AutoShape 20">
                <a:extLst>
                  <a:ext uri="{FF2B5EF4-FFF2-40B4-BE49-F238E27FC236}">
                    <a16:creationId xmlns:a16="http://schemas.microsoft.com/office/drawing/2014/main" id="{47BD2CCB-FAFB-4D70-9F85-E78586CFF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19135">
                <a:off x="2007" y="2583"/>
                <a:ext cx="288" cy="210"/>
              </a:xfrm>
              <a:prstGeom prst="rightArrow">
                <a:avLst>
                  <a:gd name="adj1" fmla="val 41667"/>
                  <a:gd name="adj2" fmla="val 67429"/>
                </a:avLst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 u="sng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274" name="AutoShape 21">
                <a:extLst>
                  <a:ext uri="{FF2B5EF4-FFF2-40B4-BE49-F238E27FC236}">
                    <a16:creationId xmlns:a16="http://schemas.microsoft.com/office/drawing/2014/main" id="{2FBDD8FF-DDE6-4810-BBAA-D0A34905C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521943">
                <a:off x="2160" y="2487"/>
                <a:ext cx="288" cy="210"/>
              </a:xfrm>
              <a:prstGeom prst="rightArrow">
                <a:avLst>
                  <a:gd name="adj1" fmla="val 41667"/>
                  <a:gd name="adj2" fmla="val 67429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 u="sng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53264" name="Group 22">
              <a:extLst>
                <a:ext uri="{FF2B5EF4-FFF2-40B4-BE49-F238E27FC236}">
                  <a16:creationId xmlns:a16="http://schemas.microsoft.com/office/drawing/2014/main" id="{1962A778-8607-4C6B-B506-87EFA8F463C9}"/>
                </a:ext>
              </a:extLst>
            </p:cNvPr>
            <p:cNvGrpSpPr>
              <a:grpSpLocks/>
            </p:cNvGrpSpPr>
            <p:nvPr/>
          </p:nvGrpSpPr>
          <p:grpSpPr bwMode="auto">
            <a:xfrm rot="-7430146">
              <a:off x="2122" y="1595"/>
              <a:ext cx="363" cy="384"/>
              <a:chOff x="2046" y="2448"/>
              <a:chExt cx="363" cy="384"/>
            </a:xfrm>
          </p:grpSpPr>
          <p:sp>
            <p:nvSpPr>
              <p:cNvPr id="53271" name="AutoShape 23">
                <a:extLst>
                  <a:ext uri="{FF2B5EF4-FFF2-40B4-BE49-F238E27FC236}">
                    <a16:creationId xmlns:a16="http://schemas.microsoft.com/office/drawing/2014/main" id="{85572734-95DD-437F-B96F-4A8F27D16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19135">
                <a:off x="2007" y="2583"/>
                <a:ext cx="288" cy="210"/>
              </a:xfrm>
              <a:prstGeom prst="rightArrow">
                <a:avLst>
                  <a:gd name="adj1" fmla="val 41667"/>
                  <a:gd name="adj2" fmla="val 67429"/>
                </a:avLst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 u="sng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272" name="AutoShape 24">
                <a:extLst>
                  <a:ext uri="{FF2B5EF4-FFF2-40B4-BE49-F238E27FC236}">
                    <a16:creationId xmlns:a16="http://schemas.microsoft.com/office/drawing/2014/main" id="{E76BA18C-694F-4DF8-9747-E54C40770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521943">
                <a:off x="2160" y="2487"/>
                <a:ext cx="288" cy="210"/>
              </a:xfrm>
              <a:prstGeom prst="rightArrow">
                <a:avLst>
                  <a:gd name="adj1" fmla="val 41667"/>
                  <a:gd name="adj2" fmla="val 67429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 u="sng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53265" name="Group 25">
              <a:extLst>
                <a:ext uri="{FF2B5EF4-FFF2-40B4-BE49-F238E27FC236}">
                  <a16:creationId xmlns:a16="http://schemas.microsoft.com/office/drawing/2014/main" id="{43AE4102-2F48-4567-A060-B09C8D620473}"/>
                </a:ext>
              </a:extLst>
            </p:cNvPr>
            <p:cNvGrpSpPr>
              <a:grpSpLocks/>
            </p:cNvGrpSpPr>
            <p:nvPr/>
          </p:nvGrpSpPr>
          <p:grpSpPr bwMode="auto">
            <a:xfrm rot="-7563257">
              <a:off x="3274" y="2507"/>
              <a:ext cx="363" cy="384"/>
              <a:chOff x="2046" y="2448"/>
              <a:chExt cx="363" cy="384"/>
            </a:xfrm>
          </p:grpSpPr>
          <p:sp>
            <p:nvSpPr>
              <p:cNvPr id="53269" name="AutoShape 26">
                <a:extLst>
                  <a:ext uri="{FF2B5EF4-FFF2-40B4-BE49-F238E27FC236}">
                    <a16:creationId xmlns:a16="http://schemas.microsoft.com/office/drawing/2014/main" id="{72190CCF-81AA-4C52-9A5F-F5FA0DEEF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19135">
                <a:off x="2007" y="2583"/>
                <a:ext cx="288" cy="210"/>
              </a:xfrm>
              <a:prstGeom prst="rightArrow">
                <a:avLst>
                  <a:gd name="adj1" fmla="val 41667"/>
                  <a:gd name="adj2" fmla="val 67429"/>
                </a:avLst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 u="sng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270" name="AutoShape 27">
                <a:extLst>
                  <a:ext uri="{FF2B5EF4-FFF2-40B4-BE49-F238E27FC236}">
                    <a16:creationId xmlns:a16="http://schemas.microsoft.com/office/drawing/2014/main" id="{775BC08C-C392-41FA-B52C-433D428C3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521943">
                <a:off x="2160" y="2487"/>
                <a:ext cx="288" cy="210"/>
              </a:xfrm>
              <a:prstGeom prst="rightArrow">
                <a:avLst>
                  <a:gd name="adj1" fmla="val 41667"/>
                  <a:gd name="adj2" fmla="val 67429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 u="sng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53266" name="Group 28">
              <a:extLst>
                <a:ext uri="{FF2B5EF4-FFF2-40B4-BE49-F238E27FC236}">
                  <a16:creationId xmlns:a16="http://schemas.microsoft.com/office/drawing/2014/main" id="{BF200ABE-5030-45E8-9ACB-0C485B494C95}"/>
                </a:ext>
              </a:extLst>
            </p:cNvPr>
            <p:cNvGrpSpPr>
              <a:grpSpLocks/>
            </p:cNvGrpSpPr>
            <p:nvPr/>
          </p:nvGrpSpPr>
          <p:grpSpPr bwMode="auto">
            <a:xfrm rot="-10396853">
              <a:off x="3168" y="1584"/>
              <a:ext cx="363" cy="384"/>
              <a:chOff x="2046" y="2448"/>
              <a:chExt cx="363" cy="384"/>
            </a:xfrm>
          </p:grpSpPr>
          <p:sp>
            <p:nvSpPr>
              <p:cNvPr id="53267" name="AutoShape 29">
                <a:extLst>
                  <a:ext uri="{FF2B5EF4-FFF2-40B4-BE49-F238E27FC236}">
                    <a16:creationId xmlns:a16="http://schemas.microsoft.com/office/drawing/2014/main" id="{9E627397-A5EA-4BA3-AD5F-218BA504C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19135">
                <a:off x="2007" y="2583"/>
                <a:ext cx="288" cy="210"/>
              </a:xfrm>
              <a:prstGeom prst="rightArrow">
                <a:avLst>
                  <a:gd name="adj1" fmla="val 41667"/>
                  <a:gd name="adj2" fmla="val 67429"/>
                </a:avLst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 u="sng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268" name="AutoShape 30">
                <a:extLst>
                  <a:ext uri="{FF2B5EF4-FFF2-40B4-BE49-F238E27FC236}">
                    <a16:creationId xmlns:a16="http://schemas.microsoft.com/office/drawing/2014/main" id="{0F6CB548-4026-47AB-9630-A776793D8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521943">
                <a:off x="2160" y="2487"/>
                <a:ext cx="288" cy="210"/>
              </a:xfrm>
              <a:prstGeom prst="rightArrow">
                <a:avLst>
                  <a:gd name="adj1" fmla="val 41667"/>
                  <a:gd name="adj2" fmla="val 67429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l-PL" altLang="pl-PL" sz="1800" u="sng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53252" name="Text Box 32">
            <a:extLst>
              <a:ext uri="{FF2B5EF4-FFF2-40B4-BE49-F238E27FC236}">
                <a16:creationId xmlns:a16="http://schemas.microsoft.com/office/drawing/2014/main" id="{A3EEA30C-C74A-430E-83C9-008C9547C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600" y="847725"/>
            <a:ext cx="4176713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039" tIns="42520" rIns="85039" bIns="42520">
            <a:spAutoFit/>
          </a:bodyPr>
          <a:lstStyle>
            <a:lvl1pPr marL="342900" indent="-342900" defTabSz="850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50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50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50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50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−"/>
            </a:pPr>
            <a:r>
              <a:rPr lang="pl-PL" altLang="pl-PL" sz="1600" b="1">
                <a:solidFill>
                  <a:schemeClr val="tx2"/>
                </a:solidFill>
              </a:rPr>
              <a:t>Żywotność modułu LED  w dużej mierze zależy od temperatury wewnątrz oprawy</a:t>
            </a:r>
            <a:endParaRPr lang="en-GB" altLang="pl-PL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−"/>
            </a:pPr>
            <a:r>
              <a:rPr lang="pl-PL" altLang="pl-PL" sz="1600" b="1">
                <a:solidFill>
                  <a:schemeClr val="tx2"/>
                </a:solidFill>
              </a:rPr>
              <a:t>Trwałość źródła można określić po uprzednim określeniu temperatury</a:t>
            </a:r>
            <a:endParaRPr lang="en-GB" altLang="pl-PL" sz="1600" b="1">
              <a:solidFill>
                <a:schemeClr val="tx2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−"/>
            </a:pPr>
            <a:r>
              <a:rPr lang="pl-PL" altLang="pl-PL" sz="1600" b="1">
                <a:solidFill>
                  <a:schemeClr val="tx2"/>
                </a:solidFill>
              </a:rPr>
              <a:t>Obciążenie termiczne powoduje dysfunkcję modułów i znacznie skraca ich żywotność</a:t>
            </a:r>
            <a:endParaRPr lang="en-GB" altLang="pl-PL" sz="1600" b="1">
              <a:solidFill>
                <a:schemeClr val="tx2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−"/>
            </a:pPr>
            <a:r>
              <a:rPr lang="pl-PL" altLang="pl-PL" sz="1600" b="1">
                <a:solidFill>
                  <a:schemeClr val="tx2"/>
                </a:solidFill>
              </a:rPr>
              <a:t>Ograniczenia termiczne modułów mogą wystąpić w każdym momencie</a:t>
            </a:r>
            <a:r>
              <a:rPr lang="en-GB" altLang="pl-PL" sz="1600" b="1">
                <a:solidFill>
                  <a:schemeClr val="tx2"/>
                </a:solidFill>
              </a:rPr>
              <a:t> (</a:t>
            </a:r>
            <a:r>
              <a:rPr lang="pl-PL" altLang="pl-PL" sz="1600" b="1">
                <a:solidFill>
                  <a:schemeClr val="tx2"/>
                </a:solidFill>
              </a:rPr>
              <a:t>wiele produktów dostępnych na rynku posiada ograniczenia termiczne poniżej normy</a:t>
            </a:r>
            <a:r>
              <a:rPr lang="en-GB" altLang="pl-PL" sz="1600" b="1">
                <a:solidFill>
                  <a:schemeClr val="tx2"/>
                </a:solidFill>
              </a:rPr>
              <a:t>)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−"/>
            </a:pPr>
            <a:r>
              <a:rPr lang="pl-PL" altLang="pl-PL" sz="1600" b="1">
                <a:solidFill>
                  <a:schemeClr val="tx2"/>
                </a:solidFill>
              </a:rPr>
              <a:t>Kompetentni i odpowiedzialni producenci biorą powyższy fakt pod uwagę i podają realne do osiągnięcia wartości</a:t>
            </a:r>
            <a:r>
              <a:rPr lang="en-GB" altLang="pl-PL" sz="1600" b="1">
                <a:solidFill>
                  <a:schemeClr val="tx2"/>
                </a:solidFill>
              </a:rPr>
              <a:t>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FontTx/>
              <a:buNone/>
            </a:pPr>
            <a:r>
              <a:rPr lang="pl-PL" altLang="pl-PL" sz="1600" b="1">
                <a:solidFill>
                  <a:schemeClr val="tx2"/>
                </a:solidFill>
              </a:rPr>
              <a:t>      Rynek często generuje nierealne oczekiwania wobec LED</a:t>
            </a:r>
            <a:endParaRPr lang="en-GB" altLang="pl-PL" sz="1600" b="1">
              <a:solidFill>
                <a:schemeClr val="tx2"/>
              </a:solidFill>
            </a:endParaRPr>
          </a:p>
        </p:txBody>
      </p:sp>
      <p:sp>
        <p:nvSpPr>
          <p:cNvPr id="53253" name="Rectangle 128">
            <a:extLst>
              <a:ext uri="{FF2B5EF4-FFF2-40B4-BE49-F238E27FC236}">
                <a16:creationId xmlns:a16="http://schemas.microsoft.com/office/drawing/2014/main" id="{A1C22A3D-4F7D-48C2-8293-8FFE6902E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25538"/>
            <a:ext cx="421322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solidFill>
                  <a:schemeClr val="tx2"/>
                </a:solidFill>
              </a:rPr>
              <a:t>Jaka jest faktyczna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solidFill>
                  <a:schemeClr val="tx2"/>
                </a:solidFill>
              </a:rPr>
              <a:t>żywotność źródeł LED</a:t>
            </a:r>
            <a:r>
              <a:rPr lang="it-IT" altLang="pl-PL" sz="2400" b="1">
                <a:solidFill>
                  <a:schemeClr val="tx2"/>
                </a:solidFill>
              </a:rPr>
              <a:t>?</a:t>
            </a:r>
            <a:endParaRPr lang="en-US" altLang="pl-PL" sz="2400" b="1">
              <a:solidFill>
                <a:schemeClr val="tx2"/>
              </a:solidFill>
            </a:endParaRPr>
          </a:p>
        </p:txBody>
      </p:sp>
      <p:sp>
        <p:nvSpPr>
          <p:cNvPr id="53254" name="Text Box 6">
            <a:extLst>
              <a:ext uri="{FF2B5EF4-FFF2-40B4-BE49-F238E27FC236}">
                <a16:creationId xmlns:a16="http://schemas.microsoft.com/office/drawing/2014/main" id="{564015A8-A8F1-488F-A8D2-04822E08A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63" y="4737100"/>
            <a:ext cx="762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039" tIns="42520" rIns="85039" bIns="42520">
            <a:spAutoFit/>
          </a:bodyPr>
          <a:lstStyle>
            <a:lvl1pPr defTabSz="850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50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50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50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50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200" b="1" u="sng">
                <a:solidFill>
                  <a:schemeClr val="tx2"/>
                </a:solidFill>
              </a:rPr>
              <a:t>Prąd</a:t>
            </a:r>
            <a:endParaRPr lang="de-DE" altLang="pl-PL" sz="2200" b="1" u="sng">
              <a:solidFill>
                <a:schemeClr val="tx2"/>
              </a:solidFill>
            </a:endParaRPr>
          </a:p>
        </p:txBody>
      </p:sp>
      <p:sp>
        <p:nvSpPr>
          <p:cNvPr id="53255" name="Text Box 9">
            <a:extLst>
              <a:ext uri="{FF2B5EF4-FFF2-40B4-BE49-F238E27FC236}">
                <a16:creationId xmlns:a16="http://schemas.microsoft.com/office/drawing/2014/main" id="{32DA6494-6601-42D9-AD6A-AC784BCCD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3387725"/>
            <a:ext cx="11969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039" tIns="42520" rIns="85039" bIns="42520">
            <a:spAutoFit/>
          </a:bodyPr>
          <a:lstStyle>
            <a:lvl1pPr defTabSz="850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50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50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50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50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200" b="1" u="sng">
                <a:solidFill>
                  <a:schemeClr val="tx2"/>
                </a:solidFill>
              </a:rPr>
              <a:t>Jasność</a:t>
            </a:r>
            <a:endParaRPr lang="de-DE" altLang="pl-PL" sz="2200" b="1" u="sng">
              <a:solidFill>
                <a:schemeClr val="tx2"/>
              </a:solidFill>
            </a:endParaRPr>
          </a:p>
        </p:txBody>
      </p:sp>
      <p:sp>
        <p:nvSpPr>
          <p:cNvPr id="53256" name="Text Box 12">
            <a:extLst>
              <a:ext uri="{FF2B5EF4-FFF2-40B4-BE49-F238E27FC236}">
                <a16:creationId xmlns:a16="http://schemas.microsoft.com/office/drawing/2014/main" id="{381706F2-FBC2-41A6-8CAC-B0285A896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357563"/>
            <a:ext cx="15081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039" tIns="42520" rIns="85039" bIns="42520">
            <a:spAutoFit/>
          </a:bodyPr>
          <a:lstStyle>
            <a:lvl1pPr defTabSz="850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50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50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50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50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200" b="1" u="sng">
                <a:solidFill>
                  <a:schemeClr val="tx2"/>
                </a:solidFill>
              </a:rPr>
              <a:t>Żywotność</a:t>
            </a:r>
            <a:endParaRPr lang="de-DE" altLang="pl-PL" b="1" u="sng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7" name="Text Box 15">
            <a:extLst>
              <a:ext uri="{FF2B5EF4-FFF2-40B4-BE49-F238E27FC236}">
                <a16:creationId xmlns:a16="http://schemas.microsoft.com/office/drawing/2014/main" id="{2136EADA-6CAA-4847-B5BD-967993B14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238" y="2062163"/>
            <a:ext cx="17748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039" tIns="42520" rIns="85039" bIns="42520">
            <a:spAutoFit/>
          </a:bodyPr>
          <a:lstStyle>
            <a:lvl1pPr defTabSz="850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50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50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50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50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pl-PL" sz="2200" b="1" u="sng">
                <a:solidFill>
                  <a:schemeClr val="tx2"/>
                </a:solidFill>
              </a:rPr>
              <a:t>Temperat</a:t>
            </a:r>
            <a:r>
              <a:rPr lang="pl-PL" altLang="pl-PL" sz="2200" b="1" u="sng">
                <a:solidFill>
                  <a:schemeClr val="tx2"/>
                </a:solidFill>
              </a:rPr>
              <a:t>ura</a:t>
            </a:r>
            <a:endParaRPr lang="de-DE" altLang="pl-PL" sz="2200" b="1" u="sng">
              <a:solidFill>
                <a:schemeClr val="tx2"/>
              </a:solidFill>
            </a:endParaRPr>
          </a:p>
        </p:txBody>
      </p:sp>
      <p:sp>
        <p:nvSpPr>
          <p:cNvPr id="31" name="Symbol zastępczy numeru slajdu 1">
            <a:extLst>
              <a:ext uri="{FF2B5EF4-FFF2-40B4-BE49-F238E27FC236}">
                <a16:creationId xmlns:a16="http://schemas.microsoft.com/office/drawing/2014/main" id="{610297B9-FC4B-4234-8ED3-D5793137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26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615459BC-D759-4B9B-B10C-13612F532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28"/>
    </mc:Choice>
    <mc:Fallback>
      <p:transition spd="slow" advTm="6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C42FE8F4-139F-489A-942C-DCCBF5A67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28775"/>
            <a:ext cx="806608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6FF144D3-5FC1-4A8A-9F20-8C5EB77ACE63}"/>
              </a:ext>
            </a:extLst>
          </p:cNvPr>
          <p:cNvSpPr txBox="1">
            <a:spLocks/>
          </p:cNvSpPr>
          <p:nvPr/>
        </p:nvSpPr>
        <p:spPr>
          <a:xfrm>
            <a:off x="-31750" y="620713"/>
            <a:ext cx="2874963" cy="82867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pl-PL" sz="2400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pl-PL" sz="3600" dirty="0">
                <a:solidFill>
                  <a:schemeClr val="tx1"/>
                </a:solidFill>
              </a:rPr>
              <a:t>ŹRÓDŁA LED       </a:t>
            </a:r>
          </a:p>
        </p:txBody>
      </p:sp>
      <p:sp>
        <p:nvSpPr>
          <p:cNvPr id="6" name="Symbol zastępczy numeru slajdu 1">
            <a:extLst>
              <a:ext uri="{FF2B5EF4-FFF2-40B4-BE49-F238E27FC236}">
                <a16:creationId xmlns:a16="http://schemas.microsoft.com/office/drawing/2014/main" id="{86E2083D-A7C7-46B5-9C88-067DD415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27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D0D28369-F1B9-41E0-84CA-F8B296C23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1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9" name="Rectangle 13">
            <a:extLst>
              <a:ext uri="{FF2B5EF4-FFF2-40B4-BE49-F238E27FC236}">
                <a16:creationId xmlns:a16="http://schemas.microsoft.com/office/drawing/2014/main" id="{75295899-937B-449E-A42F-43237C2A1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2205038"/>
            <a:ext cx="8208963" cy="34163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OPRAWA OŚWIETLENIOWA TO URZĄDZENIE SŁUŻĄCE DO ROZSYŁANIA, FILTROWANIA LUB PRZEKSZTAŁCANIA STRUMIENIA ŚWIETLNEGO JEDNEGO LUB WIĘCEJ ŹRÓDEŁ. </a:t>
            </a:r>
          </a:p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ZAWIERA ELEMENTY NIEZBĘDNE DO MOCOWANIA, OCHRONY ŹRÓDŁA ŚWIATŁA </a:t>
            </a:r>
          </a:p>
          <a:p>
            <a:pPr>
              <a:defRPr/>
            </a:pPr>
            <a:r>
              <a:rPr lang="pl-PL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 PRZYŁĄCZANIA GO DO SIECI ZASILAJĄCEJ, ORAZ UKŁAD STABILIZACYJNO-ZAPŁONOWY, JEŻELI JEST POTRZEBNY.</a:t>
            </a:r>
            <a:r>
              <a:rPr lang="pl-PL" sz="2400" dirty="0">
                <a:latin typeface="Arial" charset="0"/>
              </a:rPr>
              <a:t> </a:t>
            </a:r>
          </a:p>
        </p:txBody>
      </p:sp>
      <p:pic>
        <p:nvPicPr>
          <p:cNvPr id="63491" name="Picture 5" descr="Obraz3">
            <a:extLst>
              <a:ext uri="{FF2B5EF4-FFF2-40B4-BE49-F238E27FC236}">
                <a16:creationId xmlns:a16="http://schemas.microsoft.com/office/drawing/2014/main" id="{2E999913-6C87-41D0-BF3A-FF2583927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136842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numeru slajdu 1">
            <a:extLst>
              <a:ext uri="{FF2B5EF4-FFF2-40B4-BE49-F238E27FC236}">
                <a16:creationId xmlns:a16="http://schemas.microsoft.com/office/drawing/2014/main" id="{65587CB9-1411-4734-B32E-B1C12FED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28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B5F25BBE-211A-41F7-A7E2-2402164CF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73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4" name="Rectangle 4">
            <a:extLst>
              <a:ext uri="{FF2B5EF4-FFF2-40B4-BE49-F238E27FC236}">
                <a16:creationId xmlns:a16="http://schemas.microsoft.com/office/drawing/2014/main" id="{BA31235A-0A65-40BA-87E9-61939A150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341438"/>
            <a:ext cx="8208963" cy="4832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OPRAWA OŚWIETLENIOWA POWINNA SPEŁNIAĆ              </a:t>
            </a:r>
          </a:p>
          <a:p>
            <a:pPr>
              <a:defRPr/>
            </a:pPr>
            <a:r>
              <a:rPr lang="pl-PL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NASTĘPUJĄCE ZADANIA:</a:t>
            </a:r>
          </a:p>
          <a:p>
            <a:pPr lvl="1">
              <a:defRPr/>
            </a:pPr>
            <a:endParaRPr lang="pl-PL" sz="22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lvl="1">
              <a:defRPr/>
            </a:pPr>
            <a:r>
              <a:rPr lang="pl-PL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ODPOWIEDNIO SKIEROWAĆ STRUMIEŃ ŚWIETLNY ŹRÓDŁA ŚWIATŁA;</a:t>
            </a:r>
          </a:p>
          <a:p>
            <a:pPr lvl="1">
              <a:defRPr/>
            </a:pPr>
            <a:r>
              <a:rPr lang="pl-PL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CHRONIĆ OCZY PRZED OLŚNIENIEM I NADMIERNĄ LUMINACJĄ;</a:t>
            </a:r>
          </a:p>
          <a:p>
            <a:pPr lvl="1">
              <a:defRPr/>
            </a:pPr>
            <a:r>
              <a:rPr lang="pl-PL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CHRONIĆ ŹRÓDŁO ŚWIATŁA PRZED USZKODZENIAMI MECHANICZNYMI (WODĄ I   PYŁEM);</a:t>
            </a:r>
          </a:p>
          <a:p>
            <a:pPr lvl="1">
              <a:defRPr/>
            </a:pPr>
            <a:r>
              <a:rPr lang="pl-PL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CHRONIĆ PRZED WYBUCHEM (ODDZIELIĆ ŹRÓDŁO ŚWIATŁA OD OTOCZENIA);</a:t>
            </a:r>
          </a:p>
          <a:p>
            <a:pPr lvl="1">
              <a:defRPr/>
            </a:pPr>
            <a:r>
              <a:rPr lang="pl-PL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UMOŻLIWIAĆ UMIESZCZENIE W NIEJ UKŁADU STABILIZACYJNO – ZAPŁONOWEGO;</a:t>
            </a:r>
          </a:p>
          <a:p>
            <a:pPr lvl="1">
              <a:defRPr/>
            </a:pPr>
            <a:r>
              <a:rPr lang="pl-PL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SPEŁNIAĆ WYMAGANIA ESTETYKI.</a:t>
            </a:r>
          </a:p>
        </p:txBody>
      </p:sp>
      <p:pic>
        <p:nvPicPr>
          <p:cNvPr id="64515" name="Picture 5" descr="Obraz3">
            <a:extLst>
              <a:ext uri="{FF2B5EF4-FFF2-40B4-BE49-F238E27FC236}">
                <a16:creationId xmlns:a16="http://schemas.microsoft.com/office/drawing/2014/main" id="{6705E818-DDF3-4604-B7F8-14D40331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136842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numeru slajdu 1">
            <a:extLst>
              <a:ext uri="{FF2B5EF4-FFF2-40B4-BE49-F238E27FC236}">
                <a16:creationId xmlns:a16="http://schemas.microsoft.com/office/drawing/2014/main" id="{BE8A6E13-04E8-4948-AF0E-572B2B80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29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E4D9FD0C-E69F-492A-93CE-FE7EEABCD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26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FF6F714C-5A57-48E4-8E2F-84F36B046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1965325"/>
            <a:ext cx="8369300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457200" indent="-45720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5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pl-PL" altLang="pl-PL" sz="2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459" name="Rectangle 8">
            <a:extLst>
              <a:ext uri="{FF2B5EF4-FFF2-40B4-BE49-F238E27FC236}">
                <a16:creationId xmlns:a16="http://schemas.microsoft.com/office/drawing/2014/main" id="{9E0F004E-C763-4291-80E9-39C783263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6613"/>
            <a:ext cx="7632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 b="1"/>
              <a:t>Istnieje ogromny potencjał oszczędności energii  elektrycznej poprzez wymianę przestarzałych instalacji</a:t>
            </a:r>
          </a:p>
        </p:txBody>
      </p:sp>
      <p:sp>
        <p:nvSpPr>
          <p:cNvPr id="19460" name="Rectangle 9">
            <a:extLst>
              <a:ext uri="{FF2B5EF4-FFF2-40B4-BE49-F238E27FC236}">
                <a16:creationId xmlns:a16="http://schemas.microsoft.com/office/drawing/2014/main" id="{FB7EE609-02FA-46FF-AABC-691A88CCF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133600"/>
            <a:ext cx="8785225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/>
              <a:t> </a:t>
            </a:r>
            <a:r>
              <a:rPr lang="pl-PL" altLang="pl-PL" sz="2200"/>
              <a:t>Rozwój technologii  oświetleniowej ciągu ostatnich 10-15 lat,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200"/>
              <a:t>      zasługuje na miano rewolucji technicznej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200"/>
              <a:t>  2/3 instalacji oświetleniowych w UE pochodzi z lat 1960/1970: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pl-PL" altLang="pl-PL" sz="2200"/>
              <a:t>  1/3 oświetlenia drogowego to oświetlenie  rtęciowe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pl-PL" altLang="pl-PL" sz="2200"/>
              <a:t>  2/3 oświetlenia biurowego to energochłonne źródła i systemy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pl-PL" altLang="pl-PL" sz="2200"/>
              <a:t>     oświetleniowe nie spełniające  norm obowiązujących w UE</a:t>
            </a:r>
          </a:p>
        </p:txBody>
      </p:sp>
      <p:pic>
        <p:nvPicPr>
          <p:cNvPr id="19461" name="Picture 10" descr="400px-Euro_coins_and_banknotes">
            <a:extLst>
              <a:ext uri="{FF2B5EF4-FFF2-40B4-BE49-F238E27FC236}">
                <a16:creationId xmlns:a16="http://schemas.microsoft.com/office/drawing/2014/main" id="{5E574BC9-74E1-4F19-B237-889AEE09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4364038"/>
            <a:ext cx="16129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11">
            <a:extLst>
              <a:ext uri="{FF2B5EF4-FFF2-40B4-BE49-F238E27FC236}">
                <a16:creationId xmlns:a16="http://schemas.microsoft.com/office/drawing/2014/main" id="{F920420D-46B6-4C59-A6FF-A623A0E43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508500"/>
            <a:ext cx="87487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800"/>
              <a:t>Aktualne</a:t>
            </a:r>
            <a:r>
              <a:rPr lang="pl-PL" altLang="pl-PL" sz="1800">
                <a:solidFill>
                  <a:schemeClr val="bg1"/>
                </a:solidFill>
              </a:rPr>
              <a:t> </a:t>
            </a:r>
            <a:r>
              <a:rPr lang="pl-PL" altLang="pl-PL" sz="1800"/>
              <a:t>tempo modernizacji oświetlenia jest zdecydowanie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800"/>
              <a:t>za niskie. Według danych dla UE wynosi ono: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pl-PL" altLang="pl-PL" sz="1800"/>
              <a:t>  3% dla oświetlenia drogowego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pl-PL" altLang="pl-PL" sz="1800"/>
              <a:t>  7% dla oświetlenia biurowego</a:t>
            </a:r>
          </a:p>
        </p:txBody>
      </p:sp>
      <p:sp>
        <p:nvSpPr>
          <p:cNvPr id="9" name="Symbol zastępczy numeru slajdu 1">
            <a:extLst>
              <a:ext uri="{FF2B5EF4-FFF2-40B4-BE49-F238E27FC236}">
                <a16:creationId xmlns:a16="http://schemas.microsoft.com/office/drawing/2014/main" id="{FDF45D2F-F363-47EA-9B68-739ACBF5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3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8973FA63-CC31-4719-A5FC-70235A313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1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28CA4F48-F1F8-4AFD-A847-B6F0A5198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838200"/>
            <a:ext cx="7720012" cy="569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475C23C-FF6B-482E-96D1-E8C743D87874}"/>
              </a:ext>
            </a:extLst>
          </p:cNvPr>
          <p:cNvSpPr/>
          <p:nvPr/>
        </p:nvSpPr>
        <p:spPr>
          <a:xfrm>
            <a:off x="668338" y="85725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" name="Symbol zastępczy numeru slajdu 1">
            <a:extLst>
              <a:ext uri="{FF2B5EF4-FFF2-40B4-BE49-F238E27FC236}">
                <a16:creationId xmlns:a16="http://schemas.microsoft.com/office/drawing/2014/main" id="{5E075B3B-442F-4BE0-B0EE-9D68D224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ED905E1A-A536-4E1C-88EF-655C03604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63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ytuł 1">
            <a:extLst>
              <a:ext uri="{FF2B5EF4-FFF2-40B4-BE49-F238E27FC236}">
                <a16:creationId xmlns:a16="http://schemas.microsoft.com/office/drawing/2014/main" id="{B85BFAB7-3421-4738-AEBB-268D790F2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spcAft>
                <a:spcPts val="600"/>
              </a:spcAft>
            </a:pPr>
            <a:r>
              <a:rPr lang="pl-PL" altLang="pl-PL" sz="2400">
                <a:solidFill>
                  <a:srgbClr val="000000"/>
                </a:solidFill>
              </a:rPr>
              <a:t>Efektywność energetyczna  w oświetleniu wnętrz</a:t>
            </a:r>
          </a:p>
        </p:txBody>
      </p:sp>
      <p:sp>
        <p:nvSpPr>
          <p:cNvPr id="66563" name="Symbol zastępczy zawartości 2">
            <a:extLst>
              <a:ext uri="{FF2B5EF4-FFF2-40B4-BE49-F238E27FC236}">
                <a16:creationId xmlns:a16="http://schemas.microsoft.com/office/drawing/2014/main" id="{1CCE634B-09C8-44F7-896C-DBBA3E2502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pl-PL" altLang="pl-PL" sz="2000" b="1"/>
              <a:t>Ocena efektywności energetycznej oświetlenia</a:t>
            </a:r>
          </a:p>
          <a:p>
            <a:pPr marL="0" indent="0">
              <a:buFontTx/>
              <a:buNone/>
            </a:pPr>
            <a:endParaRPr lang="pl-PL" altLang="pl-PL" sz="2000"/>
          </a:p>
          <a:p>
            <a:pPr marL="0" indent="0">
              <a:buFontTx/>
              <a:buNone/>
            </a:pPr>
            <a:r>
              <a:rPr lang="pl-PL" altLang="pl-PL" sz="2000" b="1"/>
              <a:t>LENI = W/A</a:t>
            </a:r>
            <a:r>
              <a:rPr lang="pl-PL" altLang="pl-PL" sz="2000" b="1" baseline="-25000"/>
              <a:t>f			</a:t>
            </a:r>
            <a:r>
              <a:rPr lang="pl-PL" altLang="pl-PL" sz="2000" b="1"/>
              <a:t>kWh/m</a:t>
            </a:r>
            <a:r>
              <a:rPr lang="pl-PL" altLang="pl-PL" sz="2000" b="1" baseline="30000"/>
              <a:t>2</a:t>
            </a:r>
          </a:p>
          <a:p>
            <a:pPr marL="0" indent="0">
              <a:buFontTx/>
              <a:buNone/>
            </a:pPr>
            <a:endParaRPr lang="pl-PL" altLang="pl-PL" sz="2000"/>
          </a:p>
          <a:p>
            <a:pPr marL="0" indent="0">
              <a:buFontTx/>
              <a:buNone/>
            </a:pPr>
            <a:r>
              <a:rPr lang="pl-PL" altLang="pl-PL" sz="2000"/>
              <a:t>gdzie: </a:t>
            </a:r>
            <a:r>
              <a:rPr lang="pl-PL" altLang="pl-PL" sz="2000" b="1"/>
              <a:t>W</a:t>
            </a:r>
            <a:r>
              <a:rPr lang="pl-PL" altLang="pl-PL" sz="2000"/>
              <a:t> – oznacza całkowitą ilość energii na potrzeby oświetlenia</a:t>
            </a:r>
          </a:p>
          <a:p>
            <a:pPr marL="0" indent="0">
              <a:buFontTx/>
              <a:buNone/>
            </a:pPr>
            <a:r>
              <a:rPr lang="pl-PL" altLang="pl-PL" sz="2000" b="1"/>
              <a:t>A</a:t>
            </a:r>
            <a:r>
              <a:rPr lang="pl-PL" altLang="pl-PL" sz="2000" b="1" baseline="-25000"/>
              <a:t>f</a:t>
            </a:r>
            <a:r>
              <a:rPr lang="pl-PL" altLang="pl-PL" sz="2000"/>
              <a:t> – całkowita powierzchnia użytkowa budynku</a:t>
            </a:r>
          </a:p>
          <a:p>
            <a:pPr marL="0" indent="0">
              <a:buFontTx/>
              <a:buNone/>
            </a:pPr>
            <a:r>
              <a:rPr lang="pl-PL" altLang="pl-PL" sz="2000" b="1"/>
              <a:t>W = W</a:t>
            </a:r>
            <a:r>
              <a:rPr lang="pl-PL" altLang="pl-PL" sz="2000" b="1" baseline="-25000"/>
              <a:t>L</a:t>
            </a:r>
            <a:r>
              <a:rPr lang="pl-PL" altLang="pl-PL" sz="2000" b="1"/>
              <a:t>+ W</a:t>
            </a:r>
            <a:r>
              <a:rPr lang="pl-PL" altLang="pl-PL" sz="2000" b="1" baseline="-25000"/>
              <a:t>P  </a:t>
            </a:r>
            <a:r>
              <a:rPr lang="pl-PL" altLang="pl-PL" sz="2000"/>
              <a:t>[kWh/rok]</a:t>
            </a:r>
          </a:p>
          <a:p>
            <a:pPr marL="0" indent="0">
              <a:buFontTx/>
              <a:buNone/>
            </a:pPr>
            <a:r>
              <a:rPr lang="pl-PL" altLang="pl-PL" sz="2000"/>
              <a:t>gdzie: </a:t>
            </a:r>
            <a:r>
              <a:rPr lang="pl-PL" altLang="pl-PL" sz="2000" b="1"/>
              <a:t>W</a:t>
            </a:r>
            <a:r>
              <a:rPr lang="pl-PL" altLang="pl-PL" sz="2000" b="1" baseline="-25000"/>
              <a:t>L</a:t>
            </a:r>
            <a:r>
              <a:rPr lang="pl-PL" altLang="pl-PL" sz="2000"/>
              <a:t> – energia wymagana do oświetlenia, </a:t>
            </a:r>
          </a:p>
          <a:p>
            <a:pPr marL="0" indent="0">
              <a:buFontTx/>
              <a:buNone/>
            </a:pPr>
            <a:r>
              <a:rPr lang="pl-PL" altLang="pl-PL" sz="2000" b="1"/>
              <a:t>W</a:t>
            </a:r>
            <a:r>
              <a:rPr lang="pl-PL" altLang="pl-PL" sz="2000" b="1" baseline="-25000"/>
              <a:t>P</a:t>
            </a:r>
            <a:r>
              <a:rPr lang="pl-PL" altLang="pl-PL" sz="2000"/>
              <a:t> – energia pasożytnicza, wykorzystywana do zapewnienia ładowania awaryjnego oświetlenia plus energia do sterowania oświetleniem.</a:t>
            </a:r>
          </a:p>
          <a:p>
            <a:pPr marL="0" indent="0">
              <a:buFontTx/>
              <a:buNone/>
            </a:pPr>
            <a:endParaRPr lang="pl-PL" altLang="pl-PL" sz="20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78B84D4-0DF5-4540-8D74-925A5A82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31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D177C899-F144-4A4D-A202-46999982E1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22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ytuł 1">
            <a:extLst>
              <a:ext uri="{FF2B5EF4-FFF2-40B4-BE49-F238E27FC236}">
                <a16:creationId xmlns:a16="http://schemas.microsoft.com/office/drawing/2014/main" id="{833A9245-9318-421E-8B4E-845A9A42C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>
                <a:solidFill>
                  <a:schemeClr val="tx1"/>
                </a:solidFill>
              </a:rPr>
              <a:t>Efektywność energetyczna  w oświetleniu wnętrz</a:t>
            </a:r>
            <a:endParaRPr lang="pl-PL" altLang="pl-PL">
              <a:solidFill>
                <a:schemeClr val="tx1"/>
              </a:solidFill>
            </a:endParaRPr>
          </a:p>
        </p:txBody>
      </p:sp>
      <p:sp>
        <p:nvSpPr>
          <p:cNvPr id="68611" name="Symbol zastępczy zawartości 2">
            <a:extLst>
              <a:ext uri="{FF2B5EF4-FFF2-40B4-BE49-F238E27FC236}">
                <a16:creationId xmlns:a16="http://schemas.microsoft.com/office/drawing/2014/main" id="{9E364AFB-15A7-4AB7-85AB-FEFC7C44C2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L,t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=∑{(P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n*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)*[(t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*F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*F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)+(t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*F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)]}/1000	[kWh]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	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-moc oprawy [ W ]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	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czynnik dotyczący zużycia całkowitej zainstalowanej mocy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	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czas użytkowania w ciągu dnia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	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czas użytkowania w ciągu nocy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	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współczynnik uwzględniający nieobecność  użytkowników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	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-współczynnik uwzględniający obniżenie natężenia oświetlenia do poziomu wymaganego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altLang="pl-PL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pl-PL" altLang="pl-PL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42C7E53-8F65-4765-9D61-613137A5B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32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C2B7BE45-09F7-4515-83AA-1EBE71E15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9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ymbol zastępczy zawartości 2">
            <a:extLst>
              <a:ext uri="{FF2B5EF4-FFF2-40B4-BE49-F238E27FC236}">
                <a16:creationId xmlns:a16="http://schemas.microsoft.com/office/drawing/2014/main" id="{CA6CB631-D3B0-4705-B195-71AD23AD44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484313"/>
            <a:ext cx="7615237" cy="4525962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endParaRPr lang="pl-PL" altLang="pl-PL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endParaRPr lang="pl-PL" altLang="pl-PL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P,t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=∑{{P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*[t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-(t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+t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)]}+(P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)} / 1000		[kWh ]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	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-moc systemów sterujących w oprawach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	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-liczba godzin w roku 8760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altLang="pl-PL" sz="2000" baseline="-25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	</a:t>
            </a:r>
            <a:r>
              <a:rPr lang="pl-PL" altLang="pl-PL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-moc ładowania opraw do oświetlenia awaryjnego</a:t>
            </a:r>
          </a:p>
          <a:p>
            <a:pPr marL="0" indent="0">
              <a:buFontTx/>
              <a:buNone/>
            </a:pPr>
            <a:endParaRPr lang="pl-PL" altLang="pl-PL" sz="20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EE7CF6AF-8FA0-4926-83A5-8A9E4F276BF1}"/>
              </a:ext>
            </a:extLst>
          </p:cNvPr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2400" kern="0">
                <a:solidFill>
                  <a:schemeClr val="tx1"/>
                </a:solidFill>
              </a:rPr>
              <a:t>Efektywność energetyczna  w oświetleniu wnętrz</a:t>
            </a:r>
            <a:endParaRPr lang="pl-PL" kern="0" dirty="0">
              <a:solidFill>
                <a:schemeClr val="tx1"/>
              </a:solidFill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4D88A8E-B213-463D-9B46-AFF2E4DB2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33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3884F913-3391-4239-8A93-04EEF575B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ytuł 1">
            <a:extLst>
              <a:ext uri="{FF2B5EF4-FFF2-40B4-BE49-F238E27FC236}">
                <a16:creationId xmlns:a16="http://schemas.microsoft.com/office/drawing/2014/main" id="{F8F5B08D-8F8C-4180-8CB4-4837E4F9B5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</a:pPr>
            <a:r>
              <a:rPr lang="pl-PL" altLang="pl-PL" sz="2400">
                <a:solidFill>
                  <a:srgbClr val="000000"/>
                </a:solidFill>
              </a:rPr>
              <a:t>Efektywność energetyczna  w oświetleniu wnętrz</a:t>
            </a:r>
          </a:p>
        </p:txBody>
      </p:sp>
      <p:sp>
        <p:nvSpPr>
          <p:cNvPr id="70659" name="Symbol zastępczy zawartości 2">
            <a:extLst>
              <a:ext uri="{FF2B5EF4-FFF2-40B4-BE49-F238E27FC236}">
                <a16:creationId xmlns:a16="http://schemas.microsoft.com/office/drawing/2014/main" id="{A29A2DDF-7B77-4AE1-AE19-5BB698B402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pl-PL" altLang="pl-PL" sz="2000">
                <a:solidFill>
                  <a:srgbClr val="000000"/>
                </a:solidFill>
              </a:rPr>
              <a:t>Zapotrzebowanie na </a:t>
            </a:r>
            <a:r>
              <a:rPr lang="pl-PL" altLang="pl-PL" sz="2000" b="1">
                <a:solidFill>
                  <a:srgbClr val="000000"/>
                </a:solidFill>
              </a:rPr>
              <a:t>energię pierwotną  </a:t>
            </a:r>
            <a:r>
              <a:rPr lang="pl-PL" altLang="pl-PL" sz="2000">
                <a:solidFill>
                  <a:srgbClr val="000000"/>
                </a:solidFill>
              </a:rPr>
              <a:t>pochodzące od systemu wbudowanej instalacji oświetleniowej </a:t>
            </a:r>
            <a:br>
              <a:rPr lang="pl-PL" altLang="pl-PL" sz="2000">
                <a:solidFill>
                  <a:srgbClr val="000000"/>
                </a:solidFill>
              </a:rPr>
            </a:br>
            <a:r>
              <a:rPr lang="el-GR" altLang="pl-PL" sz="2000">
                <a:solidFill>
                  <a:srgbClr val="000000"/>
                </a:solidFill>
              </a:rPr>
              <a:t>Δ</a:t>
            </a:r>
            <a:r>
              <a:rPr lang="pl-PL" altLang="pl-PL" sz="2000">
                <a:solidFill>
                  <a:srgbClr val="000000"/>
                </a:solidFill>
              </a:rPr>
              <a:t>Epl  (kWh/m2 rok)</a:t>
            </a:r>
          </a:p>
          <a:p>
            <a:pPr marL="0" indent="0">
              <a:buFontTx/>
              <a:buNone/>
            </a:pPr>
            <a:endParaRPr lang="pl-PL" altLang="pl-PL" sz="2000"/>
          </a:p>
          <a:p>
            <a:pPr marL="0" indent="0">
              <a:buFontTx/>
              <a:buNone/>
            </a:pPr>
            <a:r>
              <a:rPr lang="pl-PL" altLang="pl-PL" sz="2000"/>
              <a:t>od. 1.01.2017 r.</a:t>
            </a:r>
          </a:p>
          <a:p>
            <a:pPr marL="0" indent="0">
              <a:buFontTx/>
              <a:buNone/>
            </a:pPr>
            <a:r>
              <a:rPr lang="pl-PL" altLang="pl-PL" sz="2000"/>
              <a:t>			dla czasu świecenia  to&lt;2500 h     </a:t>
            </a:r>
            <a:r>
              <a:rPr lang="el-GR" altLang="pl-PL" sz="2000"/>
              <a:t>Δ</a:t>
            </a:r>
            <a:r>
              <a:rPr lang="pl-PL" altLang="pl-PL" sz="2000"/>
              <a:t>Epl =50</a:t>
            </a:r>
          </a:p>
          <a:p>
            <a:pPr marL="0" indent="0">
              <a:buFontTx/>
              <a:buNone/>
            </a:pPr>
            <a:r>
              <a:rPr lang="pl-PL" altLang="pl-PL" sz="2000"/>
              <a:t> 			dla czasu świecenia to&gt; 2500 h   </a:t>
            </a:r>
            <a:r>
              <a:rPr lang="el-GR" altLang="pl-PL" sz="2000"/>
              <a:t>Δ</a:t>
            </a:r>
            <a:r>
              <a:rPr lang="pl-PL" altLang="pl-PL" sz="2000"/>
              <a:t>Epl =100 		</a:t>
            </a:r>
          </a:p>
          <a:p>
            <a:pPr marL="0" indent="0">
              <a:buFontTx/>
              <a:buNone/>
            </a:pPr>
            <a:r>
              <a:rPr lang="pl-PL" altLang="pl-PL" sz="2000"/>
              <a:t>od 31.12.2020 r. </a:t>
            </a:r>
          </a:p>
          <a:p>
            <a:pPr marL="0" indent="0">
              <a:buFontTx/>
              <a:buNone/>
            </a:pPr>
            <a:r>
              <a:rPr lang="pl-PL" altLang="pl-PL" sz="2000"/>
              <a:t>			dla czasu świecenia  to&lt;2500 h     </a:t>
            </a:r>
            <a:r>
              <a:rPr lang="el-GR" altLang="pl-PL" sz="2000"/>
              <a:t>Δ</a:t>
            </a:r>
            <a:r>
              <a:rPr lang="pl-PL" altLang="pl-PL" sz="2000"/>
              <a:t>Epl =25</a:t>
            </a:r>
          </a:p>
          <a:p>
            <a:pPr marL="0" indent="0">
              <a:buFontTx/>
              <a:buNone/>
            </a:pPr>
            <a:r>
              <a:rPr lang="pl-PL" altLang="pl-PL" sz="2000"/>
              <a:t> 			dla czasu świecenia to&gt; 2500 h   </a:t>
            </a:r>
            <a:r>
              <a:rPr lang="el-GR" altLang="pl-PL" sz="2000"/>
              <a:t>Δ</a:t>
            </a:r>
            <a:r>
              <a:rPr lang="pl-PL" altLang="pl-PL" sz="2000"/>
              <a:t>Epl = 50 </a:t>
            </a:r>
          </a:p>
          <a:p>
            <a:pPr marL="0" indent="0">
              <a:buFontTx/>
              <a:buNone/>
            </a:pPr>
            <a:r>
              <a:rPr lang="pl-PL" altLang="pl-PL" sz="2000"/>
              <a:t>	</a:t>
            </a:r>
            <a:r>
              <a:rPr lang="pl-PL" altLang="pl-PL" sz="2000" b="1" i="1"/>
              <a:t>powyższy wymóg dla budynków będących własnością organów administracji publicznej obowiązuje od 1.01.2019 r.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B96E255-94A6-4087-8F13-CF344465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34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1E22E9E7-16D2-43C8-A838-9198512EB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73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ytuł 1">
            <a:extLst>
              <a:ext uri="{FF2B5EF4-FFF2-40B4-BE49-F238E27FC236}">
                <a16:creationId xmlns:a16="http://schemas.microsoft.com/office/drawing/2014/main" id="{4633DF7F-98F6-447E-A038-52168A617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/>
              <a:t>Oświetlenie wnętrz - przykłady</a:t>
            </a:r>
          </a:p>
        </p:txBody>
      </p:sp>
      <p:sp>
        <p:nvSpPr>
          <p:cNvPr id="72707" name="Symbol zastępczy zawartości 2">
            <a:extLst>
              <a:ext uri="{FF2B5EF4-FFF2-40B4-BE49-F238E27FC236}">
                <a16:creationId xmlns:a16="http://schemas.microsoft.com/office/drawing/2014/main" id="{F5E68972-0101-4CE1-8070-41DA66ECF9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1563" y="1600200"/>
            <a:ext cx="7615237" cy="533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000"/>
              <a:t>Oświetlania  stanowisk wyposażonych w komputery nasufitowymi lampami oświetlenia ogólnego, zainstalowanymi bezpośrednio nad stanowiskami pracy.</a:t>
            </a:r>
          </a:p>
          <a:p>
            <a:pPr marL="0" indent="0">
              <a:buFontTx/>
              <a:buNone/>
            </a:pPr>
            <a:endParaRPr lang="pl-PL" altLang="pl-PL" sz="2000"/>
          </a:p>
        </p:txBody>
      </p:sp>
      <p:pic>
        <p:nvPicPr>
          <p:cNvPr id="72708" name="Picture 2" descr="Znalezione obrazy dla zapytania oświetlenie biurowe przykłady">
            <a:hlinkClick r:id="rId4"/>
            <a:extLst>
              <a:ext uri="{FF2B5EF4-FFF2-40B4-BE49-F238E27FC236}">
                <a16:creationId xmlns:a16="http://schemas.microsoft.com/office/drawing/2014/main" id="{F267B942-E51E-49EC-BD5B-D24AF30F0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636838"/>
            <a:ext cx="47625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52B8ACE0-3607-4927-8904-7EAB5BDDE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35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45C0BA17-2137-4767-B84B-99E366AA6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46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ytuł 1">
            <a:extLst>
              <a:ext uri="{FF2B5EF4-FFF2-40B4-BE49-F238E27FC236}">
                <a16:creationId xmlns:a16="http://schemas.microsoft.com/office/drawing/2014/main" id="{6E65EBCF-174B-42CD-875B-984BE306D4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/>
              <a:t>Oświetlenie wnętrz - przykłady</a:t>
            </a:r>
          </a:p>
        </p:txBody>
      </p:sp>
      <p:sp>
        <p:nvSpPr>
          <p:cNvPr id="73731" name="Symbol zastępczy zawartości 2">
            <a:extLst>
              <a:ext uri="{FF2B5EF4-FFF2-40B4-BE49-F238E27FC236}">
                <a16:creationId xmlns:a16="http://schemas.microsoft.com/office/drawing/2014/main" id="{749D3DF1-D973-4B16-95CF-A654F7CEF4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1563" y="1600200"/>
            <a:ext cx="7615237" cy="533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000"/>
              <a:t>Dodatkowe oświetlenie  stanowiska pracy indywidualnymi źródłami oświetlenia</a:t>
            </a:r>
          </a:p>
          <a:p>
            <a:pPr marL="0" indent="0">
              <a:buFontTx/>
              <a:buNone/>
            </a:pPr>
            <a:endParaRPr lang="pl-PL" altLang="pl-PL" sz="2000"/>
          </a:p>
        </p:txBody>
      </p:sp>
      <p:sp>
        <p:nvSpPr>
          <p:cNvPr id="73732" name="AutoShape 2" descr="Podobny obraz">
            <a:hlinkClick r:id="rId4"/>
            <a:extLst>
              <a:ext uri="{FF2B5EF4-FFF2-40B4-BE49-F238E27FC236}">
                <a16:creationId xmlns:a16="http://schemas.microsoft.com/office/drawing/2014/main" id="{94135E56-DFAD-4D15-82B4-C0317562AD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73733" name="Picture 4" descr="Znalezione obrazy dla zapytania oświetleni czytelnia">
            <a:hlinkClick r:id="rId5"/>
            <a:extLst>
              <a:ext uri="{FF2B5EF4-FFF2-40B4-BE49-F238E27FC236}">
                <a16:creationId xmlns:a16="http://schemas.microsoft.com/office/drawing/2014/main" id="{C2ED0BEB-9377-4834-BDB7-C6F48CF03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30450"/>
            <a:ext cx="43211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AACA2BCE-6677-4DBD-BDC7-FC48CFC81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36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CBAE668B-7113-4850-B7FB-7B13F5925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2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ytuł 1">
            <a:extLst>
              <a:ext uri="{FF2B5EF4-FFF2-40B4-BE49-F238E27FC236}">
                <a16:creationId xmlns:a16="http://schemas.microsoft.com/office/drawing/2014/main" id="{BD71D0AA-797A-4C0B-8E4A-17B5E2347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/>
              <a:t>Oświetlenie wnętrz - przykłady</a:t>
            </a:r>
          </a:p>
        </p:txBody>
      </p:sp>
      <p:sp>
        <p:nvSpPr>
          <p:cNvPr id="74755" name="Symbol zastępczy zawartości 2">
            <a:extLst>
              <a:ext uri="{FF2B5EF4-FFF2-40B4-BE49-F238E27FC236}">
                <a16:creationId xmlns:a16="http://schemas.microsoft.com/office/drawing/2014/main" id="{996D8C9A-92EA-4F73-810C-BBFBC828E6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1563" y="1600200"/>
            <a:ext cx="7615237" cy="533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000"/>
              <a:t>Sala konferencyjno – szkoleniowa,  oświetlenie stołu konferencyjnego, oraz ogólne oświetlenie pomieszczenia  eliminujące  olśnienie </a:t>
            </a:r>
          </a:p>
          <a:p>
            <a:pPr marL="0" indent="0">
              <a:buFontTx/>
              <a:buNone/>
            </a:pPr>
            <a:endParaRPr lang="pl-PL" altLang="pl-PL" sz="2000"/>
          </a:p>
        </p:txBody>
      </p:sp>
      <p:pic>
        <p:nvPicPr>
          <p:cNvPr id="74756" name="Picture 2" descr="Podobny obraz">
            <a:hlinkClick r:id="rId4"/>
            <a:extLst>
              <a:ext uri="{FF2B5EF4-FFF2-40B4-BE49-F238E27FC236}">
                <a16:creationId xmlns:a16="http://schemas.microsoft.com/office/drawing/2014/main" id="{D74BB9C1-6237-46DA-BEFB-5FCFEC620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708275"/>
            <a:ext cx="4103688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F12DB9C2-3B35-4825-BBF0-26C7EB7B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B5439-DE76-40FA-BBD3-7B05BDB60F0C}" type="slidenum">
              <a:rPr lang="pl-PL" altLang="pl-PL" smtClean="0"/>
              <a:pPr>
                <a:defRPr/>
              </a:pPr>
              <a:t>37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E106D6B4-DC12-4D28-89DE-EC60E4712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0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6">
            <a:extLst>
              <a:ext uri="{FF2B5EF4-FFF2-40B4-BE49-F238E27FC236}">
                <a16:creationId xmlns:a16="http://schemas.microsoft.com/office/drawing/2014/main" id="{A970DDF6-74CF-4287-A7E5-08EFA5C590CE}"/>
              </a:ext>
            </a:extLst>
          </p:cNvPr>
          <p:cNvSpPr txBox="1">
            <a:spLocks/>
          </p:cNvSpPr>
          <p:nvPr/>
        </p:nvSpPr>
        <p:spPr>
          <a:xfrm>
            <a:off x="395288" y="2763838"/>
            <a:ext cx="8062912" cy="6651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kern="0" dirty="0">
                <a:solidFill>
                  <a:schemeClr val="tx1"/>
                </a:solidFill>
              </a:rPr>
              <a:t>Dziękuję za uwagę </a:t>
            </a: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46EFF5B0-1375-42D8-A544-DF7331AA6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1"/>
    </mc:Choice>
    <mc:Fallback>
      <p:transition spd="slow" advTm="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92830F2D-641E-4722-A4EE-6A93D952F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1965325"/>
            <a:ext cx="8369300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457200" indent="-45720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50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pl-PL" altLang="pl-PL" sz="2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507" name="pole tekstowe 3">
            <a:extLst>
              <a:ext uri="{FF2B5EF4-FFF2-40B4-BE49-F238E27FC236}">
                <a16:creationId xmlns:a16="http://schemas.microsoft.com/office/drawing/2014/main" id="{15A12CCB-FF9F-4CF9-97D2-D8797C98F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1428750"/>
            <a:ext cx="1841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endParaRPr lang="pl-PL" altLang="pl-PL" sz="2400" b="1">
              <a:solidFill>
                <a:srgbClr val="66330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endParaRPr lang="en-GB" altLang="pl-PL" sz="2400" b="1">
              <a:solidFill>
                <a:srgbClr val="663300"/>
              </a:solidFill>
              <a:latin typeface="Bookman Old Style" panose="02050604050505020204" pitchFamily="18" charset="0"/>
            </a:endParaRPr>
          </a:p>
          <a:p>
            <a:pPr eaLnBrk="1" hangingPunct="1">
              <a:lnSpc>
                <a:spcPct val="74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pl-PL" altLang="pl-PL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8" name="pole tekstowe 5">
            <a:extLst>
              <a:ext uri="{FF2B5EF4-FFF2-40B4-BE49-F238E27FC236}">
                <a16:creationId xmlns:a16="http://schemas.microsoft.com/office/drawing/2014/main" id="{0AC5945A-B1E5-4FE2-9C9B-D993F5C4F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857250"/>
            <a:ext cx="87868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4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pl-PL" altLang="pl-PL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4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l-PL" altLang="pl-PL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altLang="pl-PL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</p:txBody>
      </p:sp>
      <p:sp>
        <p:nvSpPr>
          <p:cNvPr id="21509" name="Rectangle 8">
            <a:extLst>
              <a:ext uri="{FF2B5EF4-FFF2-40B4-BE49-F238E27FC236}">
                <a16:creationId xmlns:a16="http://schemas.microsoft.com/office/drawing/2014/main" id="{1DF4EC19-8E55-4587-84B0-493BCE8A0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25538"/>
            <a:ext cx="84248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/>
              <a:t>Szacunek oszczędności w wyniku  modernizacji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/>
              <a:t>                               oświetlenia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2000" b="1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/>
              <a:t> </a:t>
            </a:r>
            <a:r>
              <a:rPr lang="pl-PL" altLang="pl-PL" sz="2000"/>
              <a:t> Energooszczędne rozwiązania są dostępne dla wszystkich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/>
              <a:t>  głównych zastosowań.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20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/>
              <a:t>  Nowe technologie oświetleniowe  pozwalają na zmniejszenie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/>
              <a:t>  zużycia energii elektrycznej na  poziomie  </a:t>
            </a:r>
            <a:r>
              <a:rPr lang="pl-PL" altLang="pl-PL" sz="2000" b="1"/>
              <a:t>30%-80%</a:t>
            </a:r>
            <a:r>
              <a:rPr lang="pl-PL" altLang="pl-PL" sz="2000"/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20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/>
              <a:t>  Dodatkowe korzyści wynikają ze znacznie dłuższej żywotności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/>
              <a:t>  nowych produktów oraz z wyższych pozostałych parametrów 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/>
              <a:t>  które decydują o walorach użytkowych i estetycznych.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20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/>
              <a:t>  Łączne koszty użytkowania , przez cały okres życia nowych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/>
              <a:t>  produktów są  znacznie niższe niż  przy zastosowaniu ich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2000"/>
              <a:t>  konwencjonalnych  odpowiedników. </a:t>
            </a:r>
          </a:p>
        </p:txBody>
      </p:sp>
      <p:pic>
        <p:nvPicPr>
          <p:cNvPr id="21510" name="Picture 9" descr="400px-Euro_coins_and_banknotes">
            <a:extLst>
              <a:ext uri="{FF2B5EF4-FFF2-40B4-BE49-F238E27FC236}">
                <a16:creationId xmlns:a16="http://schemas.microsoft.com/office/drawing/2014/main" id="{74E43A2D-B785-4E1D-9B57-888F24427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2133600"/>
            <a:ext cx="16129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numeru slajdu 1">
            <a:extLst>
              <a:ext uri="{FF2B5EF4-FFF2-40B4-BE49-F238E27FC236}">
                <a16:creationId xmlns:a16="http://schemas.microsoft.com/office/drawing/2014/main" id="{4D7B8D27-7393-4515-AA46-29C6FD21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4</a:t>
            </a:fld>
            <a:endParaRPr lang="pl-PL" altLang="pl-PL"/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97E3717C-D363-473D-864C-4415A4149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1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DC2D6A-92A9-4695-8062-551BD97B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833438"/>
          </a:xfrm>
        </p:spPr>
        <p:txBody>
          <a:bodyPr/>
          <a:lstStyle/>
          <a:p>
            <a:pPr>
              <a:defRPr/>
            </a:pP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Prawne i normatywne wymogi dotyczące </a:t>
            </a:r>
            <a:br>
              <a:rPr lang="pl-PL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oświetlenia wnętrz</a:t>
            </a:r>
            <a:endParaRPr lang="pl-PL" sz="2400" dirty="0"/>
          </a:p>
        </p:txBody>
      </p:sp>
      <p:sp>
        <p:nvSpPr>
          <p:cNvPr id="23555" name="Symbol zastępczy zawartości 2">
            <a:extLst>
              <a:ext uri="{FF2B5EF4-FFF2-40B4-BE49-F238E27FC236}">
                <a16:creationId xmlns:a16="http://schemas.microsoft.com/office/drawing/2014/main" id="{F383EA7A-C6E0-4072-A3CB-64AB3EBBDF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pl-PL" altLang="pl-PL" sz="2000" b="1"/>
          </a:p>
          <a:p>
            <a:pPr marL="0" indent="0">
              <a:buFontTx/>
              <a:buNone/>
            </a:pPr>
            <a:r>
              <a:rPr lang="pl-PL" altLang="pl-PL" sz="2000" b="1"/>
              <a:t>Kodeks pracy</a:t>
            </a:r>
          </a:p>
          <a:p>
            <a:pPr marL="0" indent="0">
              <a:buFontTx/>
              <a:buNone/>
            </a:pPr>
            <a:r>
              <a:rPr lang="pl-PL" altLang="pl-PL" sz="2000"/>
              <a:t>art. 207 § 2</a:t>
            </a:r>
          </a:p>
          <a:p>
            <a:pPr marL="0" indent="0">
              <a:buFontTx/>
              <a:buNone/>
            </a:pPr>
            <a:r>
              <a:rPr lang="pl-PL" altLang="pl-PL" sz="2000"/>
              <a:t>Pracodawca jest  zobowiązany chronić zdrowie i życie pracowników przez zapewnienie bezpiecznych i higienicznych  warunków pracy, przy wykorzystaniu osiągnięć  nauki ii techniki</a:t>
            </a:r>
          </a:p>
          <a:p>
            <a:pPr marL="0" indent="0">
              <a:buFontTx/>
              <a:buNone/>
            </a:pPr>
            <a:endParaRPr lang="pl-PL" altLang="pl-PL" sz="2000"/>
          </a:p>
          <a:p>
            <a:pPr marL="0" indent="0">
              <a:buFontTx/>
              <a:buNone/>
            </a:pPr>
            <a:r>
              <a:rPr lang="pl-PL" altLang="pl-PL" sz="2000" b="1"/>
              <a:t>Rozporządzenie Ministra Pracy i Polityki Socjalnej w  sprawie ogólnych przepisów  bezpieczeństwa i higieny pracy</a:t>
            </a:r>
          </a:p>
          <a:p>
            <a:pPr marL="0" indent="0">
              <a:buFontTx/>
              <a:buNone/>
            </a:pPr>
            <a:r>
              <a:rPr lang="pl-PL" altLang="pl-PL" sz="2000"/>
              <a:t>Zapewnienie w pomieszczeniach pracy oświetlenia elektrycznego  o parametrach zgodnych z Polskimi Normami. Warunki oświetlenia pomieszczeń regulowane są przepisami budowlanymi dotyczącymi projektowania</a:t>
            </a:r>
          </a:p>
        </p:txBody>
      </p:sp>
      <p:sp>
        <p:nvSpPr>
          <p:cNvPr id="7" name="Symbol zastępczy numeru slajdu 1">
            <a:extLst>
              <a:ext uri="{FF2B5EF4-FFF2-40B4-BE49-F238E27FC236}">
                <a16:creationId xmlns:a16="http://schemas.microsoft.com/office/drawing/2014/main" id="{9AE09542-2F4F-4A2C-B1D6-4D77EB373A57}"/>
              </a:ext>
            </a:extLst>
          </p:cNvPr>
          <p:cNvSpPr txBox="1">
            <a:spLocks/>
          </p:cNvSpPr>
          <p:nvPr/>
        </p:nvSpPr>
        <p:spPr>
          <a:xfrm>
            <a:off x="6705600" y="63976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5</a:t>
            </a:fld>
            <a:endParaRPr lang="pl-PL" altLang="pl-PL"/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DF52933A-759B-4BBD-B538-C204221AA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48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727AB0-C1E8-4008-BF6D-FB1CA49C9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6888"/>
            <a:ext cx="8229600" cy="45259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pl-PL" sz="2000" b="1" dirty="0"/>
              <a:t>Rozporządzenie Ministra Infrastruktury i Budownictwa z dnia 14 listopada 2017 r. zmieniające rozporządzenie w sprawie warunków technicznych, jakim powinny odpowiadać budynki i ich usytuowanie</a:t>
            </a:r>
          </a:p>
          <a:p>
            <a:pPr marL="0" indent="0">
              <a:buFontTx/>
              <a:buNone/>
              <a:defRPr/>
            </a:pPr>
            <a:r>
              <a:rPr lang="pl-PL" sz="2000" b="1" dirty="0"/>
              <a:t>§ 59. </a:t>
            </a:r>
            <a:r>
              <a:rPr lang="pl-PL" sz="2000" dirty="0"/>
              <a:t>1. Pomieszczenia przeznaczone na pobyt ludzi oraz do ruchu ogólnego (komunikacji) powinny mieć zapewnione oświetlenie światłem sztucznym odpowiednio do potrzeb użytkowych.</a:t>
            </a:r>
          </a:p>
          <a:p>
            <a:pPr marL="0" indent="0">
              <a:buFontTx/>
              <a:buNone/>
              <a:defRPr/>
            </a:pPr>
            <a:r>
              <a:rPr lang="pl-PL" sz="2000" dirty="0"/>
              <a:t>2. Ogólne oświetlenie światłem sztucznym pomieszczenia przeznaczonego na stały pobyt ludzi powinno zapewniać odpowiednie warunki użytkowania całej jego powierzchni.</a:t>
            </a:r>
          </a:p>
          <a:p>
            <a:pPr marL="0" indent="0">
              <a:buFontTx/>
              <a:buNone/>
              <a:defRPr/>
            </a:pPr>
            <a:r>
              <a:rPr lang="pl-PL" sz="2000" dirty="0"/>
              <a:t>3. Oświetlenie światłem sztucznym połączonych ze sobą pomieszczeń przeznaczonych na stały pobyt ludzi oraz do ruchu ogólnego (komunikacji) nie powinno wykazywać różnic natężenia, wywołujących olśnienie przy przejściu między tymi pomieszczeniami.</a:t>
            </a:r>
          </a:p>
          <a:p>
            <a:pPr>
              <a:defRPr/>
            </a:pPr>
            <a:endParaRPr lang="pl-PL" sz="2000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89612DF-219C-4062-A3F3-0E6D47D0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833438"/>
          </a:xfrm>
        </p:spPr>
        <p:txBody>
          <a:bodyPr/>
          <a:lstStyle/>
          <a:p>
            <a:pPr>
              <a:defRPr/>
            </a:pP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Prawne i normatywne wymogi dotyczące </a:t>
            </a:r>
            <a:br>
              <a:rPr lang="pl-PL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oświetlenia wnętrz</a:t>
            </a:r>
            <a:endParaRPr lang="pl-PL" sz="24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2125F97A-2A59-4185-9E06-39CA5F36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6</a:t>
            </a:fld>
            <a:endParaRPr lang="pl-PL" altLang="pl-PL" dirty="0"/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id="{57FAFF4E-7A98-491E-A43D-11B420F22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04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ymbol zastępczy zawartości 2">
            <a:extLst>
              <a:ext uri="{FF2B5EF4-FFF2-40B4-BE49-F238E27FC236}">
                <a16:creationId xmlns:a16="http://schemas.microsoft.com/office/drawing/2014/main" id="{C66941CD-B7C7-4D1E-BFF6-2E88A6FEA4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43100"/>
            <a:ext cx="8229600" cy="45259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altLang="pl-PL" sz="2000"/>
              <a:t>Norma PN-EN 12464-1:2012 Światło i oświetlenie. Oświetlenie miejsc pracy Część 1: Miejsca pracy we wnętrzach</a:t>
            </a:r>
          </a:p>
          <a:p>
            <a:pPr marL="0" indent="0">
              <a:buFontTx/>
              <a:buNone/>
            </a:pPr>
            <a:r>
              <a:rPr lang="pl-PL" altLang="pl-PL" sz="2000"/>
              <a:t>Wymagania jakościowe i ilościowe oraz wskaźniki odnoszące się do oświetlenia  takie jak:</a:t>
            </a:r>
          </a:p>
          <a:p>
            <a:pPr marL="0" indent="0">
              <a:buFontTx/>
              <a:buNone/>
            </a:pPr>
            <a:r>
              <a:rPr lang="pl-PL" altLang="pl-PL" sz="2000"/>
              <a:t>poziom natężenia oświetlenia</a:t>
            </a:r>
          </a:p>
          <a:p>
            <a:pPr marL="0" indent="0">
              <a:buFontTx/>
              <a:buNone/>
            </a:pPr>
            <a:r>
              <a:rPr lang="pl-PL" altLang="pl-PL" sz="2000"/>
              <a:t>równomierność oświetlenia</a:t>
            </a:r>
          </a:p>
          <a:p>
            <a:pPr marL="0" indent="0">
              <a:buFontTx/>
              <a:buNone/>
            </a:pPr>
            <a:r>
              <a:rPr lang="pl-PL" altLang="pl-PL" sz="2000"/>
              <a:t>współczynnik oddawania barw</a:t>
            </a:r>
          </a:p>
          <a:p>
            <a:pPr marL="0" indent="0">
              <a:buFontTx/>
              <a:buNone/>
            </a:pPr>
            <a:r>
              <a:rPr lang="pl-PL" altLang="pl-PL" sz="2000"/>
              <a:t>temperatura barwowa</a:t>
            </a:r>
          </a:p>
          <a:p>
            <a:pPr marL="0" indent="0">
              <a:buFontTx/>
              <a:buNone/>
            </a:pPr>
            <a:r>
              <a:rPr lang="pl-PL" altLang="pl-PL" sz="2000"/>
              <a:t>ujednolicona ocena olśnienia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1C7616DA-8914-4943-8430-3A0FED904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833438"/>
          </a:xfrm>
        </p:spPr>
        <p:txBody>
          <a:bodyPr/>
          <a:lstStyle/>
          <a:p>
            <a:pPr>
              <a:defRPr/>
            </a:pP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Prawne i normatywne wymogi dotyczące </a:t>
            </a:r>
            <a:br>
              <a:rPr lang="pl-PL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2400" dirty="0">
                <a:solidFill>
                  <a:schemeClr val="tx2">
                    <a:lumMod val="75000"/>
                  </a:schemeClr>
                </a:solidFill>
              </a:rPr>
              <a:t>oświetlenia wnętrz</a:t>
            </a:r>
            <a:endParaRPr lang="pl-PL" sz="24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F070520-75F6-47A8-87FA-AFBB64CD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7</a:t>
            </a:fld>
            <a:endParaRPr lang="pl-PL" altLang="pl-PL" dirty="0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82BB14A3-FAA0-4F20-A56E-A30E3FB4D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12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>
            <a:extLst>
              <a:ext uri="{FF2B5EF4-FFF2-40B4-BE49-F238E27FC236}">
                <a16:creationId xmlns:a16="http://schemas.microsoft.com/office/drawing/2014/main" id="{F9B508B1-F64D-49E3-9233-36981727B8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81075"/>
            <a:ext cx="8229600" cy="436563"/>
          </a:xfrm>
        </p:spPr>
        <p:txBody>
          <a:bodyPr/>
          <a:lstStyle/>
          <a:p>
            <a:pPr marL="342900" indent="-342900" eaLnBrk="1" hangingPunct="1">
              <a:spcAft>
                <a:spcPts val="600"/>
              </a:spcAft>
            </a:pPr>
            <a:r>
              <a:rPr lang="pl-PL" altLang="pl-PL" sz="2400">
                <a:solidFill>
                  <a:srgbClr val="000000"/>
                </a:solidFill>
              </a:rPr>
              <a:t>Metody oświetlania wnętrz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A12D51-9FF6-4E4F-8443-902667E9D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pl-PL" sz="2000" dirty="0"/>
              <a:t>Podstawowe potrzeby człowieka w zakresie oświetlenia</a:t>
            </a:r>
          </a:p>
          <a:p>
            <a:pPr marL="0" indent="0">
              <a:buFontTx/>
              <a:buNone/>
              <a:defRPr/>
            </a:pPr>
            <a:r>
              <a:rPr lang="pl-PL" sz="2000" b="1" dirty="0"/>
              <a:t>wygoda widzenia - </a:t>
            </a:r>
            <a:r>
              <a:rPr lang="pl-PL" sz="2000" dirty="0"/>
              <a:t>zdolność rozróżniania szczegółów jest pełna, gdy spostrzeganie jest sprawne, pozbawione ryzyka i nie prowadzi do odczucia niewygody i nadmiernego zmęczenia;</a:t>
            </a:r>
          </a:p>
          <a:p>
            <a:pPr marL="0" indent="0">
              <a:buFontTx/>
              <a:buNone/>
              <a:defRPr/>
            </a:pPr>
            <a:r>
              <a:rPr lang="pl-PL" sz="2000" b="1" dirty="0"/>
              <a:t>wydolność wzrokowa,</a:t>
            </a:r>
            <a:r>
              <a:rPr lang="pl-PL" sz="2000" dirty="0"/>
              <a:t> którą określa się na podstawie oceny dokładności i szybkości wykonywania różnych czynności, przy uwzględnieniu stopnia zmęczenia;</a:t>
            </a:r>
          </a:p>
          <a:p>
            <a:pPr marL="0" indent="0">
              <a:buFontTx/>
              <a:buNone/>
              <a:defRPr/>
            </a:pPr>
            <a:r>
              <a:rPr lang="pl-PL" sz="2000" b="1" dirty="0"/>
              <a:t>bezpieczeństwo.</a:t>
            </a:r>
          </a:p>
          <a:p>
            <a:pPr>
              <a:buFont typeface="Arial" pitchFamily="34" charset="0"/>
              <a:buChar char="•"/>
              <a:defRPr/>
            </a:pPr>
            <a:endParaRPr lang="pl-PL" sz="2000" b="1" dirty="0"/>
          </a:p>
          <a:p>
            <a:pPr>
              <a:defRPr/>
            </a:pPr>
            <a:endParaRPr lang="pl-PL" sz="2000" dirty="0"/>
          </a:p>
          <a:p>
            <a:pPr>
              <a:defRPr/>
            </a:pPr>
            <a:endParaRPr lang="pl-PL" sz="2000" dirty="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0283318-1138-4B34-B048-C52097BA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8</a:t>
            </a:fld>
            <a:endParaRPr lang="pl-PL" altLang="pl-PL"/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018A86A7-C295-4F75-B6E6-BA9F66BF9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3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>
            <a:extLst>
              <a:ext uri="{FF2B5EF4-FFF2-40B4-BE49-F238E27FC236}">
                <a16:creationId xmlns:a16="http://schemas.microsoft.com/office/drawing/2014/main" id="{0B74F857-4A36-4974-A6E2-95350C6A0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spcAft>
                <a:spcPts val="600"/>
              </a:spcAft>
            </a:pPr>
            <a:r>
              <a:rPr lang="pl-PL" altLang="pl-PL" sz="2400">
                <a:solidFill>
                  <a:srgbClr val="000000"/>
                </a:solidFill>
              </a:rPr>
              <a:t>Metody oświetlania wnętrz</a:t>
            </a:r>
          </a:p>
        </p:txBody>
      </p:sp>
      <p:sp>
        <p:nvSpPr>
          <p:cNvPr id="28675" name="Symbol zastępczy zawartości 2">
            <a:extLst>
              <a:ext uri="{FF2B5EF4-FFF2-40B4-BE49-F238E27FC236}">
                <a16:creationId xmlns:a16="http://schemas.microsoft.com/office/drawing/2014/main" id="{E3D81681-B743-41D9-8356-05DD1E8CF8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pl-PL" altLang="pl-PL" sz="2000"/>
              <a:t>Podstawowe parametry otoczenia świetlnego uwzględniające  światło sztuczne jak i dzienne</a:t>
            </a:r>
          </a:p>
          <a:p>
            <a:pPr marL="0" indent="0">
              <a:buFontTx/>
              <a:buNone/>
            </a:pPr>
            <a:r>
              <a:rPr lang="pl-PL" altLang="pl-PL" sz="2000"/>
              <a:t>rozkład luminancji w otoczeniu,</a:t>
            </a:r>
          </a:p>
          <a:p>
            <a:pPr marL="0" indent="0">
              <a:buFontTx/>
              <a:buNone/>
            </a:pPr>
            <a:r>
              <a:rPr lang="pl-PL" altLang="pl-PL" sz="2000"/>
              <a:t>natężenie oświetlenia na polu pracy i w jego otoczeniu,</a:t>
            </a:r>
          </a:p>
          <a:p>
            <a:pPr marL="0" indent="0">
              <a:buFontTx/>
              <a:buNone/>
            </a:pPr>
            <a:r>
              <a:rPr lang="pl-PL" altLang="pl-PL" sz="2000"/>
              <a:t> kierunkowość światła, oświetlenie w przestrzeni wnętrza,</a:t>
            </a:r>
          </a:p>
          <a:p>
            <a:pPr marL="0" indent="0">
              <a:buFontTx/>
              <a:buNone/>
            </a:pPr>
            <a:r>
              <a:rPr lang="pl-PL" altLang="pl-PL" sz="2000"/>
              <a:t>zmienność światła (poziomy i barwa światła),</a:t>
            </a:r>
          </a:p>
          <a:p>
            <a:pPr marL="0" indent="0">
              <a:buFontTx/>
              <a:buNone/>
            </a:pPr>
            <a:r>
              <a:rPr lang="pl-PL" altLang="pl-PL" sz="2000"/>
              <a:t>olśnienie (przeszkadzające, przykre i odbiciowe),</a:t>
            </a:r>
          </a:p>
          <a:p>
            <a:pPr marL="0" indent="0">
              <a:buFontTx/>
              <a:buNone/>
            </a:pPr>
            <a:r>
              <a:rPr lang="pl-PL" altLang="pl-PL" sz="2000"/>
              <a:t>oddawanie barw i barwy postrzeganej,</a:t>
            </a:r>
          </a:p>
          <a:p>
            <a:pPr marL="0" indent="0">
              <a:buFontTx/>
              <a:buNone/>
            </a:pPr>
            <a:r>
              <a:rPr lang="pl-PL" altLang="pl-PL" sz="2000"/>
              <a:t>migotanie światła i efekty stroboskopowe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9FE5E730-BB84-4E56-BC14-57BBA1FC6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5BB5439-DE76-40FA-BBD3-7B05BDB60F0C}" type="slidenum">
              <a:rPr lang="pl-PL" altLang="pl-PL" smtClean="0"/>
              <a:pPr algn="r">
                <a:defRPr/>
              </a:pPr>
              <a:t>9</a:t>
            </a:fld>
            <a:endParaRPr lang="pl-PL" altLang="pl-PL"/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5046C913-3503-4B2D-B362-BE9A341D2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6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2133</Words>
  <Application>Microsoft Office PowerPoint</Application>
  <PresentationFormat>Pokaz na ekranie (4:3)</PresentationFormat>
  <Paragraphs>305</Paragraphs>
  <Slides>38</Slides>
  <Notes>15</Notes>
  <HiddenSlides>0</HiddenSlides>
  <MMClips>38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6" baseType="lpstr">
      <vt:lpstr>Arial</vt:lpstr>
      <vt:lpstr>Bookman Old Style</vt:lpstr>
      <vt:lpstr>Calibri</vt:lpstr>
      <vt:lpstr>Gill Sans MT</vt:lpstr>
      <vt:lpstr>Tahoma</vt:lpstr>
      <vt:lpstr>Times New Roman</vt:lpstr>
      <vt:lpstr>Wingdings</vt:lpstr>
      <vt:lpstr>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Prawne i normatywne wymogi dotyczące  oświetlenia wnętrz</vt:lpstr>
      <vt:lpstr>Prawne i normatywne wymogi dotyczące  oświetlenia wnętrz</vt:lpstr>
      <vt:lpstr>Prawne i normatywne wymogi dotyczące  oświetlenia wnętrz</vt:lpstr>
      <vt:lpstr>Metody oświetlania wnętrz</vt:lpstr>
      <vt:lpstr>Metody oświetlania wnętrz</vt:lpstr>
      <vt:lpstr>Metody oświetlania wnętrz</vt:lpstr>
      <vt:lpstr>Metody oświetlania wnętrz</vt:lpstr>
      <vt:lpstr>Metody oświetlania wnętrz</vt:lpstr>
      <vt:lpstr>Metody oświetlania wnętrz</vt:lpstr>
      <vt:lpstr>Metody oświetlania wnętrz</vt:lpstr>
      <vt:lpstr>Prezentacja programu PowerPoint</vt:lpstr>
      <vt:lpstr>Parametry źródeł światła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Efektywność energetyczna  w oświetleniu wnętrz</vt:lpstr>
      <vt:lpstr>Efektywność energetyczna  w oświetleniu wnętrz</vt:lpstr>
      <vt:lpstr>Prezentacja programu PowerPoint</vt:lpstr>
      <vt:lpstr>Efektywność energetyczna  w oświetleniu wnętrz</vt:lpstr>
      <vt:lpstr>Oświetlenie wnętrz - przykłady</vt:lpstr>
      <vt:lpstr>Oświetlenie wnętrz - przykłady</vt:lpstr>
      <vt:lpstr>Oświetlenie wnętrz - przykłady</vt:lpstr>
      <vt:lpstr>Prezentacja programu PowerPoint</vt:lpstr>
    </vt:vector>
  </TitlesOfParts>
  <Company>PK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Jacek</dc:creator>
  <cp:lastModifiedBy>Marek K</cp:lastModifiedBy>
  <cp:revision>140</cp:revision>
  <dcterms:created xsi:type="dcterms:W3CDTF">2008-09-24T10:33:58Z</dcterms:created>
  <dcterms:modified xsi:type="dcterms:W3CDTF">2020-12-10T18:44:24Z</dcterms:modified>
</cp:coreProperties>
</file>