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2372" r:id="rId2"/>
    <p:sldId id="660" r:id="rId3"/>
    <p:sldId id="268" r:id="rId4"/>
    <p:sldId id="661" r:id="rId5"/>
    <p:sldId id="2345" r:id="rId6"/>
    <p:sldId id="2332" r:id="rId7"/>
    <p:sldId id="662" r:id="rId8"/>
    <p:sldId id="2347" r:id="rId9"/>
    <p:sldId id="262" r:id="rId10"/>
    <p:sldId id="263" r:id="rId11"/>
    <p:sldId id="2333" r:id="rId12"/>
    <p:sldId id="2334" r:id="rId13"/>
    <p:sldId id="663" r:id="rId14"/>
    <p:sldId id="664" r:id="rId15"/>
    <p:sldId id="2346" r:id="rId16"/>
    <p:sldId id="2352" r:id="rId17"/>
    <p:sldId id="665" r:id="rId18"/>
    <p:sldId id="640" r:id="rId19"/>
    <p:sldId id="634" r:id="rId20"/>
    <p:sldId id="637" r:id="rId21"/>
    <p:sldId id="635" r:id="rId22"/>
    <p:sldId id="638" r:id="rId23"/>
    <p:sldId id="636" r:id="rId24"/>
    <p:sldId id="641" r:id="rId25"/>
    <p:sldId id="422" r:id="rId26"/>
    <p:sldId id="424" r:id="rId27"/>
    <p:sldId id="423" r:id="rId28"/>
    <p:sldId id="421" r:id="rId29"/>
    <p:sldId id="404" r:id="rId30"/>
    <p:sldId id="425" r:id="rId31"/>
    <p:sldId id="264" r:id="rId32"/>
    <p:sldId id="265" r:id="rId33"/>
    <p:sldId id="266" r:id="rId34"/>
    <p:sldId id="2348" r:id="rId35"/>
    <p:sldId id="267" r:id="rId36"/>
    <p:sldId id="271" r:id="rId37"/>
    <p:sldId id="325" r:id="rId38"/>
    <p:sldId id="2357" r:id="rId39"/>
    <p:sldId id="2358" r:id="rId40"/>
    <p:sldId id="2366" r:id="rId41"/>
    <p:sldId id="2365" r:id="rId42"/>
    <p:sldId id="2367" r:id="rId43"/>
    <p:sldId id="2363" r:id="rId44"/>
    <p:sldId id="2368" r:id="rId45"/>
    <p:sldId id="2364" r:id="rId46"/>
    <p:sldId id="2359" r:id="rId47"/>
    <p:sldId id="2369" r:id="rId48"/>
    <p:sldId id="2361" r:id="rId49"/>
    <p:sldId id="2362" r:id="rId50"/>
    <p:sldId id="2370" r:id="rId51"/>
    <p:sldId id="2371" r:id="rId52"/>
    <p:sldId id="2360" r:id="rId53"/>
    <p:sldId id="326" r:id="rId54"/>
    <p:sldId id="327" r:id="rId55"/>
    <p:sldId id="328" r:id="rId56"/>
    <p:sldId id="2373" r:id="rId57"/>
  </p:sldIdLst>
  <p:sldSz cx="9144000" cy="6858000" type="screen4x3"/>
  <p:notesSz cx="7102475" cy="102346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40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40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40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40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40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40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40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40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40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392"/>
    <a:srgbClr val="CCFFCC"/>
    <a:srgbClr val="FFFFFF"/>
    <a:srgbClr val="339966"/>
    <a:srgbClr val="663300"/>
    <a:srgbClr val="99FF33"/>
    <a:srgbClr val="0099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044" autoAdjust="0"/>
    <p:restoredTop sz="94271" autoAdjust="0"/>
  </p:normalViewPr>
  <p:slideViewPr>
    <p:cSldViewPr>
      <p:cViewPr varScale="1">
        <p:scale>
          <a:sx n="69" d="100"/>
          <a:sy n="69" d="100"/>
        </p:scale>
        <p:origin x="1060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37" d="100"/>
          <a:sy n="37" d="100"/>
        </p:scale>
        <p:origin x="-1602" y="-78"/>
      </p:cViewPr>
      <p:guideLst>
        <p:guide orient="horz" pos="3223"/>
        <p:guide pos="223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930" name="Rectangle 2">
            <a:extLst>
              <a:ext uri="{FF2B5EF4-FFF2-40B4-BE49-F238E27FC236}">
                <a16:creationId xmlns:a16="http://schemas.microsoft.com/office/drawing/2014/main" id="{114E2880-3341-40A7-A65D-FAEA4C3D9FD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05" tIns="47752" rIns="95505" bIns="47752" numCol="1" anchor="t" anchorCtr="0" compatLnSpc="1">
            <a:prstTxWarp prst="textNoShape">
              <a:avLst/>
            </a:prstTxWarp>
          </a:bodyPr>
          <a:lstStyle>
            <a:lvl1pPr defTabSz="955675" eaLnBrk="0" hangingPunct="0">
              <a:defRPr sz="1300"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36931" name="Rectangle 3">
            <a:extLst>
              <a:ext uri="{FF2B5EF4-FFF2-40B4-BE49-F238E27FC236}">
                <a16:creationId xmlns:a16="http://schemas.microsoft.com/office/drawing/2014/main" id="{23B65D5A-8D69-42F7-86F8-2190C333097C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13" y="0"/>
            <a:ext cx="3078162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05" tIns="47752" rIns="95505" bIns="47752" numCol="1" anchor="t" anchorCtr="0" compatLnSpc="1">
            <a:prstTxWarp prst="textNoShape">
              <a:avLst/>
            </a:prstTxWarp>
          </a:bodyPr>
          <a:lstStyle>
            <a:lvl1pPr algn="r" defTabSz="955675" eaLnBrk="0" hangingPunct="0">
              <a:defRPr sz="1300"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36932" name="Rectangle 4">
            <a:extLst>
              <a:ext uri="{FF2B5EF4-FFF2-40B4-BE49-F238E27FC236}">
                <a16:creationId xmlns:a16="http://schemas.microsoft.com/office/drawing/2014/main" id="{3016EA27-B111-4D3A-AB95-5685CFFA681D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8163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05" tIns="47752" rIns="95505" bIns="47752" numCol="1" anchor="b" anchorCtr="0" compatLnSpc="1">
            <a:prstTxWarp prst="textNoShape">
              <a:avLst/>
            </a:prstTxWarp>
          </a:bodyPr>
          <a:lstStyle>
            <a:lvl1pPr defTabSz="955675" eaLnBrk="0" hangingPunct="0">
              <a:defRPr sz="1300"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36933" name="Rectangle 5">
            <a:extLst>
              <a:ext uri="{FF2B5EF4-FFF2-40B4-BE49-F238E27FC236}">
                <a16:creationId xmlns:a16="http://schemas.microsoft.com/office/drawing/2014/main" id="{ACC6EAA7-CA91-4F3E-B58E-CDEE428A0720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13" y="9721850"/>
            <a:ext cx="3078162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05" tIns="47752" rIns="95505" bIns="47752" numCol="1" anchor="b" anchorCtr="0" compatLnSpc="1">
            <a:prstTxWarp prst="textNoShape">
              <a:avLst/>
            </a:prstTxWarp>
          </a:bodyPr>
          <a:lstStyle>
            <a:lvl1pPr algn="r" defTabSz="955675">
              <a:defRPr sz="1300"/>
            </a:lvl1pPr>
          </a:lstStyle>
          <a:p>
            <a:pPr>
              <a:defRPr/>
            </a:pPr>
            <a:fld id="{184B2059-080C-486F-B6AA-EA8354C77A8B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40456E41-4CA5-48F2-868D-CCCCD75A8DE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05" tIns="47752" rIns="95505" bIns="47752" numCol="1" anchor="t" anchorCtr="0" compatLnSpc="1">
            <a:prstTxWarp prst="textNoShape">
              <a:avLst/>
            </a:prstTxWarp>
          </a:bodyPr>
          <a:lstStyle>
            <a:lvl1pPr defTabSz="955675" eaLnBrk="0" hangingPunct="0">
              <a:defRPr sz="1300"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1AFCCC5F-D010-4847-A323-3BDD63A32F8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24313" y="0"/>
            <a:ext cx="3078162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05" tIns="47752" rIns="95505" bIns="47752" numCol="1" anchor="t" anchorCtr="0" compatLnSpc="1">
            <a:prstTxWarp prst="textNoShape">
              <a:avLst/>
            </a:prstTxWarp>
          </a:bodyPr>
          <a:lstStyle>
            <a:lvl1pPr algn="r" defTabSz="955675" eaLnBrk="0" hangingPunct="0">
              <a:defRPr sz="1300"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7691B5AA-7ACB-450B-A8CB-6BD970BF537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7C1398B3-ACCB-4ABC-BACD-2321AB2A1933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0925"/>
            <a:ext cx="5210175" cy="460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05" tIns="47752" rIns="95505" bIns="4775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noProof="0"/>
              <a:t>Kliknij, aby edytować style tekstu z Wzorca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3AA1BB5B-1B53-4271-9C6F-68708B35651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8163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05" tIns="47752" rIns="95505" bIns="47752" numCol="1" anchor="b" anchorCtr="0" compatLnSpc="1">
            <a:prstTxWarp prst="textNoShape">
              <a:avLst/>
            </a:prstTxWarp>
          </a:bodyPr>
          <a:lstStyle>
            <a:lvl1pPr defTabSz="955675" eaLnBrk="0" hangingPunct="0">
              <a:defRPr sz="1300"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0056BBB1-068F-402F-995A-9CE4ACACE5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4313" y="9721850"/>
            <a:ext cx="3078162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05" tIns="47752" rIns="95505" bIns="47752" numCol="1" anchor="b" anchorCtr="0" compatLnSpc="1">
            <a:prstTxWarp prst="textNoShape">
              <a:avLst/>
            </a:prstTxWarp>
          </a:bodyPr>
          <a:lstStyle>
            <a:lvl1pPr algn="r" defTabSz="955675">
              <a:defRPr sz="1300"/>
            </a:lvl1pPr>
          </a:lstStyle>
          <a:p>
            <a:pPr>
              <a:defRPr/>
            </a:pPr>
            <a:fld id="{DB862555-BA23-4CA0-B2D5-319A213617D7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18F671B7-6FA3-4118-9DCF-2706754044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5"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55675"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55675"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55675"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55675"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49C833E8-401E-4757-95CC-76E3B7411946}" type="slidenum">
              <a:rPr lang="pl-PL" altLang="pl-PL" sz="1300" smtClean="0"/>
              <a:pPr/>
              <a:t>37</a:t>
            </a:fld>
            <a:endParaRPr lang="pl-PL" altLang="pl-PL" sz="1300"/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52CF5CD0-8042-440A-B17D-976329CE93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68A476EF-CA51-465C-AC6D-64D0DF009D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08DD6B41-11A5-4896-A4CE-6F1A941E05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5"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55675"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55675"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55675"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55675"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069353A6-E4A8-4E46-AFD7-778518C462AA}" type="slidenum">
              <a:rPr lang="pl-PL" altLang="pl-PL" sz="1300" smtClean="0"/>
              <a:pPr/>
              <a:t>40</a:t>
            </a:fld>
            <a:endParaRPr lang="pl-PL" altLang="pl-PL" sz="1300"/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21FB6A46-31B8-4898-9B6B-76429CC5FF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E20D3D3F-BEB1-4CDB-842B-0E6A9FABBA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:a16="http://schemas.microsoft.com/office/drawing/2014/main" id="{AB2E1C0A-BC83-49FB-A547-7D92316820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5"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55675"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55675"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55675"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55675"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B2FBB9A1-E503-4D5E-B76E-5F501455B710}" type="slidenum">
              <a:rPr lang="pl-PL" altLang="pl-PL" sz="1300" smtClean="0"/>
              <a:pPr/>
              <a:t>41</a:t>
            </a:fld>
            <a:endParaRPr lang="pl-PL" altLang="pl-PL" sz="1300"/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D907DADF-D178-484A-8A21-0C829334EB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3CDB9D27-3A9A-4CD3-B6BF-EFC18578BF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671AC731-E090-4B5D-AC3E-B9149A6060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5"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55675"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55675"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55675"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55675"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C7C7751F-54A0-4E0C-B0EB-19A25FEA8D11}" type="slidenum">
              <a:rPr lang="pl-PL" altLang="pl-PL" sz="1300" smtClean="0"/>
              <a:pPr/>
              <a:t>53</a:t>
            </a:fld>
            <a:endParaRPr lang="pl-PL" altLang="pl-PL" sz="1300"/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1A2B30A4-9574-44D9-B5BF-296CA8310A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DCFFD875-5FDE-4C90-BE1D-61B2BEA88A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>
            <a:extLst>
              <a:ext uri="{FF2B5EF4-FFF2-40B4-BE49-F238E27FC236}">
                <a16:creationId xmlns:a16="http://schemas.microsoft.com/office/drawing/2014/main" id="{7B313F3A-19F5-468D-8C0A-AD6E779DB1E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5"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55675"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55675"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55675"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55675"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BC6AFFE2-FA41-4A65-8277-372CCCD8E061}" type="slidenum">
              <a:rPr lang="pl-PL" altLang="pl-PL" sz="1300" smtClean="0"/>
              <a:pPr/>
              <a:t>54</a:t>
            </a:fld>
            <a:endParaRPr lang="pl-PL" altLang="pl-PL" sz="1300"/>
          </a:p>
        </p:txBody>
      </p:sp>
      <p:sp>
        <p:nvSpPr>
          <p:cNvPr id="64515" name="Rectangle 2">
            <a:extLst>
              <a:ext uri="{FF2B5EF4-FFF2-40B4-BE49-F238E27FC236}">
                <a16:creationId xmlns:a16="http://schemas.microsoft.com/office/drawing/2014/main" id="{AFE8503F-88A1-4013-BAFE-60AE622AD9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64516" name="Rectangle 3">
            <a:extLst>
              <a:ext uri="{FF2B5EF4-FFF2-40B4-BE49-F238E27FC236}">
                <a16:creationId xmlns:a16="http://schemas.microsoft.com/office/drawing/2014/main" id="{911A2FD7-35F1-45F2-8877-48883E9D60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>
            <a:extLst>
              <a:ext uri="{FF2B5EF4-FFF2-40B4-BE49-F238E27FC236}">
                <a16:creationId xmlns:a16="http://schemas.microsoft.com/office/drawing/2014/main" id="{6E509A98-DB4A-456A-88DE-C408E3986A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5"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55675"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55675"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55675"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55675"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65575EC9-3EEB-4637-8195-CB3369D021A1}" type="slidenum">
              <a:rPr lang="pl-PL" altLang="pl-PL" sz="1300" smtClean="0"/>
              <a:pPr/>
              <a:t>55</a:t>
            </a:fld>
            <a:endParaRPr lang="pl-PL" altLang="pl-PL" sz="1300"/>
          </a:p>
        </p:txBody>
      </p:sp>
      <p:sp>
        <p:nvSpPr>
          <p:cNvPr id="66563" name="Rectangle 2">
            <a:extLst>
              <a:ext uri="{FF2B5EF4-FFF2-40B4-BE49-F238E27FC236}">
                <a16:creationId xmlns:a16="http://schemas.microsoft.com/office/drawing/2014/main" id="{85CA35CB-B8B5-41B1-8C00-B6FB1B5F8A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66564" name="Rectangle 3">
            <a:extLst>
              <a:ext uri="{FF2B5EF4-FFF2-40B4-BE49-F238E27FC236}">
                <a16:creationId xmlns:a16="http://schemas.microsoft.com/office/drawing/2014/main" id="{1496C87E-30F8-4BD1-8362-9EAE6C3040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pl-PL" alt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F029A60-CD92-4A88-BDF2-07A1170680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9B301FC-5F17-4D03-B5F9-F27474F11CA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D193E8B-995A-4C2B-ABC7-A2DA4C45EE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pl-PL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559393214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31343F9-DC9C-4104-A607-3843AA1956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7DD6D67-DA57-4D93-8D3F-3EF0F49805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31FC2A1-BDD5-4EF6-A200-ECFEE1B900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F59D78-F9DB-488F-AD9C-E035CEABCB72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060760572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743700" y="0"/>
            <a:ext cx="2171700" cy="6096000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228600" y="0"/>
            <a:ext cx="6362700" cy="609600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358C715-A9DF-453F-A26F-825C7ABECD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37BCF41-EAD4-4520-AC26-2AA9967595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27ADE95-F898-4B1C-BDBB-182002F479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A674CB-16E3-40BC-842F-DD6BE252FA8B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477476145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ytuł, tekst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228600" y="990600"/>
            <a:ext cx="4267200" cy="51054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267200" cy="51054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688534-AFBF-4687-9B90-2292A833E9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55E603-E103-4CFA-95CC-03E724E717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990388-9A60-424B-8802-EFD5207F03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1BCFE-9212-4E38-AD16-88E2918E1FA9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21801285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/>
          </p:nvPr>
        </p:nvSpPr>
        <p:spPr>
          <a:xfrm>
            <a:off x="228600" y="0"/>
            <a:ext cx="8686800" cy="60960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BD039D5-A036-43D1-B82C-03BB53CD31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91B221C-EE2B-4D8F-A9F3-5F53F414EC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26E6AFA-943A-4852-8171-74A02ABF4D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EC985C-D5F3-4030-998A-73B5285E13B4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5084026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ytuł, clipart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obiektu clipart 2"/>
          <p:cNvSpPr>
            <a:spLocks noGrp="1"/>
          </p:cNvSpPr>
          <p:nvPr>
            <p:ph type="clipArt" sz="half" idx="1"/>
          </p:nvPr>
        </p:nvSpPr>
        <p:spPr>
          <a:xfrm>
            <a:off x="228600" y="990600"/>
            <a:ext cx="4267200" cy="5105400"/>
          </a:xfrm>
        </p:spPr>
        <p:txBody>
          <a:bodyPr/>
          <a:lstStyle/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648200" y="990600"/>
            <a:ext cx="4267200" cy="51054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E8D8D8-3493-4F7D-83A8-BAE3C3F780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F2CAC7-B31C-4390-A116-7800C08933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6865FB-07BE-48DA-A40E-250CD5225C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B04F56-6691-48CC-86F1-CA91971BBA4B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94678374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3C86E13-7F89-45E5-9B35-D6AF788E4C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E9F0320-68F3-467A-904E-B98D10CAFB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E8F5B4B-D42F-46FF-947F-D3D9AAD611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37FC50-86AE-41F3-95F3-FC9489FDADB8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62219073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328CA19-04E3-493F-8CAE-A6D372DFF9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2843F1C-9CDD-44BD-B727-D03B6A7D60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A7E32B7-1440-415E-BD64-93FC36E222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0C3121-84D1-431E-BB3D-5C41D4689B03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78367498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228600" y="990600"/>
            <a:ext cx="4267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267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79E1FA-2D4E-4222-94BF-4465AC8232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E8C77A-0680-485F-A4B4-9636B291EC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66B0DB-A617-4293-BE3E-7940B27E4E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A4CEDF-4D4D-49E1-92D5-6547E41A0BED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27872010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3E5D659-E5C6-405A-8D77-A84181330E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E0242E9-731D-410B-AFD0-389D8ED02A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A82DFCA-3D89-436B-A9BE-3895D837F3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7C1BC-4413-4D83-94F1-3F318983E8F8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58597332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C8638E3-44F5-41AA-8B74-C409A79B72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74B320F-A998-41F0-8CDD-01F637788E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D3D1E9A-E2CF-420C-AC2C-443F441795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E71437-21A0-495D-BE12-8E45FFFF1C1D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51481699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5E5474F-289D-47B7-A174-17E74DDD71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426EFD5-9622-4A6C-9DE0-268A185879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55ABE79-3E5B-4359-8506-A24D695BDB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313C4-AB83-483E-AA62-868A4E4031CE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64096668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5A2624-4156-46F9-B5A8-6FEACC1E28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478723-481A-4DF5-BAF4-96BA85F617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53E4F7-8FD0-4A86-84FD-301B02FD18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09B65D-C0E0-48DF-A526-CA26E177355C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71365576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C8B730-A4DE-48C2-B8F6-E925D843FD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9FB9FD-D70D-45B1-98E5-455C91466C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6F7B01-94EB-4A85-BC66-881CA281DF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59B69B-AAF0-407B-A0F2-A4DF609C63ED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06415593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BCC60C3-9260-48B4-9FA4-32AA785E70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 TYTUŁU Z WZORCA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D782AAF-FC15-491E-8674-A6A7C533B4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90600"/>
            <a:ext cx="86868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tekstu z Wzorca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44D23F7-0A3C-4C58-A4F3-0747CD25CE5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1C0C966-B8CF-471D-ABBE-AD67C9C3499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11188" y="6237288"/>
            <a:ext cx="5768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000">
                <a:solidFill>
                  <a:schemeClr val="bg2"/>
                </a:solidFill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05A45F6-782B-4B06-8F3F-B88FCAF1C89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3670C169-67B7-46D4-875C-207BC07D0411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91" r:id="rId1"/>
    <p:sldLayoutId id="2147484378" r:id="rId2"/>
    <p:sldLayoutId id="2147484379" r:id="rId3"/>
    <p:sldLayoutId id="2147484380" r:id="rId4"/>
    <p:sldLayoutId id="2147484381" r:id="rId5"/>
    <p:sldLayoutId id="2147484382" r:id="rId6"/>
    <p:sldLayoutId id="2147484383" r:id="rId7"/>
    <p:sldLayoutId id="2147484384" r:id="rId8"/>
    <p:sldLayoutId id="2147484385" r:id="rId9"/>
    <p:sldLayoutId id="2147484386" r:id="rId10"/>
    <p:sldLayoutId id="2147484387" r:id="rId11"/>
    <p:sldLayoutId id="2147484388" r:id="rId12"/>
    <p:sldLayoutId id="2147484389" r:id="rId13"/>
    <p:sldLayoutId id="2147484390" r:id="rId14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1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1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1.png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1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1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1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1.png"/><Relationship Id="rId4" Type="http://schemas.openxmlformats.org/officeDocument/2006/relationships/image" Target="../media/image5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1.png"/><Relationship Id="rId4" Type="http://schemas.openxmlformats.org/officeDocument/2006/relationships/image" Target="../media/image5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1.png"/><Relationship Id="rId4" Type="http://schemas.openxmlformats.org/officeDocument/2006/relationships/image" Target="../media/image5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1.png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1.pn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9.png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eg"/><Relationship Id="rId9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1.png"/><Relationship Id="rId4" Type="http://schemas.openxmlformats.org/officeDocument/2006/relationships/image" Target="../media/image6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1.png"/><Relationship Id="rId4" Type="http://schemas.openxmlformats.org/officeDocument/2006/relationships/image" Target="../media/image6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1.png"/><Relationship Id="rId5" Type="http://schemas.openxmlformats.org/officeDocument/2006/relationships/image" Target="../media/image63.jpeg"/><Relationship Id="rId4" Type="http://schemas.openxmlformats.org/officeDocument/2006/relationships/notesSlide" Target="../notesSlides/notesSlide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1.png"/><Relationship Id="rId5" Type="http://schemas.openxmlformats.org/officeDocument/2006/relationships/image" Target="../media/image64.jpeg"/><Relationship Id="rId4" Type="http://schemas.openxmlformats.org/officeDocument/2006/relationships/notesSlide" Target="../notesSlides/notesSlide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1.png"/><Relationship Id="rId4" Type="http://schemas.openxmlformats.org/officeDocument/2006/relationships/image" Target="../media/image65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1.png"/><Relationship Id="rId4" Type="http://schemas.openxmlformats.org/officeDocument/2006/relationships/image" Target="../media/image66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5" Type="http://schemas.openxmlformats.org/officeDocument/2006/relationships/image" Target="../media/image1.png"/><Relationship Id="rId4" Type="http://schemas.openxmlformats.org/officeDocument/2006/relationships/image" Target="../media/image67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1.png"/><Relationship Id="rId4" Type="http://schemas.openxmlformats.org/officeDocument/2006/relationships/image" Target="../media/image68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5" Type="http://schemas.openxmlformats.org/officeDocument/2006/relationships/image" Target="../media/image1.png"/><Relationship Id="rId4" Type="http://schemas.openxmlformats.org/officeDocument/2006/relationships/image" Target="../media/image69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5" Type="http://schemas.openxmlformats.org/officeDocument/2006/relationships/image" Target="../media/image1.png"/><Relationship Id="rId4" Type="http://schemas.openxmlformats.org/officeDocument/2006/relationships/image" Target="../media/image70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5" Type="http://schemas.openxmlformats.org/officeDocument/2006/relationships/image" Target="../media/image1.png"/><Relationship Id="rId4" Type="http://schemas.openxmlformats.org/officeDocument/2006/relationships/image" Target="../media/image71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5" Type="http://schemas.openxmlformats.org/officeDocument/2006/relationships/image" Target="../media/image1.png"/><Relationship Id="rId4" Type="http://schemas.openxmlformats.org/officeDocument/2006/relationships/image" Target="../media/image7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5" Type="http://schemas.openxmlformats.org/officeDocument/2006/relationships/image" Target="../media/image1.png"/><Relationship Id="rId4" Type="http://schemas.openxmlformats.org/officeDocument/2006/relationships/image" Target="../media/image73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5" Type="http://schemas.openxmlformats.org/officeDocument/2006/relationships/image" Target="../media/image1.png"/><Relationship Id="rId4" Type="http://schemas.openxmlformats.org/officeDocument/2006/relationships/image" Target="../media/image74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5" Type="http://schemas.openxmlformats.org/officeDocument/2006/relationships/image" Target="../media/image1.png"/><Relationship Id="rId4" Type="http://schemas.openxmlformats.org/officeDocument/2006/relationships/image" Target="../media/image75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6" Type="http://schemas.openxmlformats.org/officeDocument/2006/relationships/image" Target="../media/image1.png"/><Relationship Id="rId5" Type="http://schemas.openxmlformats.org/officeDocument/2006/relationships/image" Target="../media/image76.png"/><Relationship Id="rId4" Type="http://schemas.openxmlformats.org/officeDocument/2006/relationships/notesSlide" Target="../notesSlides/notesSlide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ymbol zastępczy numeru slajdu 1">
            <a:extLst>
              <a:ext uri="{FF2B5EF4-FFF2-40B4-BE49-F238E27FC236}">
                <a16:creationId xmlns:a16="http://schemas.microsoft.com/office/drawing/2014/main" id="{D23C3A51-9546-403A-9EC7-5F4FEEC2E1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B63E92CB-908F-41C0-B7A3-73BE2F416D0D}" type="slidenum">
              <a:rPr lang="pl-PL" altLang="pl-PL" sz="1400" smtClean="0"/>
              <a:pPr/>
              <a:t>1</a:t>
            </a:fld>
            <a:endParaRPr lang="pl-PL" altLang="pl-PL" sz="1400"/>
          </a:p>
        </p:txBody>
      </p:sp>
      <p:sp>
        <p:nvSpPr>
          <p:cNvPr id="3" name="Symbol zastępczy numeru slajdu 3">
            <a:extLst>
              <a:ext uri="{FF2B5EF4-FFF2-40B4-BE49-F238E27FC236}">
                <a16:creationId xmlns:a16="http://schemas.microsoft.com/office/drawing/2014/main" id="{9AC914C8-1705-4DC1-80E0-2EF7D41BAB78}"/>
              </a:ext>
            </a:extLst>
          </p:cNvPr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4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4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4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4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pl-PL">
                <a:latin typeface="+mj-lt"/>
              </a:rPr>
              <a:t>1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01B3C135-9DF5-496D-933F-4110C8FA5BB7}"/>
              </a:ext>
            </a:extLst>
          </p:cNvPr>
          <p:cNvSpPr txBox="1"/>
          <p:nvPr/>
        </p:nvSpPr>
        <p:spPr>
          <a:xfrm>
            <a:off x="904875" y="1671638"/>
            <a:ext cx="7334250" cy="2124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4400" b="1" dirty="0"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STOPNIE OCHRONY IP I IK URZĄDZEŃ I OSPRZĘTU ELEKTRYCZNEGO</a:t>
            </a:r>
            <a:endParaRPr lang="pl-PL" sz="4400" b="1" dirty="0">
              <a:latin typeface="+mj-lt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FCBD36BC-8ADF-4541-BCE8-000652D74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663" y="5229225"/>
            <a:ext cx="4826000" cy="16319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pl-PL" altLang="pl-PL" dirty="0">
                <a:solidFill>
                  <a:schemeClr val="tx1"/>
                </a:solidFill>
                <a:latin typeface="+mj-lt"/>
              </a:rPr>
              <a:t>Marek KURKOWSKI</a:t>
            </a:r>
          </a:p>
          <a:p>
            <a:pPr algn="r" eaLnBrk="1" hangingPunct="1">
              <a:defRPr/>
            </a:pPr>
            <a:endParaRPr lang="pl-PL" altLang="pl-PL" sz="1600" dirty="0">
              <a:solidFill>
                <a:schemeClr val="tx1"/>
              </a:solidFill>
              <a:latin typeface="+mj-lt"/>
            </a:endParaRPr>
          </a:p>
          <a:p>
            <a:pPr algn="r" eaLnBrk="1" hangingPunct="1">
              <a:defRPr/>
            </a:pPr>
            <a:r>
              <a:rPr lang="pl-PL" altLang="pl-PL" sz="2000" dirty="0">
                <a:solidFill>
                  <a:schemeClr val="tx1"/>
                </a:solidFill>
                <a:latin typeface="+mj-lt"/>
              </a:rPr>
              <a:t>POLITECHNIKA CZĘSTOCHOWSKA</a:t>
            </a:r>
          </a:p>
          <a:p>
            <a:pPr algn="r" eaLnBrk="1" hangingPunct="1">
              <a:defRPr/>
            </a:pPr>
            <a:r>
              <a:rPr lang="pl-PL" altLang="pl-PL" sz="2000" dirty="0">
                <a:solidFill>
                  <a:schemeClr val="tx1"/>
                </a:solidFill>
                <a:latin typeface="+mj-lt"/>
              </a:rPr>
              <a:t>WYDZIAŁ ELEKTRYCZNY</a:t>
            </a:r>
          </a:p>
          <a:p>
            <a:pPr algn="r" eaLnBrk="1" hangingPunct="1">
              <a:defRPr/>
            </a:pPr>
            <a:r>
              <a:rPr lang="pl-PL" altLang="pl-PL" sz="2000" dirty="0">
                <a:solidFill>
                  <a:schemeClr val="tx1"/>
                </a:solidFill>
                <a:latin typeface="+mj-lt"/>
              </a:rPr>
              <a:t>Częstochowa 2020 </a:t>
            </a:r>
          </a:p>
        </p:txBody>
      </p:sp>
      <p:sp>
        <p:nvSpPr>
          <p:cNvPr id="6" name="pole tekstowe 4">
            <a:extLst>
              <a:ext uri="{FF2B5EF4-FFF2-40B4-BE49-F238E27FC236}">
                <a16:creationId xmlns:a16="http://schemas.microsoft.com/office/drawing/2014/main" id="{96D564F2-7133-4EDC-BC30-6926D15A8D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288" y="3832225"/>
            <a:ext cx="8842375" cy="9239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l-PL" altLang="pl-PL" sz="1800" dirty="0">
                <a:solidFill>
                  <a:schemeClr val="tx1"/>
                </a:solidFill>
                <a:latin typeface="+mj-lt"/>
              </a:rPr>
              <a:t>Projekt finansowany w ramach programu Ministra Nauki i Szkolnictwa Wyższego pod nazwą „Regionalna Inicjatywa Doskonałości” w latach 2019-2022 nr projektu 020/RID/2018/19, kwota finansowania 12 000 000 PLN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33706892-CD04-4E28-BEB1-928DABEAD9D4}"/>
              </a:ext>
            </a:extLst>
          </p:cNvPr>
          <p:cNvSpPr txBox="1"/>
          <p:nvPr/>
        </p:nvSpPr>
        <p:spPr>
          <a:xfrm>
            <a:off x="293688" y="188913"/>
            <a:ext cx="881697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2400" b="1" dirty="0">
                <a:solidFill>
                  <a:srgbClr val="00000A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Bezpieczeństwo użytkowania urządzeń elektrycznych</a:t>
            </a:r>
            <a:endParaRPr lang="pl-PL" sz="2400" b="1" dirty="0">
              <a:latin typeface="+mj-lt"/>
            </a:endParaRPr>
          </a:p>
        </p:txBody>
      </p:sp>
      <p:pic>
        <p:nvPicPr>
          <p:cNvPr id="8" name="Dźwięk 7">
            <a:hlinkClick r:id="" action="ppaction://media"/>
            <a:extLst>
              <a:ext uri="{FF2B5EF4-FFF2-40B4-BE49-F238E27FC236}">
                <a16:creationId xmlns:a16="http://schemas.microsoft.com/office/drawing/2014/main" id="{68666EA7-0440-4CA1-8A0C-F49FC8DCCA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990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mage1">
            <a:extLst>
              <a:ext uri="{FF2B5EF4-FFF2-40B4-BE49-F238E27FC236}">
                <a16:creationId xmlns:a16="http://schemas.microsoft.com/office/drawing/2014/main" id="{0A21DA53-2439-4A3C-B023-783C99B16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2060575"/>
            <a:ext cx="8964612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63FF8AD2-48EC-4DBC-B34A-ECD19C2D6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8" y="620713"/>
            <a:ext cx="7772400" cy="762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b="1" spc="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Litery</a:t>
            </a:r>
            <a:r>
              <a:rPr lang="pl-PL" b="1" spc="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b="1" spc="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dodatkowe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1D2DB6AF-03E0-474B-A563-CAB70010B1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33363"/>
            <a:ext cx="5834063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pl-PL" dirty="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Stopnie ochrony IP 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6BA5F636-A7CF-4BF0-9CF7-3053E57554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821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52C3ACFD-60A6-4A39-A626-6A69CF4084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206057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69900" indent="-469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pl-PL" altLang="pl-PL">
              <a:latin typeface="Times New Roman" panose="02020603050405020304" pitchFamily="18" charset="0"/>
            </a:endParaRPr>
          </a:p>
        </p:txBody>
      </p:sp>
      <p:pic>
        <p:nvPicPr>
          <p:cNvPr id="15363" name="Picture 3" descr="LVD91">
            <a:extLst>
              <a:ext uri="{FF2B5EF4-FFF2-40B4-BE49-F238E27FC236}">
                <a16:creationId xmlns:a16="http://schemas.microsoft.com/office/drawing/2014/main" id="{97359DBF-02C6-4116-B828-9B8DC1A62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89138"/>
            <a:ext cx="8820150" cy="260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6">
            <a:extLst>
              <a:ext uri="{FF2B5EF4-FFF2-40B4-BE49-F238E27FC236}">
                <a16:creationId xmlns:a16="http://schemas.microsoft.com/office/drawing/2014/main" id="{F86668D0-8B3E-4DB0-B0AA-AD9F922687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346075"/>
            <a:ext cx="5834063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pl-PL" dirty="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Stopnie ochrony IP 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EF9E7836-60A4-4FD2-A547-2EEB151594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413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7C771E9E-F7F0-4838-9688-9BD4769F86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206057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69900" indent="-469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pl-PL" altLang="pl-PL">
              <a:latin typeface="Times New Roman" panose="02020603050405020304" pitchFamily="18" charset="0"/>
            </a:endParaRPr>
          </a:p>
        </p:txBody>
      </p:sp>
      <p:pic>
        <p:nvPicPr>
          <p:cNvPr id="16387" name="Picture 7" descr="LVD92x">
            <a:extLst>
              <a:ext uri="{FF2B5EF4-FFF2-40B4-BE49-F238E27FC236}">
                <a16:creationId xmlns:a16="http://schemas.microsoft.com/office/drawing/2014/main" id="{625CA13F-2E3D-40D1-8FA2-C79ECCE94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8" y="1073150"/>
            <a:ext cx="82804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6">
            <a:extLst>
              <a:ext uri="{FF2B5EF4-FFF2-40B4-BE49-F238E27FC236}">
                <a16:creationId xmlns:a16="http://schemas.microsoft.com/office/drawing/2014/main" id="{1AF92F67-B0C2-49F9-9E6D-0BB6FD455E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333375"/>
            <a:ext cx="5834063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pl-PL" dirty="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Stopnie ochrony IP </a:t>
            </a:r>
          </a:p>
        </p:txBody>
      </p:sp>
      <p:pic>
        <p:nvPicPr>
          <p:cNvPr id="16389" name="Picture 6">
            <a:extLst>
              <a:ext uri="{FF2B5EF4-FFF2-40B4-BE49-F238E27FC236}">
                <a16:creationId xmlns:a16="http://schemas.microsoft.com/office/drawing/2014/main" id="{807D013A-5E21-4CB6-A9DE-10549A445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4665663"/>
            <a:ext cx="2608263" cy="219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03762BAD-E937-4D7C-BCB4-FC96FF96A2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403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1">
            <a:extLst>
              <a:ext uri="{FF2B5EF4-FFF2-40B4-BE49-F238E27FC236}">
                <a16:creationId xmlns:a16="http://schemas.microsoft.com/office/drawing/2014/main" id="{1CA401A4-2DF1-4A44-80DF-2CDE47896F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8875" y="18288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pl-PL" altLang="pl-PL" sz="2400" b="1">
              <a:solidFill>
                <a:schemeClr val="tx2"/>
              </a:solidFill>
            </a:endParaRPr>
          </a:p>
        </p:txBody>
      </p:sp>
      <p:pic>
        <p:nvPicPr>
          <p:cNvPr id="17411" name="Picture 3">
            <a:extLst>
              <a:ext uri="{FF2B5EF4-FFF2-40B4-BE49-F238E27FC236}">
                <a16:creationId xmlns:a16="http://schemas.microsoft.com/office/drawing/2014/main" id="{EC2D0417-69DB-49B0-BCEE-D2064B65B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50" y="836613"/>
            <a:ext cx="5559425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id="{12FC29A5-8B37-455D-8C59-33802D6FDC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333375"/>
            <a:ext cx="5834063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pl-PL" dirty="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Stopnie ochrony IP 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12B8141E-A11C-42AC-BC19-FB3811C99D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357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>
            <a:extLst>
              <a:ext uri="{FF2B5EF4-FFF2-40B4-BE49-F238E27FC236}">
                <a16:creationId xmlns:a16="http://schemas.microsoft.com/office/drawing/2014/main" id="{4994C797-F851-4E4D-98A0-0AE5E4B56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5" b="1125"/>
          <a:stretch>
            <a:fillRect/>
          </a:stretch>
        </p:blipFill>
        <p:spPr bwMode="auto">
          <a:xfrm>
            <a:off x="1554163" y="822325"/>
            <a:ext cx="5546725" cy="554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6">
            <a:extLst>
              <a:ext uri="{FF2B5EF4-FFF2-40B4-BE49-F238E27FC236}">
                <a16:creationId xmlns:a16="http://schemas.microsoft.com/office/drawing/2014/main" id="{4872DEDA-9D27-4119-8FDF-6CF95C7414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333375"/>
            <a:ext cx="5834063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pl-PL" dirty="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Stopnie ochrony IP 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0B9969AD-3A35-444E-A0B3-CA2F8CD053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353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>
            <a:extLst>
              <a:ext uri="{FF2B5EF4-FFF2-40B4-BE49-F238E27FC236}">
                <a16:creationId xmlns:a16="http://schemas.microsoft.com/office/drawing/2014/main" id="{6DF859C0-1A4B-49DA-A0A6-27889D0440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63" y="-171450"/>
            <a:ext cx="5834062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pl-PL" dirty="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Stopnie ochrony IP </a:t>
            </a:r>
          </a:p>
        </p:txBody>
      </p:sp>
      <p:pic>
        <p:nvPicPr>
          <p:cNvPr id="19459" name="Obraz 5">
            <a:extLst>
              <a:ext uri="{FF2B5EF4-FFF2-40B4-BE49-F238E27FC236}">
                <a16:creationId xmlns:a16="http://schemas.microsoft.com/office/drawing/2014/main" id="{48C668FF-B5B1-48E9-848A-43F2E055D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9313"/>
            <a:ext cx="4211638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Obraz 7">
            <a:extLst>
              <a:ext uri="{FF2B5EF4-FFF2-40B4-BE49-F238E27FC236}">
                <a16:creationId xmlns:a16="http://schemas.microsoft.com/office/drawing/2014/main" id="{EF183635-D6C5-4C9C-9CC8-7177D4A06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692150"/>
            <a:ext cx="4616450" cy="485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72A66E73-A44C-4E79-9A56-0715B9752E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488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Obraz 3">
            <a:extLst>
              <a:ext uri="{FF2B5EF4-FFF2-40B4-BE49-F238E27FC236}">
                <a16:creationId xmlns:a16="http://schemas.microsoft.com/office/drawing/2014/main" id="{AF7DFCE0-0499-4DEE-ABE4-BB5DA4BE6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295275"/>
            <a:ext cx="9077325" cy="653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6">
            <a:extLst>
              <a:ext uri="{FF2B5EF4-FFF2-40B4-BE49-F238E27FC236}">
                <a16:creationId xmlns:a16="http://schemas.microsoft.com/office/drawing/2014/main" id="{D4CFF619-EAE3-46FF-A8F1-E2090A5AE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63" y="-171450"/>
            <a:ext cx="5834062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pl-PL" dirty="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Stopnie ochrony IP 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9B55369E-F9A5-4EAB-82A3-386763FFD6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484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E724A0C1-755C-46FD-B664-DDF5ECB7AC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295400"/>
            <a:ext cx="8229600" cy="48006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anchor="t"/>
          <a:lstStyle/>
          <a:p>
            <a:pPr eaLnBrk="1" hangingPunct="1">
              <a:lnSpc>
                <a:spcPct val="80000"/>
              </a:lnSpc>
              <a:defRPr/>
            </a:pPr>
            <a:r>
              <a:rPr lang="pl-PL" u="sng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przykład:</a:t>
            </a:r>
            <a:r>
              <a:rPr lang="pl-PL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</a:t>
            </a:r>
            <a:br>
              <a:rPr lang="pl-PL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</a:br>
            <a:r>
              <a:rPr lang="pl-PL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IP 44 - zabezpieczenie przed dostaniem się obcych ciał stałych o średnicy powyżej 1mm, przed dostępem do części niebezpiecznych drutem oraz przed wnikaniem cieczy rozbryzgiwanej</a:t>
            </a:r>
            <a:br>
              <a:rPr lang="pl-PL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</a:br>
            <a:br>
              <a:rPr lang="pl-PL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</a:br>
            <a:r>
              <a:rPr lang="pl-PL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IP 54 - pierwsza cyfra charakterystyczna: 5 - ochrona przed dostępem osób do niebezpiecznych części za pomocą drutu, druga cyfra charakterystyczna:  4 - ochrona przed rozbryzgami wody. Jest to pełne zabezpieczenie przed dotknięciem i ochrona przeciwko gromadzeniu się niebezpiecznych pyłów.</a:t>
            </a:r>
            <a:br>
              <a:rPr lang="pl-PL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</a:br>
            <a:br>
              <a:rPr lang="pl-PL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</a:br>
            <a:r>
              <a:rPr lang="pl-PL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IP 65 - liczba 6 z pierwszego indeksu (ochrona przeciwko penetracji ciał obcych), liczba 5 z drugiego indeksu (Ochrona przeciwko penetracji wody).</a:t>
            </a:r>
            <a:br>
              <a:rPr lang="pl-PL" sz="2800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</a:br>
            <a:br>
              <a:rPr lang="pl-PL" sz="2800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</a:br>
            <a:endParaRPr lang="pl-PL" sz="2800" dirty="0"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081B2A88-279B-4991-B87C-D2AACE629E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333375"/>
            <a:ext cx="5834063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pl-PL" dirty="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Stopnie ochrony IP 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25C0298D-D78B-4EB4-A954-CB769BCEB4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282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B769C470-F370-4657-905F-51B5CDE26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489075"/>
            <a:ext cx="347662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 descr="NAJAZD2">
            <a:extLst>
              <a:ext uri="{FF2B5EF4-FFF2-40B4-BE49-F238E27FC236}">
                <a16:creationId xmlns:a16="http://schemas.microsoft.com/office/drawing/2014/main" id="{58A08C9A-9194-49B6-8D55-FE0511070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700213"/>
            <a:ext cx="1612900" cy="177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>
            <a:extLst>
              <a:ext uri="{FF2B5EF4-FFF2-40B4-BE49-F238E27FC236}">
                <a16:creationId xmlns:a16="http://schemas.microsoft.com/office/drawing/2014/main" id="{018CA9E8-C559-4C7F-8DAF-842951551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689350"/>
            <a:ext cx="3822700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6">
            <a:extLst>
              <a:ext uri="{FF2B5EF4-FFF2-40B4-BE49-F238E27FC236}">
                <a16:creationId xmlns:a16="http://schemas.microsoft.com/office/drawing/2014/main" id="{30319B49-32D2-4872-942D-C7BC17CD0E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333375"/>
            <a:ext cx="5834063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pl-PL" dirty="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Stopnie ochrony IP 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F3DA3E74-C8B7-45DF-A1AC-9CE586DA17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567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SC_7250">
            <a:extLst>
              <a:ext uri="{FF2B5EF4-FFF2-40B4-BE49-F238E27FC236}">
                <a16:creationId xmlns:a16="http://schemas.microsoft.com/office/drawing/2014/main" id="{FD6004A7-883C-4907-B43F-24A030EA8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908050"/>
            <a:ext cx="5329238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 descr="P6120004">
            <a:extLst>
              <a:ext uri="{FF2B5EF4-FFF2-40B4-BE49-F238E27FC236}">
                <a16:creationId xmlns:a16="http://schemas.microsoft.com/office/drawing/2014/main" id="{071B27F5-0C4D-42F6-9A6D-A92B4379D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763" y="2546350"/>
            <a:ext cx="4822825" cy="361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id="{4711A48C-E8CF-447B-8B2C-D2B4CA63A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333375"/>
            <a:ext cx="5834063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pl-PL" dirty="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Stopnie ochrony IP 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C8FDCE45-9C3F-4EA1-9932-3D0FFFF2A0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597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Prostokąt 1">
            <a:extLst>
              <a:ext uri="{FF2B5EF4-FFF2-40B4-BE49-F238E27FC236}">
                <a16:creationId xmlns:a16="http://schemas.microsoft.com/office/drawing/2014/main" id="{27692B06-431A-453C-A555-75487CA3CE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1720850"/>
            <a:ext cx="7848600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400" b="1">
                <a:solidFill>
                  <a:schemeClr val="tx2"/>
                </a:solidFill>
              </a:rPr>
              <a:t>Norma PN-EN 50102 - Stopnie ochrony przed zewnętrznymi uderzeniami mechanicznymi zapewnianej przez obudowy urządzeń elektrycznych (Kod IK)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 b="1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 b="1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400" b="1">
                <a:solidFill>
                  <a:schemeClr val="tx2"/>
                </a:solidFill>
              </a:rPr>
              <a:t>Norma PN-EN 60529 - Stopnie ochrony zapewnianej przez obudowy (Kod IP) 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F159F755-98F3-4B3C-9ACC-E35C00D99C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333375"/>
            <a:ext cx="5834063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pl-PL" dirty="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Stopnie ochrony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7CC99B72-3A9A-4E27-8C66-610674890A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563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SC_8883">
            <a:extLst>
              <a:ext uri="{FF2B5EF4-FFF2-40B4-BE49-F238E27FC236}">
                <a16:creationId xmlns:a16="http://schemas.microsoft.com/office/drawing/2014/main" id="{9E132F2D-34E9-4165-A59E-277820270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981075"/>
            <a:ext cx="5759450" cy="381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 descr="DSC_8873">
            <a:extLst>
              <a:ext uri="{FF2B5EF4-FFF2-40B4-BE49-F238E27FC236}">
                <a16:creationId xmlns:a16="http://schemas.microsoft.com/office/drawing/2014/main" id="{ACAA7C1E-851F-4B1F-A9E8-1B6DFF00C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213" y="2349500"/>
            <a:ext cx="5759450" cy="381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id="{58CD21B7-0B73-4CB0-88E8-18E9F0521D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333375"/>
            <a:ext cx="5834063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pl-PL" dirty="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Stopnie ochrony IP 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B969FBBA-DA66-464C-BE24-2691003D86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475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DSC_7236">
            <a:extLst>
              <a:ext uri="{FF2B5EF4-FFF2-40B4-BE49-F238E27FC236}">
                <a16:creationId xmlns:a16="http://schemas.microsoft.com/office/drawing/2014/main" id="{728AF185-52C5-4460-8708-54359D11D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1125538"/>
            <a:ext cx="4656138" cy="308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2" descr="Mercedes%202">
            <a:extLst>
              <a:ext uri="{FF2B5EF4-FFF2-40B4-BE49-F238E27FC236}">
                <a16:creationId xmlns:a16="http://schemas.microsoft.com/office/drawing/2014/main" id="{5775B030-C56D-4A0C-B957-F7EB54E66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697163"/>
            <a:ext cx="462280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id="{61769D1D-9101-4DDA-A0C9-838CEA00A1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333375"/>
            <a:ext cx="5834063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pl-PL" dirty="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Stopnie ochrony IP 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7C071595-A0F9-4149-88E6-65C7831431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533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 descr="DSC_7244">
            <a:extLst>
              <a:ext uri="{FF2B5EF4-FFF2-40B4-BE49-F238E27FC236}">
                <a16:creationId xmlns:a16="http://schemas.microsoft.com/office/drawing/2014/main" id="{2D47135F-B7FF-4C9B-98DC-755A33F4B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388" y="3778250"/>
            <a:ext cx="3503612" cy="231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2">
            <a:extLst>
              <a:ext uri="{FF2B5EF4-FFF2-40B4-BE49-F238E27FC236}">
                <a16:creationId xmlns:a16="http://schemas.microsoft.com/office/drawing/2014/main" id="{F60D26D3-9BC4-41F8-9E66-B36DA57F96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63" y="3213100"/>
            <a:ext cx="3024187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>
                <a:solidFill>
                  <a:schemeClr val="tx2"/>
                </a:solidFill>
              </a:rPr>
              <a:t>puszka   IP 56</a:t>
            </a:r>
          </a:p>
        </p:txBody>
      </p:sp>
      <p:pic>
        <p:nvPicPr>
          <p:cNvPr id="26628" name="Picture 4" descr="Mercedes%205">
            <a:extLst>
              <a:ext uri="{FF2B5EF4-FFF2-40B4-BE49-F238E27FC236}">
                <a16:creationId xmlns:a16="http://schemas.microsoft.com/office/drawing/2014/main" id="{E746FA12-E715-46E5-952F-6916EE51F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1125538"/>
            <a:ext cx="5759450" cy="381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3B954A61-0E71-4373-8C95-AE9A15412E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673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Mercedes%208">
            <a:extLst>
              <a:ext uri="{FF2B5EF4-FFF2-40B4-BE49-F238E27FC236}">
                <a16:creationId xmlns:a16="http://schemas.microsoft.com/office/drawing/2014/main" id="{AB625A1F-2DBE-49DA-B86F-07CCDBDD7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513"/>
            <a:ext cx="5759450" cy="381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 descr="DSC_6812">
            <a:extLst>
              <a:ext uri="{FF2B5EF4-FFF2-40B4-BE49-F238E27FC236}">
                <a16:creationId xmlns:a16="http://schemas.microsoft.com/office/drawing/2014/main" id="{50B3233B-1924-40CF-82BD-D935B1A67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3016250"/>
            <a:ext cx="4751387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id="{81FCB6ED-70D9-4CFE-A46B-EBC6609F4C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333375"/>
            <a:ext cx="5834063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pl-PL" dirty="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Stopnie ochrony IP 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9134F1F6-68EF-49E0-805D-74F9591D71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374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ED2BED44-1E35-4C28-AD23-6C6E49A8B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8538"/>
            <a:ext cx="364807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>
            <a:extLst>
              <a:ext uri="{FF2B5EF4-FFF2-40B4-BE49-F238E27FC236}">
                <a16:creationId xmlns:a16="http://schemas.microsoft.com/office/drawing/2014/main" id="{A1E5361B-B63D-4263-A341-B862598EC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1341438"/>
            <a:ext cx="5546725" cy="472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id="{F5C45264-6C99-4C21-BFD6-A589D0F13F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333375"/>
            <a:ext cx="5834063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pl-PL" dirty="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Stopnie ochrony IP 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B4A5CA40-4144-403D-ABA6-1871DFD452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611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ytuł 1">
            <a:extLst>
              <a:ext uri="{FF2B5EF4-FFF2-40B4-BE49-F238E27FC236}">
                <a16:creationId xmlns:a16="http://schemas.microsoft.com/office/drawing/2014/main" id="{770A3E0E-E116-4D67-981B-0C54D703CE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7188" y="1357313"/>
            <a:ext cx="8572500" cy="2286000"/>
          </a:xfrm>
        </p:spPr>
        <p:txBody>
          <a:bodyPr/>
          <a:lstStyle/>
          <a:p>
            <a:pPr algn="l"/>
            <a:r>
              <a:rPr lang="pl-PL" altLang="pl-PL" sz="2000">
                <a:cs typeface="Arial" panose="020B0604020202020204" pitchFamily="34" charset="0"/>
              </a:rPr>
              <a:t>Przykład rozwiązania uszczelnienia w rozłączniku przeznaczonym do montażu w pulpicie (widok ogólny urządzenia i szczegół budowy )</a:t>
            </a:r>
            <a:br>
              <a:rPr lang="pl-PL" altLang="pl-PL" sz="2000">
                <a:cs typeface="Arial" panose="020B0604020202020204" pitchFamily="34" charset="0"/>
              </a:rPr>
            </a:br>
            <a:br>
              <a:rPr lang="pl-PL" altLang="pl-PL" sz="2000">
                <a:cs typeface="Arial" panose="020B0604020202020204" pitchFamily="34" charset="0"/>
              </a:rPr>
            </a:br>
            <a:r>
              <a:rPr lang="pl-PL" altLang="pl-PL" sz="1600">
                <a:cs typeface="Arial" panose="020B0604020202020204" pitchFamily="34" charset="0"/>
              </a:rPr>
              <a:t>Widoczna uszczelka ośki, </a:t>
            </a:r>
            <a:br>
              <a:rPr lang="pl-PL" altLang="pl-PL" sz="1600">
                <a:cs typeface="Arial" panose="020B0604020202020204" pitchFamily="34" charset="0"/>
              </a:rPr>
            </a:br>
            <a:r>
              <a:rPr lang="pl-PL" altLang="pl-PL" sz="1600">
                <a:cs typeface="Arial" panose="020B0604020202020204" pitchFamily="34" charset="0"/>
              </a:rPr>
              <a:t>umieszczana pomiędzy </a:t>
            </a:r>
            <a:br>
              <a:rPr lang="pl-PL" altLang="pl-PL" sz="1600">
                <a:cs typeface="Arial" panose="020B0604020202020204" pitchFamily="34" charset="0"/>
              </a:rPr>
            </a:br>
            <a:r>
              <a:rPr lang="pl-PL" altLang="pl-PL" sz="1600">
                <a:cs typeface="Arial" panose="020B0604020202020204" pitchFamily="34" charset="0"/>
              </a:rPr>
              <a:t>płaszczyzną pulpitu a płytką </a:t>
            </a:r>
            <a:br>
              <a:rPr lang="pl-PL" altLang="pl-PL" sz="1600">
                <a:cs typeface="Arial" panose="020B0604020202020204" pitchFamily="34" charset="0"/>
              </a:rPr>
            </a:br>
            <a:r>
              <a:rPr lang="pl-PL" altLang="pl-PL" sz="1600">
                <a:cs typeface="Arial" panose="020B0604020202020204" pitchFamily="34" charset="0"/>
              </a:rPr>
              <a:t>montażową szyldziku z pokrętłem </a:t>
            </a:r>
            <a:br>
              <a:rPr lang="pl-PL" altLang="pl-PL" sz="1600">
                <a:cs typeface="Arial" panose="020B0604020202020204" pitchFamily="34" charset="0"/>
              </a:rPr>
            </a:br>
            <a:r>
              <a:rPr lang="pl-PL" altLang="pl-PL" sz="1600">
                <a:cs typeface="Arial" panose="020B0604020202020204" pitchFamily="34" charset="0"/>
              </a:rPr>
              <a:t>(korpus montuje się pod pulpitem)</a:t>
            </a:r>
          </a:p>
        </p:txBody>
      </p:sp>
      <p:pic>
        <p:nvPicPr>
          <p:cNvPr id="29699" name="Picture 6">
            <a:extLst>
              <a:ext uri="{FF2B5EF4-FFF2-40B4-BE49-F238E27FC236}">
                <a16:creationId xmlns:a16="http://schemas.microsoft.com/office/drawing/2014/main" id="{555D568F-7E73-4598-A518-703847531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5" y="2357438"/>
            <a:ext cx="5286375" cy="396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8">
            <a:extLst>
              <a:ext uri="{FF2B5EF4-FFF2-40B4-BE49-F238E27FC236}">
                <a16:creationId xmlns:a16="http://schemas.microsoft.com/office/drawing/2014/main" id="{EA8882B9-04DC-4427-AACE-0BC940701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40005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ytuł 7">
            <a:extLst>
              <a:ext uri="{FF2B5EF4-FFF2-40B4-BE49-F238E27FC236}">
                <a16:creationId xmlns:a16="http://schemas.microsoft.com/office/drawing/2014/main" id="{DE9A7820-4421-4847-9B62-AC57E3880DBC}"/>
              </a:ext>
            </a:extLst>
          </p:cNvPr>
          <p:cNvSpPr txBox="1">
            <a:spLocks/>
          </p:cNvSpPr>
          <p:nvPr/>
        </p:nvSpPr>
        <p:spPr bwMode="auto">
          <a:xfrm>
            <a:off x="642938" y="571500"/>
            <a:ext cx="814387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pl-PL" sz="2400" b="1" dirty="0">
                <a:latin typeface="Arial" charset="0"/>
                <a:ea typeface="+mj-ea"/>
                <a:cs typeface="Arial" charset="0"/>
              </a:rPr>
              <a:t>Ochrona przeciwporażeniowa</a:t>
            </a:r>
            <a:br>
              <a:rPr lang="pl-PL" sz="2400" b="1" dirty="0">
                <a:latin typeface="Arial" charset="0"/>
                <a:ea typeface="+mj-ea"/>
                <a:cs typeface="Arial" charset="0"/>
              </a:rPr>
            </a:br>
            <a:r>
              <a:rPr lang="pl-PL" sz="2400" dirty="0">
                <a:latin typeface="Arial" charset="0"/>
                <a:ea typeface="+mj-ea"/>
                <a:cs typeface="Arial" charset="0"/>
              </a:rPr>
              <a:t>Stopień ochrony wyrażony kodem IP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E3431933-4690-4700-A503-2827A79C7A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35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ytuł 1">
            <a:extLst>
              <a:ext uri="{FF2B5EF4-FFF2-40B4-BE49-F238E27FC236}">
                <a16:creationId xmlns:a16="http://schemas.microsoft.com/office/drawing/2014/main" id="{17FC4E6E-322B-46A5-973B-816B859701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7188" y="1357313"/>
            <a:ext cx="8572500" cy="2286000"/>
          </a:xfrm>
        </p:spPr>
        <p:txBody>
          <a:bodyPr/>
          <a:lstStyle/>
          <a:p>
            <a:pPr algn="l"/>
            <a:r>
              <a:rPr lang="pl-PL" altLang="pl-PL" sz="2000">
                <a:cs typeface="Arial" panose="020B0604020202020204" pitchFamily="34" charset="0"/>
              </a:rPr>
              <a:t>Przykład rozwiązania uszczelnienia w rozłączniku przeznaczonym do montażu w pulpicie (widok ogólny urządzenia i zbliżenie)</a:t>
            </a:r>
            <a:br>
              <a:rPr lang="pl-PL" altLang="pl-PL" sz="2000">
                <a:cs typeface="Arial" panose="020B0604020202020204" pitchFamily="34" charset="0"/>
              </a:rPr>
            </a:br>
            <a:br>
              <a:rPr lang="pl-PL" altLang="pl-PL" sz="2000">
                <a:cs typeface="Arial" panose="020B0604020202020204" pitchFamily="34" charset="0"/>
              </a:rPr>
            </a:br>
            <a:r>
              <a:rPr lang="pl-PL" altLang="pl-PL" sz="1600">
                <a:cs typeface="Arial" panose="020B0604020202020204" pitchFamily="34" charset="0"/>
              </a:rPr>
              <a:t>Widoczna tabliczka znamionowa</a:t>
            </a:r>
            <a:br>
              <a:rPr lang="pl-PL" altLang="pl-PL" sz="1600">
                <a:cs typeface="Arial" panose="020B0604020202020204" pitchFamily="34" charset="0"/>
              </a:rPr>
            </a:br>
            <a:r>
              <a:rPr lang="pl-PL" altLang="pl-PL" sz="1600">
                <a:cs typeface="Arial" panose="020B0604020202020204" pitchFamily="34" charset="0"/>
              </a:rPr>
              <a:t>zawierająca m.in. numer normy </a:t>
            </a:r>
            <a:br>
              <a:rPr lang="pl-PL" altLang="pl-PL" sz="1600">
                <a:cs typeface="Arial" panose="020B0604020202020204" pitchFamily="34" charset="0"/>
              </a:rPr>
            </a:br>
            <a:r>
              <a:rPr lang="pl-PL" altLang="pl-PL" sz="1600">
                <a:cs typeface="Arial" panose="020B0604020202020204" pitchFamily="34" charset="0"/>
              </a:rPr>
              <a:t>i podająca stopień ochrony (IP65</a:t>
            </a:r>
            <a:br>
              <a:rPr lang="pl-PL" altLang="pl-PL" sz="1600">
                <a:cs typeface="Arial" panose="020B0604020202020204" pitchFamily="34" charset="0"/>
              </a:rPr>
            </a:br>
            <a:r>
              <a:rPr lang="pl-PL" altLang="pl-PL" sz="1600">
                <a:cs typeface="Arial" panose="020B0604020202020204" pitchFamily="34" charset="0"/>
              </a:rPr>
              <a:t>dla pokrętła względem pulpitu – </a:t>
            </a:r>
            <a:br>
              <a:rPr lang="pl-PL" altLang="pl-PL" sz="1600">
                <a:cs typeface="Arial" panose="020B0604020202020204" pitchFamily="34" charset="0"/>
              </a:rPr>
            </a:br>
            <a:r>
              <a:rPr lang="pl-PL" altLang="pl-PL" sz="1600">
                <a:cs typeface="Arial" panose="020B0604020202020204" pitchFamily="34" charset="0"/>
              </a:rPr>
              <a:t>jako płaszczyzny montażu)</a:t>
            </a:r>
          </a:p>
        </p:txBody>
      </p:sp>
      <p:pic>
        <p:nvPicPr>
          <p:cNvPr id="30723" name="Picture 8">
            <a:extLst>
              <a:ext uri="{FF2B5EF4-FFF2-40B4-BE49-F238E27FC236}">
                <a16:creationId xmlns:a16="http://schemas.microsoft.com/office/drawing/2014/main" id="{6E6DA0E2-1623-42A9-A2E6-02492B21E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40005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ytuł 7">
            <a:extLst>
              <a:ext uri="{FF2B5EF4-FFF2-40B4-BE49-F238E27FC236}">
                <a16:creationId xmlns:a16="http://schemas.microsoft.com/office/drawing/2014/main" id="{B248B182-4AC6-4D64-AC6C-6F475EC7906F}"/>
              </a:ext>
            </a:extLst>
          </p:cNvPr>
          <p:cNvSpPr txBox="1">
            <a:spLocks/>
          </p:cNvSpPr>
          <p:nvPr/>
        </p:nvSpPr>
        <p:spPr bwMode="auto">
          <a:xfrm>
            <a:off x="642938" y="571500"/>
            <a:ext cx="814387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pl-PL" sz="2400" b="1" dirty="0">
                <a:latin typeface="Arial" charset="0"/>
                <a:ea typeface="+mj-ea"/>
                <a:cs typeface="Arial" charset="0"/>
              </a:rPr>
              <a:t>Ochrona przeciwporażeniowa</a:t>
            </a:r>
            <a:br>
              <a:rPr lang="pl-PL" sz="2400" b="1" dirty="0">
                <a:latin typeface="Arial" charset="0"/>
                <a:ea typeface="+mj-ea"/>
                <a:cs typeface="Arial" charset="0"/>
              </a:rPr>
            </a:br>
            <a:r>
              <a:rPr lang="pl-PL" sz="2400" dirty="0">
                <a:latin typeface="Arial" charset="0"/>
                <a:ea typeface="+mj-ea"/>
                <a:cs typeface="Arial" charset="0"/>
              </a:rPr>
              <a:t>Stopień ochrony wyrażony kodem IP</a:t>
            </a:r>
          </a:p>
        </p:txBody>
      </p:sp>
      <p:pic>
        <p:nvPicPr>
          <p:cNvPr id="30725" name="Picture 5">
            <a:extLst>
              <a:ext uri="{FF2B5EF4-FFF2-40B4-BE49-F238E27FC236}">
                <a16:creationId xmlns:a16="http://schemas.microsoft.com/office/drawing/2014/main" id="{133E66C8-D601-4B04-BAC6-9D2250805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5" y="2254250"/>
            <a:ext cx="5357813" cy="401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4A68D84E-5723-47BE-8BFB-CF9D892884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02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ytuł 1">
            <a:extLst>
              <a:ext uri="{FF2B5EF4-FFF2-40B4-BE49-F238E27FC236}">
                <a16:creationId xmlns:a16="http://schemas.microsoft.com/office/drawing/2014/main" id="{7506F589-73B4-4628-A51B-CDD07313B7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8625" y="1285875"/>
            <a:ext cx="8229600" cy="2428875"/>
          </a:xfrm>
        </p:spPr>
        <p:txBody>
          <a:bodyPr/>
          <a:lstStyle/>
          <a:p>
            <a:pPr algn="l"/>
            <a:r>
              <a:rPr lang="pl-PL" altLang="pl-PL" sz="2000">
                <a:cs typeface="Arial" panose="020B0604020202020204" pitchFamily="34" charset="0"/>
              </a:rPr>
              <a:t>Przykłady rozwiązań w rozłącznikach przeznaczonych do montażu w pulpicie </a:t>
            </a:r>
            <a:br>
              <a:rPr lang="pl-PL" altLang="pl-PL" sz="2000">
                <a:cs typeface="Arial" panose="020B0604020202020204" pitchFamily="34" charset="0"/>
              </a:rPr>
            </a:br>
            <a:br>
              <a:rPr lang="pl-PL" altLang="pl-PL" sz="2000">
                <a:cs typeface="Arial" panose="020B0604020202020204" pitchFamily="34" charset="0"/>
              </a:rPr>
            </a:br>
            <a:r>
              <a:rPr lang="pl-PL" altLang="pl-PL" sz="1600">
                <a:cs typeface="Arial" panose="020B0604020202020204" pitchFamily="34" charset="0"/>
              </a:rPr>
              <a:t>Rozłącznik bez </a:t>
            </a:r>
            <a:br>
              <a:rPr lang="pl-PL" altLang="pl-PL" sz="1600">
                <a:cs typeface="Arial" panose="020B0604020202020204" pitchFamily="34" charset="0"/>
              </a:rPr>
            </a:br>
            <a:r>
              <a:rPr lang="pl-PL" altLang="pl-PL" sz="1600">
                <a:cs typeface="Arial" panose="020B0604020202020204" pitchFamily="34" charset="0"/>
              </a:rPr>
              <a:t>uszczelnienia ośki </a:t>
            </a:r>
            <a:br>
              <a:rPr lang="pl-PL" altLang="pl-PL" sz="1600">
                <a:cs typeface="Arial" panose="020B0604020202020204" pitchFamily="34" charset="0"/>
              </a:rPr>
            </a:br>
            <a:r>
              <a:rPr lang="pl-PL" altLang="pl-PL" sz="1600">
                <a:cs typeface="Arial" panose="020B0604020202020204" pitchFamily="34" charset="0"/>
              </a:rPr>
              <a:t>i pokazany wcześniej </a:t>
            </a:r>
            <a:br>
              <a:rPr lang="pl-PL" altLang="pl-PL" sz="1600">
                <a:cs typeface="Arial" panose="020B0604020202020204" pitchFamily="34" charset="0"/>
              </a:rPr>
            </a:br>
            <a:r>
              <a:rPr lang="pl-PL" altLang="pl-PL" sz="1600">
                <a:cs typeface="Arial" panose="020B0604020202020204" pitchFamily="34" charset="0"/>
              </a:rPr>
              <a:t>rozłącznik z </a:t>
            </a:r>
            <a:br>
              <a:rPr lang="pl-PL" altLang="pl-PL" sz="1600">
                <a:cs typeface="Arial" panose="020B0604020202020204" pitchFamily="34" charset="0"/>
              </a:rPr>
            </a:br>
            <a:r>
              <a:rPr lang="pl-PL" altLang="pl-PL" sz="1600">
                <a:cs typeface="Arial" panose="020B0604020202020204" pitchFamily="34" charset="0"/>
              </a:rPr>
              <a:t>uszczelnieniem</a:t>
            </a:r>
          </a:p>
        </p:txBody>
      </p:sp>
      <p:pic>
        <p:nvPicPr>
          <p:cNvPr id="31747" name="Picture 7">
            <a:extLst>
              <a:ext uri="{FF2B5EF4-FFF2-40B4-BE49-F238E27FC236}">
                <a16:creationId xmlns:a16="http://schemas.microsoft.com/office/drawing/2014/main" id="{68F24459-72AE-488E-943E-0BE74F820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1839913"/>
            <a:ext cx="6072188" cy="455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ytuł 7">
            <a:extLst>
              <a:ext uri="{FF2B5EF4-FFF2-40B4-BE49-F238E27FC236}">
                <a16:creationId xmlns:a16="http://schemas.microsoft.com/office/drawing/2014/main" id="{BD580345-14AC-40FC-9BD5-002937182E2C}"/>
              </a:ext>
            </a:extLst>
          </p:cNvPr>
          <p:cNvSpPr txBox="1">
            <a:spLocks/>
          </p:cNvSpPr>
          <p:nvPr/>
        </p:nvSpPr>
        <p:spPr bwMode="auto">
          <a:xfrm>
            <a:off x="642938" y="571500"/>
            <a:ext cx="814387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pl-PL" sz="2400" b="1" dirty="0">
                <a:latin typeface="Arial" charset="0"/>
                <a:ea typeface="+mj-ea"/>
                <a:cs typeface="Arial" charset="0"/>
              </a:rPr>
              <a:t>Ochrona przeciwporażeniowa</a:t>
            </a:r>
            <a:br>
              <a:rPr lang="pl-PL" sz="2400" b="1" dirty="0">
                <a:latin typeface="Arial" charset="0"/>
                <a:ea typeface="+mj-ea"/>
                <a:cs typeface="Arial" charset="0"/>
              </a:rPr>
            </a:br>
            <a:r>
              <a:rPr lang="pl-PL" sz="2400" dirty="0">
                <a:latin typeface="Arial" charset="0"/>
                <a:ea typeface="+mj-ea"/>
                <a:cs typeface="Arial" charset="0"/>
              </a:rPr>
              <a:t>Stopień ochrony wyrażony kodem IP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89F941FB-2673-4063-8A92-FE1DF4FA7F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90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ytuł 1">
            <a:extLst>
              <a:ext uri="{FF2B5EF4-FFF2-40B4-BE49-F238E27FC236}">
                <a16:creationId xmlns:a16="http://schemas.microsoft.com/office/drawing/2014/main" id="{315F9DB1-709F-4C2B-875E-7F4786DF8C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4375" y="571500"/>
            <a:ext cx="8015288" cy="1000125"/>
          </a:xfrm>
        </p:spPr>
        <p:txBody>
          <a:bodyPr/>
          <a:lstStyle/>
          <a:p>
            <a:pPr algn="l"/>
            <a:r>
              <a:rPr lang="pl-PL" altLang="pl-PL" sz="2000">
                <a:cs typeface="Arial" panose="020B0604020202020204" pitchFamily="34" charset="0"/>
              </a:rPr>
              <a:t>Przykład rozwiązania uszczelnienia sterownika w wirówce do balneoterapii - widok ogólny urządzenia i szczegół (sterownik)</a:t>
            </a:r>
          </a:p>
        </p:txBody>
      </p:sp>
      <p:pic>
        <p:nvPicPr>
          <p:cNvPr id="32771" name="Picture 3">
            <a:extLst>
              <a:ext uri="{FF2B5EF4-FFF2-40B4-BE49-F238E27FC236}">
                <a16:creationId xmlns:a16="http://schemas.microsoft.com/office/drawing/2014/main" id="{6C28B20C-8751-4900-AF27-6A3AB7EB4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00" y="1571625"/>
            <a:ext cx="5805488" cy="464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2">
            <a:extLst>
              <a:ext uri="{FF2B5EF4-FFF2-40B4-BE49-F238E27FC236}">
                <a16:creationId xmlns:a16="http://schemas.microsoft.com/office/drawing/2014/main" id="{33240EE2-E6E7-4B82-89A0-4D5EA44C8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3000375"/>
            <a:ext cx="3357562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532B1E89-F57F-434C-8997-E554A2AE0C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01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ytuł 1">
            <a:extLst>
              <a:ext uri="{FF2B5EF4-FFF2-40B4-BE49-F238E27FC236}">
                <a16:creationId xmlns:a16="http://schemas.microsoft.com/office/drawing/2014/main" id="{0507A307-DE90-4BE6-BE8E-B3B280411A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8625" y="3929063"/>
            <a:ext cx="3857625" cy="2357437"/>
          </a:xfrm>
        </p:spPr>
        <p:txBody>
          <a:bodyPr/>
          <a:lstStyle/>
          <a:p>
            <a:pPr algn="l"/>
            <a:r>
              <a:rPr lang="pl-PL" altLang="pl-PL" sz="1600">
                <a:cs typeface="Arial" panose="020B0604020202020204" pitchFamily="34" charset="0"/>
              </a:rPr>
              <a:t>Przykład rozwiązań: </a:t>
            </a:r>
            <a:br>
              <a:rPr lang="pl-PL" altLang="pl-PL" sz="1600">
                <a:cs typeface="Arial" panose="020B0604020202020204" pitchFamily="34" charset="0"/>
              </a:rPr>
            </a:br>
            <a:br>
              <a:rPr lang="pl-PL" altLang="pl-PL" sz="1600">
                <a:cs typeface="Arial" panose="020B0604020202020204" pitchFamily="34" charset="0"/>
              </a:rPr>
            </a:br>
            <a:r>
              <a:rPr lang="pl-PL" altLang="pl-PL" sz="1600">
                <a:cs typeface="Arial" panose="020B0604020202020204" pitchFamily="34" charset="0"/>
              </a:rPr>
              <a:t>- uszczelnienia w obudowie w maszynie,</a:t>
            </a:r>
            <a:br>
              <a:rPr lang="pl-PL" altLang="pl-PL" sz="1600">
                <a:cs typeface="Arial" panose="020B0604020202020204" pitchFamily="34" charset="0"/>
              </a:rPr>
            </a:br>
            <a:br>
              <a:rPr lang="pl-PL" altLang="pl-PL" sz="1600">
                <a:cs typeface="Arial" panose="020B0604020202020204" pitchFamily="34" charset="0"/>
              </a:rPr>
            </a:br>
            <a:r>
              <a:rPr lang="pl-PL" altLang="pl-PL" sz="1600">
                <a:cs typeface="Arial" panose="020B0604020202020204" pitchFamily="34" charset="0"/>
              </a:rPr>
              <a:t>- różne rodzaje budowy uszczelnień  </a:t>
            </a:r>
            <a:br>
              <a:rPr lang="pl-PL" altLang="pl-PL" sz="1600">
                <a:cs typeface="Arial" panose="020B0604020202020204" pitchFamily="34" charset="0"/>
              </a:rPr>
            </a:br>
            <a:r>
              <a:rPr lang="pl-PL" altLang="pl-PL" sz="1600">
                <a:cs typeface="Arial" panose="020B0604020202020204" pitchFamily="34" charset="0"/>
              </a:rPr>
              <a:t>  przewodów wyprowadzanych z  </a:t>
            </a:r>
            <a:br>
              <a:rPr lang="pl-PL" altLang="pl-PL" sz="1600">
                <a:cs typeface="Arial" panose="020B0604020202020204" pitchFamily="34" charset="0"/>
              </a:rPr>
            </a:br>
            <a:r>
              <a:rPr lang="pl-PL" altLang="pl-PL" sz="1600">
                <a:cs typeface="Arial" panose="020B0604020202020204" pitchFamily="34" charset="0"/>
              </a:rPr>
              <a:t>  obudowy (widok i wnętrze).</a:t>
            </a:r>
            <a:endParaRPr lang="pl-PL" altLang="pl-PL" sz="1600"/>
          </a:p>
        </p:txBody>
      </p:sp>
      <p:pic>
        <p:nvPicPr>
          <p:cNvPr id="33795" name="Picture 4">
            <a:extLst>
              <a:ext uri="{FF2B5EF4-FFF2-40B4-BE49-F238E27FC236}">
                <a16:creationId xmlns:a16="http://schemas.microsoft.com/office/drawing/2014/main" id="{18081896-6668-43F7-B6A0-1D40370F3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642938"/>
            <a:ext cx="410845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5">
            <a:extLst>
              <a:ext uri="{FF2B5EF4-FFF2-40B4-BE49-F238E27FC236}">
                <a16:creationId xmlns:a16="http://schemas.microsoft.com/office/drawing/2014/main" id="{86E10EE0-33C7-4AAA-A653-CC208AC75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1000125"/>
            <a:ext cx="3887787" cy="518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B5B7B43C-2D43-47E2-985F-9D3D09DA06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362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CA14D4D-D9AF-4A17-847A-535795DBE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49275"/>
            <a:ext cx="7772400" cy="7620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Norma </a:t>
            </a:r>
            <a:r>
              <a:rPr lang="pl-PL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PN-EN 50102 - </a:t>
            </a:r>
            <a:r>
              <a:rPr lang="pl-PL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Stopnie ochrony przed zewnętrznymi uderzeniami mechanicznymi zapewnianej przez obudowy urządzeń elektrycznych (Kod IK)</a:t>
            </a:r>
          </a:p>
        </p:txBody>
      </p:sp>
      <p:sp>
        <p:nvSpPr>
          <p:cNvPr id="7171" name="Symbol zastępczy zawartości 2">
            <a:extLst>
              <a:ext uri="{FF2B5EF4-FFF2-40B4-BE49-F238E27FC236}">
                <a16:creationId xmlns:a16="http://schemas.microsoft.com/office/drawing/2014/main" id="{14453722-5E9D-4CF0-BEC2-06389ADE11A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1628775"/>
            <a:ext cx="8686800" cy="5105400"/>
          </a:xfrm>
        </p:spPr>
        <p:txBody>
          <a:bodyPr/>
          <a:lstStyle/>
          <a:p>
            <a:pPr>
              <a:buFontTx/>
              <a:buNone/>
            </a:pPr>
            <a:r>
              <a:rPr lang="pl-PL" altLang="pl-PL"/>
              <a:t>Normę stosuje się w odniesieniu do klasyfikacji stopni ochrony, zapewnianej przez obudowy przed zewnętrznymi uderzeniami mechanicznymi, urządzeń o napięciu znamionowym nie przekraczającym 72,5kV.</a:t>
            </a:r>
          </a:p>
          <a:p>
            <a:pPr>
              <a:buFontTx/>
              <a:buNone/>
            </a:pPr>
            <a:endParaRPr lang="pl-PL" altLang="pl-PL"/>
          </a:p>
          <a:p>
            <a:pPr>
              <a:buFontTx/>
              <a:buNone/>
            </a:pPr>
            <a:r>
              <a:rPr lang="pl-PL" altLang="pl-PL"/>
              <a:t>Warunki atmosferyczne podczas prób:</a:t>
            </a:r>
          </a:p>
          <a:p>
            <a:pPr lvl="1"/>
            <a:r>
              <a:rPr lang="pl-PL" altLang="pl-PL"/>
              <a:t>Zakres temperatury 15</a:t>
            </a:r>
            <a:r>
              <a:rPr lang="pl-PL" altLang="pl-PL">
                <a:cs typeface="Arial" panose="020B0604020202020204" pitchFamily="34" charset="0"/>
              </a:rPr>
              <a:t>°C do </a:t>
            </a:r>
            <a:r>
              <a:rPr lang="pl-PL" altLang="pl-PL"/>
              <a:t>35</a:t>
            </a:r>
            <a:r>
              <a:rPr lang="pl-PL" altLang="pl-PL">
                <a:cs typeface="Arial" panose="020B0604020202020204" pitchFamily="34" charset="0"/>
              </a:rPr>
              <a:t>°C</a:t>
            </a:r>
          </a:p>
          <a:p>
            <a:pPr lvl="1"/>
            <a:r>
              <a:rPr lang="pl-PL" altLang="pl-PL">
                <a:cs typeface="Arial" panose="020B0604020202020204" pitchFamily="34" charset="0"/>
              </a:rPr>
              <a:t>Ciśnienie atmosferyczne 86kPa do 106kPa</a:t>
            </a:r>
            <a:endParaRPr lang="pl-PL" altLang="pl-PL"/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46A55D79-D73F-4833-B81D-AB528E9095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122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ytuł 1">
            <a:extLst>
              <a:ext uri="{FF2B5EF4-FFF2-40B4-BE49-F238E27FC236}">
                <a16:creationId xmlns:a16="http://schemas.microsoft.com/office/drawing/2014/main" id="{DF052A1E-C4B4-45DC-A7C1-6A487792ED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8625" y="4643438"/>
            <a:ext cx="3857625" cy="1714500"/>
          </a:xfrm>
        </p:spPr>
        <p:txBody>
          <a:bodyPr/>
          <a:lstStyle/>
          <a:p>
            <a:pPr algn="l"/>
            <a:r>
              <a:rPr lang="pl-PL" altLang="pl-PL" sz="1600">
                <a:cs typeface="Arial" panose="020B0604020202020204" pitchFamily="34" charset="0"/>
              </a:rPr>
              <a:t>Przykład uszczelnienia w obudowie (odgałęźnik instalacyjny).</a:t>
            </a:r>
            <a:br>
              <a:rPr lang="pl-PL" altLang="pl-PL" sz="1600">
                <a:cs typeface="Arial" panose="020B0604020202020204" pitchFamily="34" charset="0"/>
              </a:rPr>
            </a:br>
            <a:br>
              <a:rPr lang="pl-PL" altLang="pl-PL" sz="1600">
                <a:cs typeface="Arial" panose="020B0604020202020204" pitchFamily="34" charset="0"/>
              </a:rPr>
            </a:br>
            <a:r>
              <a:rPr lang="pl-PL" altLang="pl-PL" sz="1600">
                <a:cs typeface="Arial" panose="020B0604020202020204" pitchFamily="34" charset="0"/>
              </a:rPr>
              <a:t>Przykład oprawy oświetlenia </a:t>
            </a:r>
            <a:br>
              <a:rPr lang="pl-PL" altLang="pl-PL" sz="1600">
                <a:cs typeface="Arial" panose="020B0604020202020204" pitchFamily="34" charset="0"/>
              </a:rPr>
            </a:br>
            <a:r>
              <a:rPr lang="pl-PL" altLang="pl-PL" sz="1600">
                <a:cs typeface="Arial" panose="020B0604020202020204" pitchFamily="34" charset="0"/>
              </a:rPr>
              <a:t>zewnętrznego (widoczny podany </a:t>
            </a:r>
            <a:br>
              <a:rPr lang="pl-PL" altLang="pl-PL" sz="1600">
                <a:cs typeface="Arial" panose="020B0604020202020204" pitchFamily="34" charset="0"/>
              </a:rPr>
            </a:br>
            <a:r>
              <a:rPr lang="pl-PL" altLang="pl-PL" sz="1600">
                <a:cs typeface="Arial" panose="020B0604020202020204" pitchFamily="34" charset="0"/>
              </a:rPr>
              <a:t>stopień ochrony IP65).</a:t>
            </a:r>
            <a:endParaRPr lang="pl-PL" altLang="pl-PL" sz="1600"/>
          </a:p>
        </p:txBody>
      </p:sp>
      <p:pic>
        <p:nvPicPr>
          <p:cNvPr id="34819" name="Picture 2">
            <a:extLst>
              <a:ext uri="{FF2B5EF4-FFF2-40B4-BE49-F238E27FC236}">
                <a16:creationId xmlns:a16="http://schemas.microsoft.com/office/drawing/2014/main" id="{DD09FFDA-6F6C-4B72-A9D5-8B20C4FED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642938"/>
            <a:ext cx="4500563" cy="562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2">
            <a:extLst>
              <a:ext uri="{FF2B5EF4-FFF2-40B4-BE49-F238E27FC236}">
                <a16:creationId xmlns:a16="http://schemas.microsoft.com/office/drawing/2014/main" id="{A3856604-8A93-4FF0-9E21-62FEF91F5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428625"/>
            <a:ext cx="3071813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73B44393-F300-4F6A-A0FE-C8A9DC7599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93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28D832D-B026-4CD4-8F2C-344371057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Próbniki dostępu do badań ochrony przed dostępem do części niebezpiecznych</a:t>
            </a:r>
          </a:p>
        </p:txBody>
      </p:sp>
      <p:pic>
        <p:nvPicPr>
          <p:cNvPr id="35843" name="Picture 2" descr="image1">
            <a:extLst>
              <a:ext uri="{FF2B5EF4-FFF2-40B4-BE49-F238E27FC236}">
                <a16:creationId xmlns:a16="http://schemas.microsoft.com/office/drawing/2014/main" id="{68369D11-ABA8-4F3E-AD5D-F8BC81AC6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662"/>
          <a:stretch>
            <a:fillRect/>
          </a:stretch>
        </p:blipFill>
        <p:spPr bwMode="auto">
          <a:xfrm>
            <a:off x="755650" y="1052513"/>
            <a:ext cx="7343775" cy="558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B09DEAC8-58B7-4CC8-9B1F-D67799F9D4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206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image1">
            <a:extLst>
              <a:ext uri="{FF2B5EF4-FFF2-40B4-BE49-F238E27FC236}">
                <a16:creationId xmlns:a16="http://schemas.microsoft.com/office/drawing/2014/main" id="{B56FE403-DCFA-4334-B3D7-869B732E4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28"/>
          <a:stretch>
            <a:fillRect/>
          </a:stretch>
        </p:blipFill>
        <p:spPr bwMode="auto">
          <a:xfrm>
            <a:off x="468313" y="1268413"/>
            <a:ext cx="8159750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D0FD1F8F-820B-4773-BA49-DAA0B8664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Próbniki dostępu do badań ochrony przed dostępem do części niebezpiecznych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40A0DE8E-FCC8-4E1E-B39A-C8C46CE4A6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77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8C1DD1F-237D-498E-808C-853DA1C0F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 rtlCol="0">
            <a:no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pl-PL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Urządzenie probiercze do sprawdzania ochrony przed wodą natryskiwaną i rozbryzgiwaną; drugie cyfry charakterystyczne 3 i 4 (rura o ruchu oscylacyjnym)</a:t>
            </a:r>
          </a:p>
        </p:txBody>
      </p:sp>
      <p:pic>
        <p:nvPicPr>
          <p:cNvPr id="37891" name="Picture 2" descr="image1">
            <a:extLst>
              <a:ext uri="{FF2B5EF4-FFF2-40B4-BE49-F238E27FC236}">
                <a16:creationId xmlns:a16="http://schemas.microsoft.com/office/drawing/2014/main" id="{784BEFF7-6E83-4CE9-9496-65263F344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484313"/>
            <a:ext cx="7345362" cy="525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99757469-D82F-4543-9BCB-B02D7B69AF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274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>
            <a:extLst>
              <a:ext uri="{FF2B5EF4-FFF2-40B4-BE49-F238E27FC236}">
                <a16:creationId xmlns:a16="http://schemas.microsoft.com/office/drawing/2014/main" id="{681D7B87-0039-4BC0-8236-E250BA671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" y="333375"/>
            <a:ext cx="7702550" cy="644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15" name="Rectangle 2">
            <a:extLst>
              <a:ext uri="{FF2B5EF4-FFF2-40B4-BE49-F238E27FC236}">
                <a16:creationId xmlns:a16="http://schemas.microsoft.com/office/drawing/2014/main" id="{693DA48C-F760-4658-B270-2604823DF8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563563"/>
          </a:xfrm>
        </p:spPr>
        <p:txBody>
          <a:bodyPr/>
          <a:lstStyle/>
          <a:p>
            <a:pPr algn="l"/>
            <a:r>
              <a:rPr lang="pl-PL" altLang="pl-PL"/>
              <a:t>Komora</a:t>
            </a:r>
            <a:r>
              <a:rPr lang="pl-PL" altLang="pl-PL" u="sng"/>
              <a:t> </a:t>
            </a:r>
            <a:r>
              <a:rPr lang="pl-PL" altLang="pl-PL"/>
              <a:t>pyłowa IP5X , 6X</a:t>
            </a:r>
            <a:endParaRPr lang="en-US" altLang="pl-PL"/>
          </a:p>
        </p:txBody>
      </p:sp>
      <p:sp>
        <p:nvSpPr>
          <p:cNvPr id="38916" name="Prostokąt 4">
            <a:extLst>
              <a:ext uri="{FF2B5EF4-FFF2-40B4-BE49-F238E27FC236}">
                <a16:creationId xmlns:a16="http://schemas.microsoft.com/office/drawing/2014/main" id="{EB4B2A69-2C6F-44D5-BEA2-54C0D10464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5575" y="2997200"/>
            <a:ext cx="345122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2400" b="1">
                <a:latin typeface="Times New Roman" panose="02020603050405020304" pitchFamily="18" charset="0"/>
              </a:rPr>
              <a:t>Urządzenie probiercze do sprawdzania ochrony przed pyłem</a:t>
            </a:r>
            <a:r>
              <a:rPr lang="pl-PL" altLang="pl-PL" sz="2400">
                <a:latin typeface="Times New Roman" panose="02020603050405020304" pitchFamily="18" charset="0"/>
              </a:rPr>
              <a:t> </a:t>
            </a:r>
            <a:r>
              <a:rPr lang="pl-PL" altLang="pl-PL" sz="2400" b="1">
                <a:latin typeface="Times New Roman" panose="02020603050405020304" pitchFamily="18" charset="0"/>
              </a:rPr>
              <a:t>(komora pyłowa)</a:t>
            </a:r>
            <a:endParaRPr lang="pl-PL" altLang="pl-PL" sz="2400">
              <a:latin typeface="Times New Roman" panose="02020603050405020304" pitchFamily="18" charset="0"/>
            </a:endParaRP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CA5B619B-7C96-4C60-81EA-BA84202275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334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C8CD20-F28E-497A-BBC5-393BD8EEC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88" y="115888"/>
            <a:ext cx="403225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b="1" spc="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Przyrządy probiercze</a:t>
            </a:r>
          </a:p>
        </p:txBody>
      </p:sp>
      <p:sp>
        <p:nvSpPr>
          <p:cNvPr id="39939" name="Symbol zastępczy zawartości 2">
            <a:extLst>
              <a:ext uri="{FF2B5EF4-FFF2-40B4-BE49-F238E27FC236}">
                <a16:creationId xmlns:a16="http://schemas.microsoft.com/office/drawing/2014/main" id="{FEE4C05C-2F5B-4BBB-BAB3-3D80AFBB09D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23850" y="765175"/>
            <a:ext cx="8229600" cy="4525963"/>
          </a:xfrm>
        </p:spPr>
        <p:txBody>
          <a:bodyPr/>
          <a:lstStyle/>
          <a:p>
            <a:pPr>
              <a:buFontTx/>
              <a:buNone/>
            </a:pPr>
            <a:r>
              <a:rPr lang="pl-PL" altLang="pl-PL"/>
              <a:t>Do prób wykorzystuje się:</a:t>
            </a:r>
          </a:p>
          <a:p>
            <a:r>
              <a:rPr lang="pl-PL" altLang="pl-PL"/>
              <a:t>Młot wahadłowy</a:t>
            </a:r>
          </a:p>
          <a:p>
            <a:r>
              <a:rPr lang="pl-PL" altLang="pl-PL"/>
              <a:t>Młot sprężynowy</a:t>
            </a:r>
          </a:p>
          <a:p>
            <a:r>
              <a:rPr lang="pl-PL" altLang="pl-PL"/>
              <a:t>Młot pionowy</a:t>
            </a:r>
          </a:p>
        </p:txBody>
      </p:sp>
      <p:pic>
        <p:nvPicPr>
          <p:cNvPr id="39940" name="Picture 2">
            <a:extLst>
              <a:ext uri="{FF2B5EF4-FFF2-40B4-BE49-F238E27FC236}">
                <a16:creationId xmlns:a16="http://schemas.microsoft.com/office/drawing/2014/main" id="{BFCA5AA3-442A-4D3F-9CDA-AC4D30112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0" r="10541" b="7391"/>
          <a:stretch>
            <a:fillRect/>
          </a:stretch>
        </p:blipFill>
        <p:spPr bwMode="auto">
          <a:xfrm>
            <a:off x="5219700" y="779463"/>
            <a:ext cx="3529013" cy="596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3">
            <a:extLst>
              <a:ext uri="{FF2B5EF4-FFF2-40B4-BE49-F238E27FC236}">
                <a16:creationId xmlns:a16="http://schemas.microsoft.com/office/drawing/2014/main" id="{184DD00B-6ABE-4CDF-B5B1-AE80146F9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787650"/>
            <a:ext cx="3783012" cy="402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57063335-D21D-40A2-B699-56AD09CAE918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8229600" cy="620713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pl-PL" b="1" kern="0" spc="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Stopnie</a:t>
            </a:r>
            <a:r>
              <a:rPr lang="pl-PL" b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b="1" ker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IK</a:t>
            </a:r>
            <a:endParaRPr lang="pl-PL" b="1" kern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AE46477F-42E0-4907-A432-89FBD2FEBA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93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>
            <a:extLst>
              <a:ext uri="{FF2B5EF4-FFF2-40B4-BE49-F238E27FC236}">
                <a16:creationId xmlns:a16="http://schemas.microsoft.com/office/drawing/2014/main" id="{B91E8F4D-BA69-40A7-AD9B-FDD441474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75" y="333375"/>
            <a:ext cx="4511675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3">
            <a:extLst>
              <a:ext uri="{FF2B5EF4-FFF2-40B4-BE49-F238E27FC236}">
                <a16:creationId xmlns:a16="http://schemas.microsoft.com/office/drawing/2014/main" id="{B046C6FB-7DF7-4661-9B1E-ADED7A340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311150"/>
            <a:ext cx="4465638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5">
            <a:extLst>
              <a:ext uri="{FF2B5EF4-FFF2-40B4-BE49-F238E27FC236}">
                <a16:creationId xmlns:a16="http://schemas.microsoft.com/office/drawing/2014/main" id="{C554ED74-F4BB-44EC-A98F-21A691290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079625"/>
            <a:ext cx="3095625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4">
            <a:extLst>
              <a:ext uri="{FF2B5EF4-FFF2-40B4-BE49-F238E27FC236}">
                <a16:creationId xmlns:a16="http://schemas.microsoft.com/office/drawing/2014/main" id="{6D5F7FEA-EAF3-4770-B374-96B42BF34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349750"/>
            <a:ext cx="5568950" cy="231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4">
            <a:extLst>
              <a:ext uri="{FF2B5EF4-FFF2-40B4-BE49-F238E27FC236}">
                <a16:creationId xmlns:a16="http://schemas.microsoft.com/office/drawing/2014/main" id="{C71C4F01-EE05-44FB-B460-E34B85D83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860800"/>
            <a:ext cx="3492500" cy="281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3CA71F50-02EA-4FAA-96D3-C5B91D9936A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pl-PL" b="1" kern="0" spc="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Stopnie</a:t>
            </a:r>
            <a:r>
              <a:rPr lang="pl-PL" b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b="1" ker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IK</a:t>
            </a:r>
            <a:endParaRPr lang="pl-PL" b="1" kern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8C3451D5-444D-4328-A18F-56F5D5B1E9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95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ymbol zastępczy numeru slajdu 5">
            <a:extLst>
              <a:ext uri="{FF2B5EF4-FFF2-40B4-BE49-F238E27FC236}">
                <a16:creationId xmlns:a16="http://schemas.microsoft.com/office/drawing/2014/main" id="{EDE85E6E-5015-495B-8A16-CEB4E345E6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2E404F1-083D-4993-949C-BBE50A22F914}" type="slidenum">
              <a:rPr lang="pl-PL" altLang="pl-PL" sz="1400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37</a:t>
            </a:fld>
            <a:endParaRPr lang="pl-PL" altLang="pl-PL" sz="1400">
              <a:latin typeface="Times New Roman" panose="02020603050405020304" pitchFamily="18" charset="0"/>
            </a:endParaRPr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F3155C61-8D6B-42A5-ACDD-B690418217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/>
              <a:t>Ochrona porażeniowa w obiektach o zwiększonym zagrożeniu</a:t>
            </a:r>
          </a:p>
        </p:txBody>
      </p:sp>
      <p:sp>
        <p:nvSpPr>
          <p:cNvPr id="180227" name="Rectangle 3">
            <a:extLst>
              <a:ext uri="{FF2B5EF4-FFF2-40B4-BE49-F238E27FC236}">
                <a16:creationId xmlns:a16="http://schemas.microsoft.com/office/drawing/2014/main" id="{3DDDF40A-C9FC-4081-85A6-852CC51A00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7063" y="1268413"/>
            <a:ext cx="8001000" cy="4114800"/>
          </a:xfrm>
        </p:spPr>
        <p:txBody>
          <a:bodyPr/>
          <a:lstStyle/>
          <a:p>
            <a:pPr marL="609600" indent="-609600" algn="just">
              <a:buClr>
                <a:schemeClr val="hlink"/>
              </a:buClr>
              <a:buFont typeface="Wingdings" panose="05000000000000000000" pitchFamily="2" charset="2"/>
              <a:buNone/>
              <a:defRPr/>
            </a:pPr>
            <a:r>
              <a:rPr lang="pl-PL" altLang="pl-PL" sz="1800" b="1" dirty="0">
                <a:latin typeface="Verdana" panose="020B0604030504040204" pitchFamily="34" charset="0"/>
              </a:rPr>
              <a:t>Pomieszczenia wyposażone w wannę lub basen natryskowy </a:t>
            </a:r>
            <a:r>
              <a:rPr lang="pl-PL" altLang="pl-PL" sz="1800" dirty="0">
                <a:latin typeface="Verdana" panose="020B0604030504040204" pitchFamily="34" charset="0"/>
              </a:rPr>
              <a:t>ze względu na zagrożenie porażeniem prądem elektrycznym dzieli się na cztery strefy:</a:t>
            </a:r>
          </a:p>
          <a:p>
            <a:pPr marL="609600" indent="-609600" algn="just">
              <a:buClr>
                <a:schemeClr val="tx2"/>
              </a:buClr>
              <a:buFont typeface="Wingdings" panose="05000000000000000000" pitchFamily="2" charset="2"/>
              <a:buChar char="Ø"/>
              <a:defRPr/>
            </a:pPr>
            <a:r>
              <a:rPr lang="pl-PL" altLang="pl-PL" sz="1800" b="1" dirty="0">
                <a:latin typeface="Verdana" panose="020B0604030504040204" pitchFamily="34" charset="0"/>
              </a:rPr>
              <a:t>Strefa 0 –</a:t>
            </a:r>
            <a:r>
              <a:rPr lang="pl-PL" altLang="pl-PL" sz="1800" dirty="0">
                <a:latin typeface="Verdana" panose="020B0604030504040204" pitchFamily="34" charset="0"/>
              </a:rPr>
              <a:t> wnętrze wanny lub brodzika</a:t>
            </a:r>
          </a:p>
          <a:p>
            <a:pPr marL="0" indent="0" algn="just">
              <a:buClr>
                <a:schemeClr val="tx2"/>
              </a:buClr>
              <a:buFontTx/>
              <a:buNone/>
              <a:defRPr/>
            </a:pPr>
            <a:endParaRPr lang="pl-PL" altLang="pl-PL" sz="1800" dirty="0">
              <a:latin typeface="Verdana" panose="020B0604030504040204" pitchFamily="34" charset="0"/>
            </a:endParaRPr>
          </a:p>
          <a:p>
            <a:pPr marL="609600" indent="-609600" algn="just">
              <a:buClr>
                <a:schemeClr val="tx2"/>
              </a:buClr>
              <a:buFont typeface="Wingdings" panose="05000000000000000000" pitchFamily="2" charset="2"/>
              <a:buChar char="Ø"/>
              <a:defRPr/>
            </a:pPr>
            <a:r>
              <a:rPr lang="pl-PL" altLang="pl-PL" sz="1800" b="1" dirty="0">
                <a:latin typeface="Verdana" panose="020B0604030504040204" pitchFamily="34" charset="0"/>
              </a:rPr>
              <a:t>Strefa 1</a:t>
            </a:r>
            <a:r>
              <a:rPr lang="pl-PL" altLang="pl-PL" sz="1800" dirty="0">
                <a:latin typeface="Verdana" panose="020B0604030504040204" pitchFamily="34" charset="0"/>
              </a:rPr>
              <a:t> – przestrzeń, której rzut poziomy wyznaczają zewnętrzne krawędzie wanny lub brodzika</a:t>
            </a:r>
          </a:p>
          <a:p>
            <a:pPr marL="0" indent="0" algn="just">
              <a:buClr>
                <a:schemeClr val="tx2"/>
              </a:buClr>
              <a:buFontTx/>
              <a:buNone/>
              <a:defRPr/>
            </a:pPr>
            <a:endParaRPr lang="pl-PL" altLang="pl-PL" sz="1800" dirty="0">
              <a:latin typeface="Verdana" panose="020B0604030504040204" pitchFamily="34" charset="0"/>
            </a:endParaRPr>
          </a:p>
          <a:p>
            <a:pPr marL="609600" indent="-609600" algn="just">
              <a:buClr>
                <a:schemeClr val="tx2"/>
              </a:buClr>
              <a:buFont typeface="Wingdings" panose="05000000000000000000" pitchFamily="2" charset="2"/>
              <a:buChar char="Ø"/>
              <a:defRPr/>
            </a:pPr>
            <a:r>
              <a:rPr lang="pl-PL" altLang="pl-PL" sz="1800" b="1" dirty="0">
                <a:latin typeface="Verdana" panose="020B0604030504040204" pitchFamily="34" charset="0"/>
              </a:rPr>
              <a:t>Strefa 2 </a:t>
            </a:r>
            <a:r>
              <a:rPr lang="pl-PL" altLang="pl-PL" sz="1800" dirty="0">
                <a:latin typeface="Verdana" panose="020B0604030504040204" pitchFamily="34" charset="0"/>
              </a:rPr>
              <a:t>– przestrzeń, której rzut poziomy wyznacza płaszczyzna o szerokości 0,6 m na zewnątrz od granicy </a:t>
            </a:r>
            <a:br>
              <a:rPr lang="pl-PL" altLang="pl-PL" sz="1800" dirty="0">
                <a:latin typeface="Verdana" panose="020B0604030504040204" pitchFamily="34" charset="0"/>
              </a:rPr>
            </a:br>
            <a:r>
              <a:rPr lang="pl-PL" altLang="pl-PL" sz="1800" dirty="0">
                <a:latin typeface="Verdana" panose="020B0604030504040204" pitchFamily="34" charset="0"/>
              </a:rPr>
              <a:t>strefy 1</a:t>
            </a:r>
          </a:p>
          <a:p>
            <a:pPr marL="609600" indent="-609600" algn="just">
              <a:buClr>
                <a:schemeClr val="tx2"/>
              </a:buClr>
              <a:buFont typeface="Wingdings" panose="05000000000000000000" pitchFamily="2" charset="2"/>
              <a:buNone/>
              <a:defRPr/>
            </a:pPr>
            <a:endParaRPr lang="pl-PL" altLang="pl-PL" sz="1800" b="1" dirty="0">
              <a:latin typeface="Verdana" panose="020B0604030504040204" pitchFamily="34" charset="0"/>
            </a:endParaRPr>
          </a:p>
          <a:p>
            <a:pPr marL="609600" indent="-609600" algn="just">
              <a:buClr>
                <a:schemeClr val="tx2"/>
              </a:buClr>
              <a:buFont typeface="Wingdings" panose="05000000000000000000" pitchFamily="2" charset="2"/>
              <a:buNone/>
              <a:defRPr/>
            </a:pPr>
            <a:r>
              <a:rPr lang="pl-PL" altLang="pl-PL" sz="1800" b="1" dirty="0">
                <a:latin typeface="Verdana" panose="020B0604030504040204" pitchFamily="34" charset="0"/>
              </a:rPr>
              <a:t>Wysokość stref wynosi 2,25 m od podłogi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3A49A058-8AFB-40C8-9ED0-70CBDAC27B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274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Obraz 4">
            <a:extLst>
              <a:ext uri="{FF2B5EF4-FFF2-40B4-BE49-F238E27FC236}">
                <a16:creationId xmlns:a16="http://schemas.microsoft.com/office/drawing/2014/main" id="{674F9FFD-E929-4D33-9B6A-9ADAE1F49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" y="762000"/>
            <a:ext cx="7258050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4FF124FB-7FDE-40E6-949A-42907C4E91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62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Obraz 4">
            <a:extLst>
              <a:ext uri="{FF2B5EF4-FFF2-40B4-BE49-F238E27FC236}">
                <a16:creationId xmlns:a16="http://schemas.microsoft.com/office/drawing/2014/main" id="{B2AE2C4F-2974-40F7-9246-ED9CA1950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847725"/>
            <a:ext cx="7810500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F060A794-DACE-45A1-93A2-5D6D529DF3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80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108CA96C-8384-441A-9916-E530E47D7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354263"/>
            <a:ext cx="6343650" cy="418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>
            <a:extLst>
              <a:ext uri="{FF2B5EF4-FFF2-40B4-BE49-F238E27FC236}">
                <a16:creationId xmlns:a16="http://schemas.microsoft.com/office/drawing/2014/main" id="{27A2DA5C-6967-4719-8B4F-E88DA83BB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895350"/>
            <a:ext cx="1731963" cy="564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852D30D3-5FAD-4E87-A7DF-F742D0F4DD4C}"/>
              </a:ext>
            </a:extLst>
          </p:cNvPr>
          <p:cNvSpPr txBox="1">
            <a:spLocks/>
          </p:cNvSpPr>
          <p:nvPr/>
        </p:nvSpPr>
        <p:spPr>
          <a:xfrm>
            <a:off x="323850" y="1355725"/>
            <a:ext cx="6553200" cy="998538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pl-PL" sz="2000" dirty="0">
                <a:latin typeface="+mn-lt"/>
              </a:rPr>
              <a:t>IK – dwucyfrowy znak (opcjonalny) określa stopień ochrony przed uderzeniem– wytrzymywaną energię uderzenia</a:t>
            </a:r>
            <a:endParaRPr lang="pl-PL" sz="2000" dirty="0">
              <a:latin typeface="+mj-lt"/>
              <a:ea typeface="+mj-ea"/>
              <a:cs typeface="+mj-cs"/>
            </a:endParaRP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9183B0FE-DE98-40AD-9730-E0FB97018E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333375"/>
            <a:ext cx="5834063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pl-PL" dirty="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Stopnie ochrony IK 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589AC9CE-1BCA-438E-9880-550C46C75E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182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Obraz 6">
            <a:extLst>
              <a:ext uri="{FF2B5EF4-FFF2-40B4-BE49-F238E27FC236}">
                <a16:creationId xmlns:a16="http://schemas.microsoft.com/office/drawing/2014/main" id="{4DBC57E3-F293-4886-8C2D-9E095A076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908050"/>
            <a:ext cx="7632700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pole tekstowe 1">
            <a:extLst>
              <a:ext uri="{FF2B5EF4-FFF2-40B4-BE49-F238E27FC236}">
                <a16:creationId xmlns:a16="http://schemas.microsoft.com/office/drawing/2014/main" id="{21948433-235E-41DE-8D2F-B7E41ABE9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5997575"/>
            <a:ext cx="1905000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pl-PL" altLang="pl-PL" sz="4000">
              <a:latin typeface="Times New Roman" panose="02020603050405020304" pitchFamily="18" charset="0"/>
            </a:endParaRP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D1EDC52D-A3D1-4C56-AA7B-B68ECD8DCC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87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Obraz 4">
            <a:extLst>
              <a:ext uri="{FF2B5EF4-FFF2-40B4-BE49-F238E27FC236}">
                <a16:creationId xmlns:a16="http://schemas.microsoft.com/office/drawing/2014/main" id="{01FC8E75-7E70-429A-A57A-E3E8409F9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" y="873125"/>
            <a:ext cx="8083550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74BC7CC2-CFE1-4FC2-834E-43766EC9F9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409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Obraz 1">
            <a:extLst>
              <a:ext uri="{FF2B5EF4-FFF2-40B4-BE49-F238E27FC236}">
                <a16:creationId xmlns:a16="http://schemas.microsoft.com/office/drawing/2014/main" id="{BA211384-82E1-44AB-B9B3-41AB6E988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981075"/>
            <a:ext cx="7659688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0E4811C2-0D0C-41D1-A604-54971A1C07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32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Obraz 1">
            <a:extLst>
              <a:ext uri="{FF2B5EF4-FFF2-40B4-BE49-F238E27FC236}">
                <a16:creationId xmlns:a16="http://schemas.microsoft.com/office/drawing/2014/main" id="{3CDD02BA-5DEF-4F09-9AE8-A3252ADB1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754063"/>
            <a:ext cx="9048750" cy="503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632422D2-2376-4D5B-9B57-E9AB6AC923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84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Obraz 2">
            <a:extLst>
              <a:ext uri="{FF2B5EF4-FFF2-40B4-BE49-F238E27FC236}">
                <a16:creationId xmlns:a16="http://schemas.microsoft.com/office/drawing/2014/main" id="{08F0D7B6-92FD-4547-80F3-4A108F66A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425" y="908050"/>
            <a:ext cx="666115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D88408DA-914E-498B-8591-7904FA7012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73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Obraz 1">
            <a:extLst>
              <a:ext uri="{FF2B5EF4-FFF2-40B4-BE49-F238E27FC236}">
                <a16:creationId xmlns:a16="http://schemas.microsoft.com/office/drawing/2014/main" id="{C335D9D8-29F8-49C5-8AD0-8A07FFC7B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063" y="1052513"/>
            <a:ext cx="2657475" cy="504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50904F22-8BA6-4EFB-8B27-0C9C171176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33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Obraz 1">
            <a:extLst>
              <a:ext uri="{FF2B5EF4-FFF2-40B4-BE49-F238E27FC236}">
                <a16:creationId xmlns:a16="http://schemas.microsoft.com/office/drawing/2014/main" id="{3473E0E5-02AD-4E16-93C6-AA2E4A4CB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95338"/>
            <a:ext cx="7567613" cy="41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EBC93112-1762-4B77-AC59-BB38B424B3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54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Obraz 1">
            <a:extLst>
              <a:ext uri="{FF2B5EF4-FFF2-40B4-BE49-F238E27FC236}">
                <a16:creationId xmlns:a16="http://schemas.microsoft.com/office/drawing/2014/main" id="{17A76F2C-51A2-4504-BD59-88210FC84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8" y="762000"/>
            <a:ext cx="7439025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34CDF664-C28A-46AA-A0D0-B93320F53F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9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Obraz 1">
            <a:extLst>
              <a:ext uri="{FF2B5EF4-FFF2-40B4-BE49-F238E27FC236}">
                <a16:creationId xmlns:a16="http://schemas.microsoft.com/office/drawing/2014/main" id="{17A1D350-6C6E-4F28-B1AB-8ACE591EF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052513"/>
            <a:ext cx="7688262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65075DC5-2946-4CB1-992D-D346902ECC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4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Obraz 1">
            <a:extLst>
              <a:ext uri="{FF2B5EF4-FFF2-40B4-BE49-F238E27FC236}">
                <a16:creationId xmlns:a16="http://schemas.microsoft.com/office/drawing/2014/main" id="{816631B6-BF75-4F2D-968F-2AB49C615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052513"/>
            <a:ext cx="7031037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2E20FA77-96F8-43A9-AD32-9BAC09CDD4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6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>
            <a:extLst>
              <a:ext uri="{FF2B5EF4-FFF2-40B4-BE49-F238E27FC236}">
                <a16:creationId xmlns:a16="http://schemas.microsoft.com/office/drawing/2014/main" id="{E6802155-3E3D-4330-A622-23EA16CFF7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333375"/>
            <a:ext cx="5834063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pl-PL" dirty="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Stopnie ochrony IK </a:t>
            </a:r>
          </a:p>
        </p:txBody>
      </p:sp>
      <p:pic>
        <p:nvPicPr>
          <p:cNvPr id="9219" name="Obraz 2">
            <a:extLst>
              <a:ext uri="{FF2B5EF4-FFF2-40B4-BE49-F238E27FC236}">
                <a16:creationId xmlns:a16="http://schemas.microsoft.com/office/drawing/2014/main" id="{471E4CD0-6701-4C8D-A70F-7562B03C4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96975"/>
            <a:ext cx="8551863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0C154B3A-8651-4F8B-9379-A244E1A1BA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645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Obraz 1">
            <a:extLst>
              <a:ext uri="{FF2B5EF4-FFF2-40B4-BE49-F238E27FC236}">
                <a16:creationId xmlns:a16="http://schemas.microsoft.com/office/drawing/2014/main" id="{4AD8949F-751E-426D-8B55-733DCEE26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663" y="1414463"/>
            <a:ext cx="4384675" cy="402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123AB430-AA50-45DC-A8E9-408365D095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4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Obraz 1">
            <a:extLst>
              <a:ext uri="{FF2B5EF4-FFF2-40B4-BE49-F238E27FC236}">
                <a16:creationId xmlns:a16="http://schemas.microsoft.com/office/drawing/2014/main" id="{3DBC8746-3305-4D33-A2AF-1B8C58366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5" y="762000"/>
            <a:ext cx="7029450" cy="495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2ADEE9AF-E935-4833-AF4A-F08C7C770D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1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Obraz 1">
            <a:extLst>
              <a:ext uri="{FF2B5EF4-FFF2-40B4-BE49-F238E27FC236}">
                <a16:creationId xmlns:a16="http://schemas.microsoft.com/office/drawing/2014/main" id="{A98D8304-7AFE-4D58-84FC-0EBE9AEAA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49300"/>
            <a:ext cx="7562850" cy="476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1BC96F16-4B1E-448B-91E4-C827B82FB3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23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ymbol zastępczy numeru slajdu 5">
            <a:extLst>
              <a:ext uri="{FF2B5EF4-FFF2-40B4-BE49-F238E27FC236}">
                <a16:creationId xmlns:a16="http://schemas.microsoft.com/office/drawing/2014/main" id="{B4433061-C811-4F4D-A7FC-E4B263A84F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A81DB89-2F71-46BE-B39D-75E6440134CA}" type="slidenum">
              <a:rPr lang="pl-PL" altLang="pl-PL" sz="1400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53</a:t>
            </a:fld>
            <a:endParaRPr lang="pl-PL" altLang="pl-PL" sz="1400">
              <a:latin typeface="Times New Roman" panose="02020603050405020304" pitchFamily="18" charset="0"/>
            </a:endParaRPr>
          </a:p>
        </p:txBody>
      </p:sp>
      <p:sp>
        <p:nvSpPr>
          <p:cNvPr id="61443" name="Rectangle 1027">
            <a:extLst>
              <a:ext uri="{FF2B5EF4-FFF2-40B4-BE49-F238E27FC236}">
                <a16:creationId xmlns:a16="http://schemas.microsoft.com/office/drawing/2014/main" id="{3CE9DCE1-4D44-4E27-8154-92AB69A6DB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77850" y="1196975"/>
            <a:ext cx="8001000" cy="4114800"/>
          </a:xfrm>
        </p:spPr>
        <p:txBody>
          <a:bodyPr/>
          <a:lstStyle/>
          <a:p>
            <a:pPr marL="609600" indent="-609600" algn="just">
              <a:lnSpc>
                <a:spcPct val="90000"/>
              </a:lnSpc>
              <a:buClr>
                <a:schemeClr val="tx2"/>
              </a:buClr>
              <a:buFont typeface="Wingdings" panose="05000000000000000000" pitchFamily="2" charset="2"/>
              <a:buNone/>
            </a:pPr>
            <a:r>
              <a:rPr lang="pl-PL" altLang="pl-PL" sz="1800" b="1">
                <a:latin typeface="Verdana" panose="020B0604030504040204" pitchFamily="34" charset="0"/>
              </a:rPr>
              <a:t>Strefa 0</a:t>
            </a:r>
            <a:endParaRPr lang="pl-PL" altLang="pl-PL" sz="1800">
              <a:latin typeface="Verdana" panose="020B0604030504040204" pitchFamily="34" charset="0"/>
            </a:endParaRPr>
          </a:p>
          <a:p>
            <a:pPr marL="609600" indent="-609600" algn="just">
              <a:lnSpc>
                <a:spcPct val="90000"/>
              </a:lnSpc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pl-PL" altLang="pl-PL" sz="1800">
                <a:latin typeface="Verdana" panose="020B0604030504040204" pitchFamily="34" charset="0"/>
              </a:rPr>
              <a:t>Można stosować tylko urządzenia zasilane napięciem </a:t>
            </a:r>
            <a:br>
              <a:rPr lang="pl-PL" altLang="pl-PL" sz="1800">
                <a:latin typeface="Verdana" panose="020B0604030504040204" pitchFamily="34" charset="0"/>
              </a:rPr>
            </a:br>
            <a:r>
              <a:rPr lang="pl-PL" altLang="pl-PL" sz="1800">
                <a:latin typeface="Verdana" panose="020B0604030504040204" pitchFamily="34" charset="0"/>
              </a:rPr>
              <a:t>o wartości nie przekraczającej 12 V, przy czym źródło tego napięcia powinno być usytuowane poza </a:t>
            </a:r>
            <a:r>
              <a:rPr lang="pl-PL" altLang="pl-PL" sz="1800" b="1" i="1">
                <a:latin typeface="Verdana" panose="020B0604030504040204" pitchFamily="34" charset="0"/>
              </a:rPr>
              <a:t>strefą 2</a:t>
            </a:r>
            <a:r>
              <a:rPr lang="pl-PL" altLang="pl-PL" sz="1800">
                <a:latin typeface="Verdana" panose="020B0604030504040204" pitchFamily="34" charset="0"/>
              </a:rPr>
              <a:t>, (minimalny stopień ochrony </a:t>
            </a:r>
            <a:r>
              <a:rPr lang="pl-PL" altLang="pl-PL" sz="1800" b="1">
                <a:latin typeface="Verdana" panose="020B0604030504040204" pitchFamily="34" charset="0"/>
              </a:rPr>
              <a:t>IP X7</a:t>
            </a:r>
            <a:r>
              <a:rPr lang="pl-PL" altLang="pl-PL" sz="1800">
                <a:latin typeface="Verdana" panose="020B0604030504040204" pitchFamily="34" charset="0"/>
              </a:rPr>
              <a:t>)</a:t>
            </a:r>
          </a:p>
          <a:p>
            <a:pPr marL="609600" indent="-609600" algn="just">
              <a:lnSpc>
                <a:spcPct val="90000"/>
              </a:lnSpc>
              <a:buClr>
                <a:schemeClr val="tx2"/>
              </a:buClr>
              <a:buFont typeface="Wingdings" panose="05000000000000000000" pitchFamily="2" charset="2"/>
              <a:buNone/>
            </a:pPr>
            <a:r>
              <a:rPr lang="pl-PL" altLang="pl-PL" sz="1800" b="1">
                <a:latin typeface="Verdana" panose="020B0604030504040204" pitchFamily="34" charset="0"/>
              </a:rPr>
              <a:t>Strefa 1</a:t>
            </a:r>
            <a:endParaRPr lang="pl-PL" altLang="pl-PL" sz="1800">
              <a:latin typeface="Verdana" panose="020B0604030504040204" pitchFamily="34" charset="0"/>
            </a:endParaRPr>
          </a:p>
          <a:p>
            <a:pPr marL="609600" indent="-609600" algn="just">
              <a:lnSpc>
                <a:spcPct val="90000"/>
              </a:lnSpc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pl-PL" altLang="pl-PL" sz="1800">
                <a:latin typeface="Verdana" panose="020B0604030504040204" pitchFamily="34" charset="0"/>
              </a:rPr>
              <a:t>Można instalować tylko elektryczne podgrzewacze wody zainstalowane na stałe, zasilane z obwodu objętego ochroną wykonaną z zastosowaniem wyłącznika różnicowoprądowego, </a:t>
            </a:r>
            <a:br>
              <a:rPr lang="pl-PL" altLang="pl-PL" sz="1800">
                <a:latin typeface="Verdana" panose="020B0604030504040204" pitchFamily="34" charset="0"/>
              </a:rPr>
            </a:br>
            <a:r>
              <a:rPr lang="pl-PL" altLang="pl-PL" sz="1800">
                <a:latin typeface="Verdana" panose="020B0604030504040204" pitchFamily="34" charset="0"/>
              </a:rPr>
              <a:t>(minimalny stopień ochrony </a:t>
            </a:r>
            <a:r>
              <a:rPr lang="pl-PL" altLang="pl-PL" sz="1800" b="1">
                <a:latin typeface="Verdana" panose="020B0604030504040204" pitchFamily="34" charset="0"/>
              </a:rPr>
              <a:t>IP X5</a:t>
            </a:r>
            <a:r>
              <a:rPr lang="pl-PL" altLang="pl-PL" sz="1800">
                <a:latin typeface="Verdana" panose="020B0604030504040204" pitchFamily="34" charset="0"/>
              </a:rPr>
              <a:t>)</a:t>
            </a:r>
          </a:p>
          <a:p>
            <a:pPr marL="609600" indent="-609600" algn="just">
              <a:lnSpc>
                <a:spcPct val="90000"/>
              </a:lnSpc>
              <a:buClr>
                <a:schemeClr val="tx2"/>
              </a:buClr>
              <a:buFont typeface="Wingdings" panose="05000000000000000000" pitchFamily="2" charset="2"/>
              <a:buNone/>
            </a:pPr>
            <a:r>
              <a:rPr lang="pl-PL" altLang="pl-PL" sz="1800" b="1">
                <a:latin typeface="Verdana" panose="020B0604030504040204" pitchFamily="34" charset="0"/>
              </a:rPr>
              <a:t>Strefa 2</a:t>
            </a:r>
            <a:endParaRPr lang="pl-PL" altLang="pl-PL" sz="1800">
              <a:latin typeface="Verdana" panose="020B0604030504040204" pitchFamily="34" charset="0"/>
            </a:endParaRPr>
          </a:p>
          <a:p>
            <a:pPr marL="609600" indent="-609600" algn="just">
              <a:lnSpc>
                <a:spcPct val="90000"/>
              </a:lnSpc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pl-PL" altLang="pl-PL" sz="1800">
                <a:latin typeface="Verdana" panose="020B0604030504040204" pitchFamily="34" charset="0"/>
              </a:rPr>
              <a:t>Można instalować tylko oprawy oświetleniowe II klasy ochronności oraz elektryczne podgrzewacze wody, </a:t>
            </a:r>
            <a:br>
              <a:rPr lang="pl-PL" altLang="pl-PL" sz="1800">
                <a:latin typeface="Verdana" panose="020B0604030504040204" pitchFamily="34" charset="0"/>
              </a:rPr>
            </a:br>
            <a:r>
              <a:rPr lang="pl-PL" altLang="pl-PL" sz="1800">
                <a:latin typeface="Verdana" panose="020B0604030504040204" pitchFamily="34" charset="0"/>
              </a:rPr>
              <a:t>(minimalny stopień ochrony </a:t>
            </a:r>
            <a:r>
              <a:rPr lang="pl-PL" altLang="pl-PL" sz="1800" b="1">
                <a:latin typeface="Verdana" panose="020B0604030504040204" pitchFamily="34" charset="0"/>
              </a:rPr>
              <a:t>IP X4</a:t>
            </a:r>
            <a:r>
              <a:rPr lang="pl-PL" altLang="pl-PL" sz="1800">
                <a:latin typeface="Verdana" panose="020B0604030504040204" pitchFamily="34" charset="0"/>
              </a:rPr>
              <a:t>)</a:t>
            </a:r>
          </a:p>
          <a:p>
            <a:pPr marL="609600" indent="-609600" algn="just">
              <a:lnSpc>
                <a:spcPct val="90000"/>
              </a:lnSpc>
              <a:buClr>
                <a:schemeClr val="tx2"/>
              </a:buClr>
              <a:buFont typeface="Wingdings" panose="05000000000000000000" pitchFamily="2" charset="2"/>
              <a:buChar char="Ø"/>
            </a:pPr>
            <a:endParaRPr lang="pl-PL" altLang="pl-PL" sz="1800">
              <a:latin typeface="Verdana" panose="020B0604030504040204" pitchFamily="34" charset="0"/>
            </a:endParaRP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6AAA7BF5-7ABC-4515-B609-95E8E95219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27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ymbol zastępczy numeru slajdu 5">
            <a:extLst>
              <a:ext uri="{FF2B5EF4-FFF2-40B4-BE49-F238E27FC236}">
                <a16:creationId xmlns:a16="http://schemas.microsoft.com/office/drawing/2014/main" id="{67557238-F6B8-4502-8A71-E0EF9980CE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B180DFF-DEEB-4252-8516-CC66FA5944C2}" type="slidenum">
              <a:rPr lang="pl-PL" altLang="pl-PL" sz="1400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54</a:t>
            </a:fld>
            <a:endParaRPr lang="pl-PL" altLang="pl-PL" sz="1400">
              <a:latin typeface="Times New Roman" panose="02020603050405020304" pitchFamily="18" charset="0"/>
            </a:endParaRPr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40C48F64-F337-481D-B1C8-4D3EA45335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71500" y="1125538"/>
            <a:ext cx="8001000" cy="4114800"/>
          </a:xfrm>
        </p:spPr>
        <p:txBody>
          <a:bodyPr/>
          <a:lstStyle/>
          <a:p>
            <a:pPr marL="609600" indent="-609600" algn="just">
              <a:buClr>
                <a:schemeClr val="tx2"/>
              </a:buClr>
              <a:buFont typeface="Wingdings" panose="05000000000000000000" pitchFamily="2" charset="2"/>
              <a:buChar char="Ø"/>
            </a:pPr>
            <a:endParaRPr lang="pl-PL" altLang="pl-PL" sz="1800">
              <a:latin typeface="Verdana" panose="020B0604030504040204" pitchFamily="34" charset="0"/>
            </a:endParaRPr>
          </a:p>
          <a:p>
            <a:pPr marL="609600" indent="-609600" algn="just">
              <a:buClr>
                <a:schemeClr val="tx2"/>
              </a:buClr>
              <a:buFont typeface="Wingdings" panose="05000000000000000000" pitchFamily="2" charset="2"/>
              <a:buNone/>
            </a:pPr>
            <a:r>
              <a:rPr lang="pl-PL" altLang="pl-PL" sz="1800" b="1">
                <a:latin typeface="Verdana" panose="020B0604030504040204" pitchFamily="34" charset="0"/>
              </a:rPr>
              <a:t>W strefach 1, 2 </a:t>
            </a:r>
            <a:r>
              <a:rPr lang="pl-PL" altLang="pl-PL" sz="1800">
                <a:latin typeface="Verdana" panose="020B0604030504040204" pitchFamily="34" charset="0"/>
              </a:rPr>
              <a:t>nie wolno instalować urządzeń rozdzielczych, sprzętu łączeniowego ora puszek i rozgałęźników.</a:t>
            </a:r>
          </a:p>
          <a:p>
            <a:pPr marL="609600" indent="-609600" algn="just">
              <a:buClr>
                <a:schemeClr val="tx2"/>
              </a:buClr>
              <a:buFont typeface="Wingdings" panose="05000000000000000000" pitchFamily="2" charset="2"/>
              <a:buNone/>
            </a:pPr>
            <a:endParaRPr lang="pl-PL" altLang="pl-PL" sz="1800">
              <a:latin typeface="Verdana" panose="020B0604030504040204" pitchFamily="34" charset="0"/>
            </a:endParaRPr>
          </a:p>
          <a:p>
            <a:pPr marL="609600" indent="-609600" algn="just">
              <a:buClr>
                <a:schemeClr val="tx2"/>
              </a:buClr>
              <a:buFont typeface="Wingdings" panose="05000000000000000000" pitchFamily="2" charset="2"/>
              <a:buNone/>
            </a:pPr>
            <a:r>
              <a:rPr lang="pl-PL" altLang="pl-PL" sz="1800" b="1">
                <a:latin typeface="Verdana" panose="020B0604030504040204" pitchFamily="34" charset="0"/>
              </a:rPr>
              <a:t>W strefach 1 </a:t>
            </a:r>
            <a:r>
              <a:rPr lang="pl-PL" altLang="pl-PL" sz="1800" b="1">
                <a:latin typeface="Verdana" panose="020B0604030504040204" pitchFamily="34" charset="0"/>
                <a:sym typeface="Symbol" panose="05050102010706020507" pitchFamily="18" charset="2"/>
              </a:rPr>
              <a:t> 2 </a:t>
            </a:r>
            <a:r>
              <a:rPr lang="pl-PL" altLang="pl-PL" sz="1800">
                <a:latin typeface="Verdana" panose="020B0604030504040204" pitchFamily="34" charset="0"/>
                <a:sym typeface="Symbol" panose="05050102010706020507" pitchFamily="18" charset="2"/>
              </a:rPr>
              <a:t>można instalować elektryczne ogrzewanie podłogowe, pod warunkiem przykrycia grzejników metalową siatką lub blachą, objętą połączeniami wyrównawczymi.</a:t>
            </a:r>
            <a:endParaRPr lang="pl-PL" altLang="pl-PL" sz="1800">
              <a:latin typeface="Verdana" panose="020B0604030504040204" pitchFamily="34" charset="0"/>
            </a:endParaRP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6AC92561-55C5-48C0-A741-2DC36D80A5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3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ymbol zastępczy numeru slajdu 5">
            <a:extLst>
              <a:ext uri="{FF2B5EF4-FFF2-40B4-BE49-F238E27FC236}">
                <a16:creationId xmlns:a16="http://schemas.microsoft.com/office/drawing/2014/main" id="{289CFE4C-B2BF-4DF8-AFA3-E8379CAE2C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B90A8D4-8F38-4023-8E00-AF46F1D5441F}" type="slidenum">
              <a:rPr lang="pl-PL" altLang="pl-PL" sz="1400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55</a:t>
            </a:fld>
            <a:endParaRPr lang="pl-PL" altLang="pl-PL" sz="1400">
              <a:latin typeface="Times New Roman" panose="02020603050405020304" pitchFamily="18" charset="0"/>
            </a:endParaRPr>
          </a:p>
        </p:txBody>
      </p:sp>
      <p:sp>
        <p:nvSpPr>
          <p:cNvPr id="65539" name="Rectangle 6">
            <a:extLst>
              <a:ext uri="{FF2B5EF4-FFF2-40B4-BE49-F238E27FC236}">
                <a16:creationId xmlns:a16="http://schemas.microsoft.com/office/drawing/2014/main" id="{C70EE022-7A23-485F-94B7-31154AFE6A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5676900"/>
            <a:ext cx="7704138" cy="1143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1600" b="1">
                <a:latin typeface="Verdana" panose="020B0604030504040204" pitchFamily="34" charset="0"/>
              </a:rPr>
              <a:t>Pomieszczenie z wanną z zaznaczonymi strefami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1600" b="1">
                <a:latin typeface="Verdana" panose="020B0604030504040204" pitchFamily="34" charset="0"/>
              </a:rPr>
              <a:t>i przykładowymi urządzeniami elektrycznymi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1600" b="1">
                <a:latin typeface="Verdana" panose="020B0604030504040204" pitchFamily="34" charset="0"/>
              </a:rPr>
              <a:t>jakie mogą być w nich stosowane</a:t>
            </a:r>
          </a:p>
        </p:txBody>
      </p:sp>
      <p:pic>
        <p:nvPicPr>
          <p:cNvPr id="65540" name="Picture 5" descr="C:\Moje dokumenty\5.5.tif">
            <a:extLst>
              <a:ext uri="{FF2B5EF4-FFF2-40B4-BE49-F238E27FC236}">
                <a16:creationId xmlns:a16="http://schemas.microsoft.com/office/drawing/2014/main" id="{67BC18C4-7FE2-492B-B64D-75B9BF6D0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95288"/>
            <a:ext cx="7956550" cy="499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2E967343-7967-4D89-AC8D-2370553001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677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ymbol zastępczy numeru slajdu 3">
            <a:extLst>
              <a:ext uri="{FF2B5EF4-FFF2-40B4-BE49-F238E27FC236}">
                <a16:creationId xmlns:a16="http://schemas.microsoft.com/office/drawing/2014/main" id="{995EFFCE-D51B-4519-8916-B28300EFED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21E3E272-33A9-48C0-A2F0-B31253E9B7EB}" type="slidenum">
              <a:rPr lang="pl-PL" altLang="pl-PL" sz="1400" smtClean="0"/>
              <a:pPr/>
              <a:t>56</a:t>
            </a:fld>
            <a:endParaRPr lang="pl-PL" altLang="pl-PL" sz="1400"/>
          </a:p>
        </p:txBody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59797CD2-6EAD-445D-8089-012D9D03DD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975" y="2636838"/>
            <a:ext cx="42322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pl-PL" altLang="pl-PL" b="1"/>
              <a:t>DZIĘKUJĘ ZA   UWAGĘ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pl-PL" altLang="pl-PL" b="1"/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9B390747-BCFF-4826-A526-836F5D01F7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46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9B7642CF-629F-4FE9-BEA6-5E2AA1C1B0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206057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69900" indent="-469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pl-PL" altLang="pl-PL">
              <a:latin typeface="Times New Roman" panose="02020603050405020304" pitchFamily="18" charset="0"/>
            </a:endParaRPr>
          </a:p>
        </p:txBody>
      </p:sp>
      <p:pic>
        <p:nvPicPr>
          <p:cNvPr id="10243" name="Picture 3" descr="LVD9">
            <a:extLst>
              <a:ext uri="{FF2B5EF4-FFF2-40B4-BE49-F238E27FC236}">
                <a16:creationId xmlns:a16="http://schemas.microsoft.com/office/drawing/2014/main" id="{7407858D-0F08-4D7D-A314-FFF50EA6C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844675"/>
            <a:ext cx="5689600" cy="394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0" name="Text Box 6">
            <a:extLst>
              <a:ext uri="{FF2B5EF4-FFF2-40B4-BE49-F238E27FC236}">
                <a16:creationId xmlns:a16="http://schemas.microsoft.com/office/drawing/2014/main" id="{4F5DA09B-620F-4E09-91F5-646D49CE50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333375"/>
            <a:ext cx="5834063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pl-PL" dirty="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Stopnie ochrony IP 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0BD04168-29ED-4652-ABEC-93423C84DF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589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>
            <a:extLst>
              <a:ext uri="{FF2B5EF4-FFF2-40B4-BE49-F238E27FC236}">
                <a16:creationId xmlns:a16="http://schemas.microsoft.com/office/drawing/2014/main" id="{89BE36B1-9268-4922-A8CD-EB8B1AA413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2133600"/>
            <a:ext cx="7772400" cy="4032250"/>
          </a:xfrm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pl-PL" altLang="pl-PL">
                <a:cs typeface="Times New Roman" panose="02020603050405020304" pitchFamily="18" charset="0"/>
              </a:rPr>
              <a:t>IP – stopień ochrony aparatu lub urządzenia elektrycznego przed penetracją czynników zewnętrznych. Oznaczenie stopień IP składa się z liter IP i dwóch do czterech znaków, z których </a:t>
            </a:r>
          </a:p>
          <a:p>
            <a:pPr eaLnBrk="1" hangingPunct="1"/>
            <a:r>
              <a:rPr lang="pl-PL" altLang="pl-PL">
                <a:cs typeface="Times New Roman" panose="02020603050405020304" pitchFamily="18" charset="0"/>
              </a:rPr>
              <a:t>pierwszy oznacza odporność na penetrację ciał stałych, </a:t>
            </a:r>
          </a:p>
          <a:p>
            <a:pPr eaLnBrk="1" hangingPunct="1"/>
            <a:r>
              <a:rPr lang="pl-PL" altLang="pl-PL">
                <a:cs typeface="Times New Roman" panose="02020603050405020304" pitchFamily="18" charset="0"/>
              </a:rPr>
              <a:t>a drugi na penetrację wody.</a:t>
            </a:r>
            <a:endParaRPr lang="pl-PL" altLang="pl-PL"/>
          </a:p>
        </p:txBody>
      </p:sp>
      <p:pic>
        <p:nvPicPr>
          <p:cNvPr id="11267" name="Obraz 4">
            <a:extLst>
              <a:ext uri="{FF2B5EF4-FFF2-40B4-BE49-F238E27FC236}">
                <a16:creationId xmlns:a16="http://schemas.microsoft.com/office/drawing/2014/main" id="{67D0DE60-DC9F-46F2-9339-20AA3F0A70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2349500"/>
            <a:ext cx="647700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Obraz 5">
            <a:extLst>
              <a:ext uri="{FF2B5EF4-FFF2-40B4-BE49-F238E27FC236}">
                <a16:creationId xmlns:a16="http://schemas.microsoft.com/office/drawing/2014/main" id="{A2055BA8-9D27-4490-92F3-94ED6698E4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3100"/>
            <a:ext cx="669925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Obraz 6">
            <a:extLst>
              <a:ext uri="{FF2B5EF4-FFF2-40B4-BE49-F238E27FC236}">
                <a16:creationId xmlns:a16="http://schemas.microsoft.com/office/drawing/2014/main" id="{308E985C-890A-42E3-B4FF-D001F6ED17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50" y="1471613"/>
            <a:ext cx="476250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Obraz 7">
            <a:extLst>
              <a:ext uri="{FF2B5EF4-FFF2-40B4-BE49-F238E27FC236}">
                <a16:creationId xmlns:a16="http://schemas.microsoft.com/office/drawing/2014/main" id="{0357AB84-1885-4321-BC38-984E51F722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350" y="1270000"/>
            <a:ext cx="67310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Obraz 8">
            <a:extLst>
              <a:ext uri="{FF2B5EF4-FFF2-40B4-BE49-F238E27FC236}">
                <a16:creationId xmlns:a16="http://schemas.microsoft.com/office/drawing/2014/main" id="{D1B211D6-A682-4FF6-97CC-53CEDA47D9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575" y="1270000"/>
            <a:ext cx="822325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Obraz 9">
            <a:extLst>
              <a:ext uri="{FF2B5EF4-FFF2-40B4-BE49-F238E27FC236}">
                <a16:creationId xmlns:a16="http://schemas.microsoft.com/office/drawing/2014/main" id="{60662E19-B714-4A25-95BD-02703168AD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738" y="1385888"/>
            <a:ext cx="1300162" cy="57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Obraz 10">
            <a:extLst>
              <a:ext uri="{FF2B5EF4-FFF2-40B4-BE49-F238E27FC236}">
                <a16:creationId xmlns:a16="http://schemas.microsoft.com/office/drawing/2014/main" id="{7980B68F-BB74-4FF9-8B6F-0C41ADBB4E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413" y="1512888"/>
            <a:ext cx="576262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Obraz 11">
            <a:extLst>
              <a:ext uri="{FF2B5EF4-FFF2-40B4-BE49-F238E27FC236}">
                <a16:creationId xmlns:a16="http://schemas.microsoft.com/office/drawing/2014/main" id="{7954747E-BFF6-4C92-B920-CAD6875030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" y="1463675"/>
            <a:ext cx="1281113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Obraz 13">
            <a:extLst>
              <a:ext uri="{FF2B5EF4-FFF2-40B4-BE49-F238E27FC236}">
                <a16:creationId xmlns:a16="http://schemas.microsoft.com/office/drawing/2014/main" id="{539C330F-D472-4B91-9D4B-B686184A998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3025" y="5445125"/>
            <a:ext cx="1163638" cy="117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6">
            <a:extLst>
              <a:ext uri="{FF2B5EF4-FFF2-40B4-BE49-F238E27FC236}">
                <a16:creationId xmlns:a16="http://schemas.microsoft.com/office/drawing/2014/main" id="{92EFF155-463D-484F-ADB7-967B8CE26B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333375"/>
            <a:ext cx="5834063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pl-PL" dirty="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Stopnie ochrony IP 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0B761C0D-8AE7-4390-A7C5-12D7775825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092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>
            <a:extLst>
              <a:ext uri="{FF2B5EF4-FFF2-40B4-BE49-F238E27FC236}">
                <a16:creationId xmlns:a16="http://schemas.microsoft.com/office/drawing/2014/main" id="{A79E3188-1B8C-43AB-B068-D80B2EA3A0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63" y="-171450"/>
            <a:ext cx="5834062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pl-PL" dirty="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Stopnie ochrony IP </a:t>
            </a:r>
          </a:p>
        </p:txBody>
      </p:sp>
      <p:pic>
        <p:nvPicPr>
          <p:cNvPr id="12291" name="Obraz 4">
            <a:extLst>
              <a:ext uri="{FF2B5EF4-FFF2-40B4-BE49-F238E27FC236}">
                <a16:creationId xmlns:a16="http://schemas.microsoft.com/office/drawing/2014/main" id="{E287F790-E4CF-472E-B24E-A597552AF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3" y="765175"/>
            <a:ext cx="8901112" cy="469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5A7BCD53-199A-48B7-98A1-C73A3E998E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3182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C68B289-3B04-47FA-9764-375E99329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8" y="620713"/>
            <a:ext cx="7772400" cy="762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b="1" spc="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Litery</a:t>
            </a:r>
            <a:r>
              <a:rPr lang="pl-PL" b="1" spc="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b="1" spc="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dodatkowe</a:t>
            </a:r>
          </a:p>
        </p:txBody>
      </p:sp>
      <p:pic>
        <p:nvPicPr>
          <p:cNvPr id="13315" name="Picture 2">
            <a:extLst>
              <a:ext uri="{FF2B5EF4-FFF2-40B4-BE49-F238E27FC236}">
                <a16:creationId xmlns:a16="http://schemas.microsoft.com/office/drawing/2014/main" id="{C9AEAD39-B47D-4781-B162-0F98D060F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" r="17044" b="4706"/>
          <a:stretch>
            <a:fillRect/>
          </a:stretch>
        </p:blipFill>
        <p:spPr bwMode="auto">
          <a:xfrm>
            <a:off x="395288" y="1268413"/>
            <a:ext cx="8418512" cy="532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id="{677D7AEC-1527-48CF-ADF6-1B38A8DBF8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33363"/>
            <a:ext cx="5834063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pl-PL" dirty="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Stopnie ochrony IP </a:t>
            </a: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B85AA552-49AC-4420-BFB4-A6B9A29802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414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usta prezentacja">
  <a:themeElements>
    <a:clrScheme name="Pusta prezentacja 4">
      <a:dk1>
        <a:srgbClr val="000000"/>
      </a:dk1>
      <a:lt1>
        <a:srgbClr val="FFFFFF"/>
      </a:lt1>
      <a:dk2>
        <a:srgbClr val="000000"/>
      </a:dk2>
      <a:lt2>
        <a:srgbClr val="333333"/>
      </a:lt2>
      <a:accent1>
        <a:srgbClr val="DDDDDD"/>
      </a:accent1>
      <a:accent2>
        <a:srgbClr val="808080"/>
      </a:accent2>
      <a:accent3>
        <a:srgbClr val="FFFFFF"/>
      </a:accent3>
      <a:accent4>
        <a:srgbClr val="000000"/>
      </a:accent4>
      <a:accent5>
        <a:srgbClr val="EBEBEB"/>
      </a:accent5>
      <a:accent6>
        <a:srgbClr val="737373"/>
      </a:accent6>
      <a:hlink>
        <a:srgbClr val="4D4D4D"/>
      </a:hlink>
      <a:folHlink>
        <a:srgbClr val="EAEAEA"/>
      </a:folHlink>
    </a:clrScheme>
    <a:fontScheme name="Office — klasyczny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usta prezentacj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sta prezentacj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sta prezentacj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sta prezentacj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sta prezentacj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sta prezentacj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sta prezentacj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Office\Szablony\Pusta prezentacja.pot</Template>
  <TotalTime>5699</TotalTime>
  <Words>914</Words>
  <Application>Microsoft Office PowerPoint</Application>
  <PresentationFormat>Pokaz na ekranie (4:3)</PresentationFormat>
  <Paragraphs>104</Paragraphs>
  <Slides>56</Slides>
  <Notes>6</Notes>
  <HiddenSlides>12</HiddenSlides>
  <MMClips>56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56</vt:i4>
      </vt:variant>
    </vt:vector>
  </HeadingPairs>
  <TitlesOfParts>
    <vt:vector size="61" baseType="lpstr">
      <vt:lpstr>Arial</vt:lpstr>
      <vt:lpstr>Times New Roman</vt:lpstr>
      <vt:lpstr>Verdana</vt:lpstr>
      <vt:lpstr>Wingdings</vt:lpstr>
      <vt:lpstr>Pusta prezentacja</vt:lpstr>
      <vt:lpstr>Prezentacja programu PowerPoint</vt:lpstr>
      <vt:lpstr>Prezentacja programu PowerPoint</vt:lpstr>
      <vt:lpstr>Norma PN-EN 50102 - Stopnie ochrony przed zewnętrznymi uderzeniami mechanicznymi zapewnianej przez obudowy urządzeń elektrycznych (Kod IK)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Litery dodatkowe</vt:lpstr>
      <vt:lpstr>Litery dodatkowe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przykład:  IP 44 - zabezpieczenie przed dostaniem się obcych ciał stałych o średnicy powyżej 1mm, przed dostępem do części niebezpiecznych drutem oraz przed wnikaniem cieczy rozbryzgiwanej  IP 54 - pierwsza cyfra charakterystyczna: 5 - ochrona przed dostępem osób do niebezpiecznych części za pomocą drutu, druga cyfra charakterystyczna:  4 - ochrona przed rozbryzgami wody. Jest to pełne zabezpieczenie przed dotknięciem i ochrona przeciwko gromadzeniu się niebezpiecznych pyłów.  IP 65 - liczba 6 z pierwszego indeksu (ochrona przeciwko penetracji ciał obcych), liczba 5 z drugiego indeksu (Ochrona przeciwko penetracji wody).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Przykład rozwiązania uszczelnienia w rozłączniku przeznaczonym do montażu w pulpicie (widok ogólny urządzenia i szczegół budowy )  Widoczna uszczelka ośki,  umieszczana pomiędzy  płaszczyzną pulpitu a płytką  montażową szyldziku z pokrętłem  (korpus montuje się pod pulpitem)</vt:lpstr>
      <vt:lpstr>Przykład rozwiązania uszczelnienia w rozłączniku przeznaczonym do montażu w pulpicie (widok ogólny urządzenia i zbliżenie)  Widoczna tabliczka znamionowa zawierająca m.in. numer normy  i podająca stopień ochrony (IP65 dla pokrętła względem pulpitu –  jako płaszczyzny montażu)</vt:lpstr>
      <vt:lpstr>Przykłady rozwiązań w rozłącznikach przeznaczonych do montażu w pulpicie   Rozłącznik bez  uszczelnienia ośki  i pokazany wcześniej  rozłącznik z  uszczelnieniem</vt:lpstr>
      <vt:lpstr>Przykład rozwiązania uszczelnienia sterownika w wirówce do balneoterapii - widok ogólny urządzenia i szczegół (sterownik)</vt:lpstr>
      <vt:lpstr>Przykład rozwiązań:   - uszczelnienia w obudowie w maszynie,  - różne rodzaje budowy uszczelnień     przewodów wyprowadzanych z     obudowy (widok i wnętrze).</vt:lpstr>
      <vt:lpstr>Przykład uszczelnienia w obudowie (odgałęźnik instalacyjny).  Przykład oprawy oświetlenia  zewnętrznego (widoczny podany  stopień ochrony IP65).</vt:lpstr>
      <vt:lpstr>Próbniki dostępu do badań ochrony przed dostępem do części niebezpiecznych</vt:lpstr>
      <vt:lpstr>Próbniki dostępu do badań ochrony przed dostępem do części niebezpiecznych</vt:lpstr>
      <vt:lpstr>Urządzenie probiercze do sprawdzania ochrony przed wodą natryskiwaną i rozbryzgiwaną; drugie cyfry charakterystyczne 3 i 4 (rura o ruchu oscylacyjnym)</vt:lpstr>
      <vt:lpstr>Komora pyłowa IP5X , 6X</vt:lpstr>
      <vt:lpstr>Przyrządy probiercze</vt:lpstr>
      <vt:lpstr>Prezentacja programu PowerPoint</vt:lpstr>
      <vt:lpstr>Ochrona porażeniowa w obiektach o zwiększonym zagrożeniu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PW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tytułu slajdu</dc:title>
  <dc:creator>ime</dc:creator>
  <cp:lastModifiedBy>Marek K</cp:lastModifiedBy>
  <cp:revision>399</cp:revision>
  <dcterms:created xsi:type="dcterms:W3CDTF">2002-11-05T10:18:01Z</dcterms:created>
  <dcterms:modified xsi:type="dcterms:W3CDTF">2020-12-08T06:29:03Z</dcterms:modified>
</cp:coreProperties>
</file>