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</p:sldMasterIdLst>
  <p:notesMasterIdLst>
    <p:notesMasterId r:id="rId78"/>
  </p:notesMasterIdLst>
  <p:handoutMasterIdLst>
    <p:handoutMasterId r:id="rId79"/>
  </p:handoutMasterIdLst>
  <p:sldIdLst>
    <p:sldId id="678" r:id="rId3"/>
    <p:sldId id="361" r:id="rId4"/>
    <p:sldId id="454" r:id="rId5"/>
    <p:sldId id="260" r:id="rId6"/>
    <p:sldId id="353" r:id="rId7"/>
    <p:sldId id="996" r:id="rId8"/>
    <p:sldId id="995" r:id="rId9"/>
    <p:sldId id="689" r:id="rId10"/>
    <p:sldId id="1105" r:id="rId11"/>
    <p:sldId id="1184" r:id="rId12"/>
    <p:sldId id="367" r:id="rId13"/>
    <p:sldId id="364" r:id="rId14"/>
    <p:sldId id="365" r:id="rId15"/>
    <p:sldId id="366" r:id="rId16"/>
    <p:sldId id="1127" r:id="rId17"/>
    <p:sldId id="258" r:id="rId18"/>
    <p:sldId id="993" r:id="rId19"/>
    <p:sldId id="994" r:id="rId20"/>
    <p:sldId id="257" r:id="rId21"/>
    <p:sldId id="1131" r:id="rId22"/>
    <p:sldId id="1128" r:id="rId23"/>
    <p:sldId id="1129" r:id="rId24"/>
    <p:sldId id="1130" r:id="rId25"/>
    <p:sldId id="1132" r:id="rId26"/>
    <p:sldId id="1133" r:id="rId27"/>
    <p:sldId id="268" r:id="rId28"/>
    <p:sldId id="478" r:id="rId29"/>
    <p:sldId id="479" r:id="rId30"/>
    <p:sldId id="269" r:id="rId31"/>
    <p:sldId id="270" r:id="rId32"/>
    <p:sldId id="348" r:id="rId33"/>
    <p:sldId id="989" r:id="rId34"/>
    <p:sldId id="990" r:id="rId35"/>
    <p:sldId id="918" r:id="rId36"/>
    <p:sldId id="919" r:id="rId37"/>
    <p:sldId id="920" r:id="rId38"/>
    <p:sldId id="921" r:id="rId39"/>
    <p:sldId id="448" r:id="rId40"/>
    <p:sldId id="276" r:id="rId41"/>
    <p:sldId id="274" r:id="rId42"/>
    <p:sldId id="275" r:id="rId43"/>
    <p:sldId id="737" r:id="rId44"/>
    <p:sldId id="277" r:id="rId45"/>
    <p:sldId id="477" r:id="rId46"/>
    <p:sldId id="1034" r:id="rId47"/>
    <p:sldId id="480" r:id="rId48"/>
    <p:sldId id="738" r:id="rId49"/>
    <p:sldId id="739" r:id="rId50"/>
    <p:sldId id="740" r:id="rId51"/>
    <p:sldId id="741" r:id="rId52"/>
    <p:sldId id="1041" r:id="rId53"/>
    <p:sldId id="278" r:id="rId54"/>
    <p:sldId id="999" r:id="rId55"/>
    <p:sldId id="1000" r:id="rId56"/>
    <p:sldId id="1110" r:id="rId57"/>
    <p:sldId id="1001" r:id="rId58"/>
    <p:sldId id="1109" r:id="rId59"/>
    <p:sldId id="743" r:id="rId60"/>
    <p:sldId id="742" r:id="rId61"/>
    <p:sldId id="279" r:id="rId62"/>
    <p:sldId id="455" r:id="rId63"/>
    <p:sldId id="281" r:id="rId64"/>
    <p:sldId id="481" r:id="rId65"/>
    <p:sldId id="917" r:id="rId66"/>
    <p:sldId id="330" r:id="rId67"/>
    <p:sldId id="331" r:id="rId68"/>
    <p:sldId id="332" r:id="rId69"/>
    <p:sldId id="333" r:id="rId70"/>
    <p:sldId id="482" r:id="rId71"/>
    <p:sldId id="483" r:id="rId72"/>
    <p:sldId id="484" r:id="rId73"/>
    <p:sldId id="1003" r:id="rId74"/>
    <p:sldId id="485" r:id="rId75"/>
    <p:sldId id="704" r:id="rId76"/>
    <p:sldId id="1203" r:id="rId77"/>
  </p:sldIdLst>
  <p:sldSz cx="10080625" cy="7559675"/>
  <p:notesSz cx="6781800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27038" indent="-2159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642938" indent="-212725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858838" indent="-212725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074738" indent="-214313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4">
          <p15:clr>
            <a:srgbClr val="A4A3A4"/>
          </p15:clr>
        </p15:guide>
        <p15:guide id="2" pos="19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725" autoAdjust="0"/>
    <p:restoredTop sz="93624" autoAdjust="0"/>
  </p:normalViewPr>
  <p:slideViewPr>
    <p:cSldViewPr>
      <p:cViewPr varScale="1">
        <p:scale>
          <a:sx n="58" d="100"/>
          <a:sy n="58" d="100"/>
        </p:scale>
        <p:origin x="192" y="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696BF204-3138-4593-A2D9-0995362A8F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3704" tIns="41852" rIns="83704" bIns="41852" numCol="1" anchor="t" anchorCtr="0" compatLnSpc="1">
            <a:prstTxWarp prst="textNoShape">
              <a:avLst/>
            </a:prstTxWarp>
          </a:bodyPr>
          <a:lstStyle>
            <a:lvl1pPr defTabSz="411163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6A65DBB9-DA9A-4D0D-84BB-EF3BB8D0766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3704" tIns="41852" rIns="83704" bIns="41852" numCol="1" anchor="t" anchorCtr="0" compatLnSpc="1">
            <a:prstTxWarp prst="textNoShape">
              <a:avLst/>
            </a:prstTxWarp>
          </a:bodyPr>
          <a:lstStyle>
            <a:lvl1pPr algn="r" defTabSz="411163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87396" name="Rectangle 4">
            <a:extLst>
              <a:ext uri="{FF2B5EF4-FFF2-40B4-BE49-F238E27FC236}">
                <a16:creationId xmlns:a16="http://schemas.microsoft.com/office/drawing/2014/main" id="{36D27C07-1C20-47EA-8D09-64E2547B62B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3704" tIns="41852" rIns="83704" bIns="41852" numCol="1" anchor="b" anchorCtr="0" compatLnSpc="1">
            <a:prstTxWarp prst="textNoShape">
              <a:avLst/>
            </a:prstTxWarp>
          </a:bodyPr>
          <a:lstStyle>
            <a:lvl1pPr defTabSz="411163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87397" name="Rectangle 5">
            <a:extLst>
              <a:ext uri="{FF2B5EF4-FFF2-40B4-BE49-F238E27FC236}">
                <a16:creationId xmlns:a16="http://schemas.microsoft.com/office/drawing/2014/main" id="{580E8A93-F41B-4C16-AA0B-CA9EE66352D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3704" tIns="41852" rIns="83704" bIns="41852" numCol="1" anchor="b" anchorCtr="0" compatLnSpc="1">
            <a:prstTxWarp prst="textNoShape">
              <a:avLst/>
            </a:prstTxWarp>
          </a:bodyPr>
          <a:lstStyle>
            <a:lvl1pPr algn="r" defTabSz="411163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4DEA49B-2D32-4051-8509-D19B1292971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0E7D1E07-329B-46CF-8C5D-BDF207E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81800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C853AF79-7C8F-4CDB-9A14-03D24C7110D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1725" y="954088"/>
            <a:ext cx="457676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EC22F64-FD1E-4A46-A8B5-69592D8D6E9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49338" y="4722813"/>
            <a:ext cx="4686300" cy="381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>
            <a:extLst>
              <a:ext uri="{FF2B5EF4-FFF2-40B4-BE49-F238E27FC236}">
                <a16:creationId xmlns:a16="http://schemas.microsoft.com/office/drawing/2014/main" id="{AC88C6DE-E342-4CBA-B31A-9C7E29D8C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118314BA-E41F-4F08-9CF7-D0D65D5D043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90ED7FEE-3F5D-4D0E-92FF-778934022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D36174D-916E-48AD-82CC-CE6F8D0F5BD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191D9467-BC90-4FC4-BCFD-1695C2640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9D8CEEF-EEB4-45F9-BA05-DCA13DC4F6E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886A7100-ACF4-422B-97D4-3FC6B7633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A0EEC31-3A54-4B4C-8C50-4548204332C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E95F24B7-00AA-4953-9D5B-9B5D3B2E7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2F790C71-3DA9-4CE5-8C57-61A2D138C05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>
            <a:extLst>
              <a:ext uri="{FF2B5EF4-FFF2-40B4-BE49-F238E27FC236}">
                <a16:creationId xmlns:a16="http://schemas.microsoft.com/office/drawing/2014/main" id="{85637758-CD29-4930-A6CB-7B134241A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8E385348-C8D2-4626-8BD3-87068386E19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>
            <a:extLst>
              <a:ext uri="{FF2B5EF4-FFF2-40B4-BE49-F238E27FC236}">
                <a16:creationId xmlns:a16="http://schemas.microsoft.com/office/drawing/2014/main" id="{10CF2B0C-079E-4AA4-B6F5-65C335789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A22FD9EE-B97F-4D8D-AAF2-A91CD2599B0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>
            <a:extLst>
              <a:ext uri="{FF2B5EF4-FFF2-40B4-BE49-F238E27FC236}">
                <a16:creationId xmlns:a16="http://schemas.microsoft.com/office/drawing/2014/main" id="{CDB0EC02-ECA7-49C5-859B-7DE6C6C24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468470F2-CF06-4848-A6FD-691636EAD95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">
            <a:extLst>
              <a:ext uri="{FF2B5EF4-FFF2-40B4-BE49-F238E27FC236}">
                <a16:creationId xmlns:a16="http://schemas.microsoft.com/office/drawing/2014/main" id="{42EDAEA8-EE5A-43FA-9B92-3B01CB86E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3A21618F-B65C-4D4E-B13B-8A7421FED23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>
            <a:extLst>
              <a:ext uri="{FF2B5EF4-FFF2-40B4-BE49-F238E27FC236}">
                <a16:creationId xmlns:a16="http://schemas.microsoft.com/office/drawing/2014/main" id="{BACAE361-EB10-4C80-BDAF-D0FBAB6AC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CA8B9863-0A4F-42A0-8191-B9265571675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>
            <a:extLst>
              <a:ext uri="{FF2B5EF4-FFF2-40B4-BE49-F238E27FC236}">
                <a16:creationId xmlns:a16="http://schemas.microsoft.com/office/drawing/2014/main" id="{E3E1278C-A86D-4AB6-A40D-7AE35634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D100442A-458F-41F5-9C2C-FE8D6C37FDE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71BFD1EB-6DA8-44A0-83A7-DD1EDA3F3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E0F16C1-A7D1-4052-A63A-94C6DB5F460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>
            <a:extLst>
              <a:ext uri="{FF2B5EF4-FFF2-40B4-BE49-F238E27FC236}">
                <a16:creationId xmlns:a16="http://schemas.microsoft.com/office/drawing/2014/main" id="{D9DF038E-3E89-42D7-8C18-6384695C2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D4AC2396-D0AA-4208-8A37-3053787E53F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>
            <a:extLst>
              <a:ext uri="{FF2B5EF4-FFF2-40B4-BE49-F238E27FC236}">
                <a16:creationId xmlns:a16="http://schemas.microsoft.com/office/drawing/2014/main" id="{64081EC4-C997-4005-8526-C7D40B75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802BCA52-9640-41E9-81AE-42E56AB0C48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>
            <a:extLst>
              <a:ext uri="{FF2B5EF4-FFF2-40B4-BE49-F238E27FC236}">
                <a16:creationId xmlns:a16="http://schemas.microsoft.com/office/drawing/2014/main" id="{1996E615-1FE8-48BC-9472-9886CA2ED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1AE9D507-B099-41DA-99E0-2A63B917211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DC7D81B7-9EE8-4CAD-9B28-C95D8F17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C3DF0B92-C6BE-4C5D-8871-18F0879A665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1">
            <a:extLst>
              <a:ext uri="{FF2B5EF4-FFF2-40B4-BE49-F238E27FC236}">
                <a16:creationId xmlns:a16="http://schemas.microsoft.com/office/drawing/2014/main" id="{D02DA41F-D972-4374-9D99-121BDE720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E06993D6-1A97-4638-8F89-576BB2CA89B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>
            <a:extLst>
              <a:ext uri="{FF2B5EF4-FFF2-40B4-BE49-F238E27FC236}">
                <a16:creationId xmlns:a16="http://schemas.microsoft.com/office/drawing/2014/main" id="{04FA73D0-E1E3-417C-AAD4-6F60747A8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351D59F1-CA2D-490D-AE7C-931DBED8D9A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1">
            <a:extLst>
              <a:ext uri="{FF2B5EF4-FFF2-40B4-BE49-F238E27FC236}">
                <a16:creationId xmlns:a16="http://schemas.microsoft.com/office/drawing/2014/main" id="{70A5C083-C0E5-4F0A-AD59-AD00E868D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79922A9A-9585-4995-9B7B-90D0E72C899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>
            <a:extLst>
              <a:ext uri="{FF2B5EF4-FFF2-40B4-BE49-F238E27FC236}">
                <a16:creationId xmlns:a16="http://schemas.microsoft.com/office/drawing/2014/main" id="{EEC36E72-E14D-4FF4-8E34-796AACD3C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774689D3-1C43-41E3-A2DC-DF1085B0493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>
            <a:extLst>
              <a:ext uri="{FF2B5EF4-FFF2-40B4-BE49-F238E27FC236}">
                <a16:creationId xmlns:a16="http://schemas.microsoft.com/office/drawing/2014/main" id="{185D217D-BB59-47FF-9A39-E630B71EC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8FA68C9C-71D4-4081-8CE7-37947112279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>
            <a:extLst>
              <a:ext uri="{FF2B5EF4-FFF2-40B4-BE49-F238E27FC236}">
                <a16:creationId xmlns:a16="http://schemas.microsoft.com/office/drawing/2014/main" id="{BBDE38F0-91F4-44BE-AAB2-BB25B5E2A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04CF511-6275-4547-BB0D-CA640818369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>
            <a:extLst>
              <a:ext uri="{FF2B5EF4-FFF2-40B4-BE49-F238E27FC236}">
                <a16:creationId xmlns:a16="http://schemas.microsoft.com/office/drawing/2014/main" id="{83226F15-A3FE-4AF6-8E2B-433BE264E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FD6EF082-38EB-4171-B873-08988FADCFB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>
            <a:extLst>
              <a:ext uri="{FF2B5EF4-FFF2-40B4-BE49-F238E27FC236}">
                <a16:creationId xmlns:a16="http://schemas.microsoft.com/office/drawing/2014/main" id="{B96B5BFB-80B0-4E73-974B-C3FE3C6EE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ED606D92-1195-4CAE-A539-00E641621E2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>
            <a:extLst>
              <a:ext uri="{FF2B5EF4-FFF2-40B4-BE49-F238E27FC236}">
                <a16:creationId xmlns:a16="http://schemas.microsoft.com/office/drawing/2014/main" id="{3E9FE057-5847-405E-B73F-0E1ABB55F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9EFF9E25-A635-415E-9364-C134FB41346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2">
            <a:extLst>
              <a:ext uri="{FF2B5EF4-FFF2-40B4-BE49-F238E27FC236}">
                <a16:creationId xmlns:a16="http://schemas.microsoft.com/office/drawing/2014/main" id="{D5D4EDE1-9C56-481F-8E16-B52A4E5DE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26005A00-D883-42A5-8BA2-0D779CC1D72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>
            <a:extLst>
              <a:ext uri="{FF2B5EF4-FFF2-40B4-BE49-F238E27FC236}">
                <a16:creationId xmlns:a16="http://schemas.microsoft.com/office/drawing/2014/main" id="{E0AA1CDE-C106-4CC1-A0FE-E951BC281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E7757B34-25AD-41E5-8D8C-496CBD7EA2A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1">
            <a:extLst>
              <a:ext uri="{FF2B5EF4-FFF2-40B4-BE49-F238E27FC236}">
                <a16:creationId xmlns:a16="http://schemas.microsoft.com/office/drawing/2014/main" id="{DA651718-DBA9-4129-8F9E-FDF80600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3235" name="Rectangle 2">
            <a:extLst>
              <a:ext uri="{FF2B5EF4-FFF2-40B4-BE49-F238E27FC236}">
                <a16:creationId xmlns:a16="http://schemas.microsoft.com/office/drawing/2014/main" id="{38260A37-2884-4518-AD91-797E9D43011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>
            <a:extLst>
              <a:ext uri="{FF2B5EF4-FFF2-40B4-BE49-F238E27FC236}">
                <a16:creationId xmlns:a16="http://schemas.microsoft.com/office/drawing/2014/main" id="{44E6BA41-6A50-4E0D-B501-539A3ED5F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6C2A0AB3-36EB-44E9-AD4E-283626BF595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ext Box 2">
            <a:extLst>
              <a:ext uri="{FF2B5EF4-FFF2-40B4-BE49-F238E27FC236}">
                <a16:creationId xmlns:a16="http://schemas.microsoft.com/office/drawing/2014/main" id="{5BE04F5F-8620-437F-B735-96CFAF971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BC4C42D5-BD75-4A5D-8D92-15B54D415B9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>
            <a:extLst>
              <a:ext uri="{FF2B5EF4-FFF2-40B4-BE49-F238E27FC236}">
                <a16:creationId xmlns:a16="http://schemas.microsoft.com/office/drawing/2014/main" id="{D43EACFA-D15D-4D5E-A8D3-993AF2B9D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4D5BA05A-CFB3-4871-A424-CF143C214D5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>
            <a:extLst>
              <a:ext uri="{FF2B5EF4-FFF2-40B4-BE49-F238E27FC236}">
                <a16:creationId xmlns:a16="http://schemas.microsoft.com/office/drawing/2014/main" id="{391DB17C-60FD-41F1-9610-8A17EBE9C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B294EE6D-F1F1-424E-B4C3-167B641657E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ext Box 2">
            <a:extLst>
              <a:ext uri="{FF2B5EF4-FFF2-40B4-BE49-F238E27FC236}">
                <a16:creationId xmlns:a16="http://schemas.microsoft.com/office/drawing/2014/main" id="{69981CC1-AB19-4076-BAB2-D92273C7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B58A75B9-F4CB-426B-A294-49BF0F13496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85B18D35-D577-409B-A04D-A67C606BF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119A831-ECB0-4D29-A697-7C34C3CC4C3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>
            <a:extLst>
              <a:ext uri="{FF2B5EF4-FFF2-40B4-BE49-F238E27FC236}">
                <a16:creationId xmlns:a16="http://schemas.microsoft.com/office/drawing/2014/main" id="{5D129ED0-2846-48C4-A0D3-E0176809B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F4FD6F22-A73E-462F-9890-FC35FA8059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>
            <a:extLst>
              <a:ext uri="{FF2B5EF4-FFF2-40B4-BE49-F238E27FC236}">
                <a16:creationId xmlns:a16="http://schemas.microsoft.com/office/drawing/2014/main" id="{4D91C028-8C46-452A-9455-AE2367846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35C6D2B9-698B-4195-AE15-CCEF3AC5C30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1">
            <a:extLst>
              <a:ext uri="{FF2B5EF4-FFF2-40B4-BE49-F238E27FC236}">
                <a16:creationId xmlns:a16="http://schemas.microsoft.com/office/drawing/2014/main" id="{CE8D97E1-FE18-467B-96E1-F28A3C591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9619" name="Rectangle 2">
            <a:extLst>
              <a:ext uri="{FF2B5EF4-FFF2-40B4-BE49-F238E27FC236}">
                <a16:creationId xmlns:a16="http://schemas.microsoft.com/office/drawing/2014/main" id="{773D4BD7-E364-483A-A945-37EECB64850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2">
            <a:extLst>
              <a:ext uri="{FF2B5EF4-FFF2-40B4-BE49-F238E27FC236}">
                <a16:creationId xmlns:a16="http://schemas.microsoft.com/office/drawing/2014/main" id="{FE7A7C33-000B-470D-AFA2-B3F7FEB32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4A4A7738-15DB-4F64-A426-0CDCFB7B0FB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1">
            <a:extLst>
              <a:ext uri="{FF2B5EF4-FFF2-40B4-BE49-F238E27FC236}">
                <a16:creationId xmlns:a16="http://schemas.microsoft.com/office/drawing/2014/main" id="{B829B7FF-A498-4F6B-A0F3-BF8BFBB7A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3715" name="Rectangle 2">
            <a:extLst>
              <a:ext uri="{FF2B5EF4-FFF2-40B4-BE49-F238E27FC236}">
                <a16:creationId xmlns:a16="http://schemas.microsoft.com/office/drawing/2014/main" id="{3F304A9E-D041-4692-A9F7-22B3E489D06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ext Box 2">
            <a:extLst>
              <a:ext uri="{FF2B5EF4-FFF2-40B4-BE49-F238E27FC236}">
                <a16:creationId xmlns:a16="http://schemas.microsoft.com/office/drawing/2014/main" id="{4E2A7BF5-9DC4-4894-A4F8-CB4765066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6243" name="Rectangle 3">
            <a:extLst>
              <a:ext uri="{FF2B5EF4-FFF2-40B4-BE49-F238E27FC236}">
                <a16:creationId xmlns:a16="http://schemas.microsoft.com/office/drawing/2014/main" id="{06CC6095-494E-4709-A14B-E79DDCDFD36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>
            <a:extLst>
              <a:ext uri="{FF2B5EF4-FFF2-40B4-BE49-F238E27FC236}">
                <a16:creationId xmlns:a16="http://schemas.microsoft.com/office/drawing/2014/main" id="{3A8E4644-B149-4049-B8CA-EC990E2F9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4FCEDEAD-A54A-4002-AA6A-D8DA960FB6C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>
            <a:extLst>
              <a:ext uri="{FF2B5EF4-FFF2-40B4-BE49-F238E27FC236}">
                <a16:creationId xmlns:a16="http://schemas.microsoft.com/office/drawing/2014/main" id="{221EA45A-FDE0-40E3-BB3F-D7500230F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6963" name="Rectangle 3">
            <a:extLst>
              <a:ext uri="{FF2B5EF4-FFF2-40B4-BE49-F238E27FC236}">
                <a16:creationId xmlns:a16="http://schemas.microsoft.com/office/drawing/2014/main" id="{216DB24A-B1BA-4A2F-A9EE-2C56C651352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>
            <a:extLst>
              <a:ext uri="{FF2B5EF4-FFF2-40B4-BE49-F238E27FC236}">
                <a16:creationId xmlns:a16="http://schemas.microsoft.com/office/drawing/2014/main" id="{9A92E4B2-FA05-44AA-90E4-0683E359B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F86C4026-6953-4E2E-84DA-01029B8E590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>
            <a:extLst>
              <a:ext uri="{FF2B5EF4-FFF2-40B4-BE49-F238E27FC236}">
                <a16:creationId xmlns:a16="http://schemas.microsoft.com/office/drawing/2014/main" id="{319A1660-5463-4C1D-B580-E37469853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1059" name="Rectangle 3">
            <a:extLst>
              <a:ext uri="{FF2B5EF4-FFF2-40B4-BE49-F238E27FC236}">
                <a16:creationId xmlns:a16="http://schemas.microsoft.com/office/drawing/2014/main" id="{43C1ACB4-CA6D-4E39-946C-FB18EE0039B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593A88FE-CBB0-4840-8345-CB48A6C94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5EE4C28-CE4A-4363-9447-46BDC28214C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>
            <a:extLst>
              <a:ext uri="{FF2B5EF4-FFF2-40B4-BE49-F238E27FC236}">
                <a16:creationId xmlns:a16="http://schemas.microsoft.com/office/drawing/2014/main" id="{2FD012D2-3B44-42A6-984D-2077F0144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E5DEA757-A6A8-44F3-9D77-E60B84FC048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>
            <a:extLst>
              <a:ext uri="{FF2B5EF4-FFF2-40B4-BE49-F238E27FC236}">
                <a16:creationId xmlns:a16="http://schemas.microsoft.com/office/drawing/2014/main" id="{C9BFFCC4-EB3A-4AA3-AA0E-C6430B9B2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898C8FC5-D3CC-4D76-A595-4DF2DCC5F90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>
            <a:extLst>
              <a:ext uri="{FF2B5EF4-FFF2-40B4-BE49-F238E27FC236}">
                <a16:creationId xmlns:a16="http://schemas.microsoft.com/office/drawing/2014/main" id="{0838F66D-28FC-469E-A1AA-96C18A376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06BD8B28-ACC7-42A5-A01A-7FDFFEDD826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Text Box 2">
            <a:extLst>
              <a:ext uri="{FF2B5EF4-FFF2-40B4-BE49-F238E27FC236}">
                <a16:creationId xmlns:a16="http://schemas.microsoft.com/office/drawing/2014/main" id="{5A6A5AE1-BC02-4DAA-9349-C383530D8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9251" name="Rectangle 3">
            <a:extLst>
              <a:ext uri="{FF2B5EF4-FFF2-40B4-BE49-F238E27FC236}">
                <a16:creationId xmlns:a16="http://schemas.microsoft.com/office/drawing/2014/main" id="{4DEA4093-9C4D-4ED7-9BCA-5312195FD05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 Box 2">
            <a:extLst>
              <a:ext uri="{FF2B5EF4-FFF2-40B4-BE49-F238E27FC236}">
                <a16:creationId xmlns:a16="http://schemas.microsoft.com/office/drawing/2014/main" id="{7AA4F449-5D7D-4DE5-B556-6616F9310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D4B97186-67F8-4385-A7F5-1A56E53EFC7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>
            <a:extLst>
              <a:ext uri="{FF2B5EF4-FFF2-40B4-BE49-F238E27FC236}">
                <a16:creationId xmlns:a16="http://schemas.microsoft.com/office/drawing/2014/main" id="{2B4DC49B-087E-48A2-B8E5-F73C39743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60451" name="Rectangle 3">
            <a:extLst>
              <a:ext uri="{FF2B5EF4-FFF2-40B4-BE49-F238E27FC236}">
                <a16:creationId xmlns:a16="http://schemas.microsoft.com/office/drawing/2014/main" id="{2EA0380B-3381-4082-B558-5B9EF3F9001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ext Box 2">
            <a:extLst>
              <a:ext uri="{FF2B5EF4-FFF2-40B4-BE49-F238E27FC236}">
                <a16:creationId xmlns:a16="http://schemas.microsoft.com/office/drawing/2014/main" id="{543F5E1B-3CED-48F4-9971-B640C752A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62499" name="Rectangle 3">
            <a:extLst>
              <a:ext uri="{FF2B5EF4-FFF2-40B4-BE49-F238E27FC236}">
                <a16:creationId xmlns:a16="http://schemas.microsoft.com/office/drawing/2014/main" id="{9276510D-4A7E-4767-AE32-9D6CE78A689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>
            <a:extLst>
              <a:ext uri="{FF2B5EF4-FFF2-40B4-BE49-F238E27FC236}">
                <a16:creationId xmlns:a16="http://schemas.microsoft.com/office/drawing/2014/main" id="{7BE53505-0527-4ED1-9890-BD6CB36E5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02F9ED9F-4D6F-4FCF-9C8A-01B48C70D04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AD85196B-38FD-4783-BFBB-5F174B46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C08A553F-BED4-43CE-8A6C-4F6D548436F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0EC2C3CF-BD86-409B-84ED-5BA9BBA70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2345FF5-F094-47B3-892F-26A9EBCABD8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8F78FA90-4FC2-4B68-AB09-BCDCC0522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925" y="954088"/>
            <a:ext cx="4425950" cy="3435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2BCF138-FCE0-445E-BF5F-E58DA1AB746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49338" y="4722813"/>
            <a:ext cx="4687887" cy="381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04" tIns="41852" rIns="83704" bIns="41852" anchor="ctr"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59403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1269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18375" y="282575"/>
            <a:ext cx="2192338" cy="66151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4612" cy="661511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4251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27037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741363" y="1963738"/>
            <a:ext cx="8769350" cy="4933950"/>
          </a:xfr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409263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741363" y="282575"/>
            <a:ext cx="8769350" cy="66151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79211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741363" y="1963738"/>
            <a:ext cx="8769350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41363" y="4506913"/>
            <a:ext cx="8769350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554030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741363" y="1963738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202238" y="1963738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741363" y="4506913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202238" y="4506913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65911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202238" y="1963738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202238" y="4506913"/>
            <a:ext cx="4308475" cy="23907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60643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741363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23619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ytuł, wykres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5837" cy="125888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wykresu 2"/>
          <p:cNvSpPr>
            <a:spLocks noGrp="1"/>
          </p:cNvSpPr>
          <p:nvPr>
            <p:ph type="chart" sz="half" idx="1"/>
          </p:nvPr>
        </p:nvSpPr>
        <p:spPr>
          <a:xfrm>
            <a:off x="741363" y="1963738"/>
            <a:ext cx="4308475" cy="4933950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202238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57498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05235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1D6717-5491-4FC0-9805-CED378A45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FE164B-70B3-41D9-B353-5EE3BF6408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1820BC-679A-4B6F-878A-9546CE3359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5A399-99D5-40BF-88FD-4AE2BF9C91D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24994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49DA6-39DA-4D12-96B6-E44EB31A5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2D8AE4-5380-4E55-A74B-0F4A5D5C1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EDCC5A-05B6-419A-BFF0-E05F9C79DE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12896-6095-46BC-B5A8-07BB007462C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7541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D6130D-B271-4260-B04F-0BE4E5F2F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4A28A6-7432-4D4A-8C68-E8E9098136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9A03B7-FF52-4D3B-9BB7-62DB5C13AC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E904E-400C-43D2-9CB6-57D88FA7E6B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95024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05999C-481F-4536-9177-74BC60DB24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697A1E-D615-46C5-81C0-E77F2E0D4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41C505-E337-45D2-BE36-247D78A6E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6EBB-2258-418F-A856-876E90A5CD6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50361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C319DA-CA7A-48D9-8DAF-B98144C32A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D6FB04-7D17-4658-95F1-9CC529D7FA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C42771-D5ED-4747-880F-8D1809A0B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B90F2-2031-41A5-90E4-387A410AD32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76020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FBE8FF-F07F-46A6-B987-E6D0ECBA9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F149C2-0CCC-4843-B2FB-23525EC2CD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B971F3-7910-42C6-A6F1-5AF92B052F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3240F-F2B3-4B43-8BD8-38C7BF697A0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1149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6C3FB6-484E-4D70-BF90-E7EE652ADD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CA1D77-A472-4836-80B0-BB8C53973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16DDD0-7983-4D52-AD5D-0B579C90E3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72F4-8471-4F21-B27F-9F6E0CA5AFA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37076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375E61-36F4-4AE1-9494-5800C4E484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6E2139-1DB0-45DB-B0D8-4D78ECC11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B8BF4-66E4-4B50-9FF3-6A6D43B4A2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1AB6A-CD23-4187-A4B0-2C53BB49CE3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35756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5FCC9-EB7D-40D8-AE58-8EF7DBC85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3C4AAB-418A-4B9E-A33E-D130104C42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25DAC3-8EF3-4B65-85C9-52154588E5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4F65A-D523-4904-94EC-45A47793121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37273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D37E64-01B7-441E-AF68-267C3104C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AB13A9-7455-4E7E-9B16-A3A94A54F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7CF168-74AF-40B8-AA51-64CB24185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454A6-F952-4038-A9EE-8A2102FA5F3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1681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90944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CFCAD-D5DC-4EFA-9099-80B8017D2E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2D6F5-CB9E-45BC-AEA7-E94FA46801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155DAD-8725-4C20-9EF8-9ACE7AE9B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A9761-7855-41C1-BB17-73F7E6F7275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5220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08475" cy="49339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2917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2373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27119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02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7847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0462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9CBC12E-5595-4402-B00A-707B361F5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282575"/>
            <a:ext cx="8605837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B8C20C2-F887-4800-B0D5-6AAFF13FDB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1963738"/>
            <a:ext cx="876935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fld id="{708AE912-F0A3-4834-AF3E-3E4643D741E0}" type="slidenum">
              <a:rPr lang="en-GB" altLang="pl-PL" smtClean="0"/>
              <a:pPr lvl="0"/>
              <a:t>‹#›</a:t>
            </a:fld>
            <a:endParaRPr lang="en-GB" altLang="pl-PL"/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  <a:p>
            <a:pPr lvl="4"/>
            <a:r>
              <a:rPr lang="en-GB" altLang="pl-PL"/>
              <a:t>Ósmy poziom konspektu</a:t>
            </a:r>
          </a:p>
          <a:p>
            <a:pPr lvl="4"/>
            <a:r>
              <a:rPr lang="en-GB" altLang="pl-PL"/>
              <a:t>Dziewiąty poziom konspektu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D2307D27-A756-4AFD-94C6-277A60983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6875463"/>
            <a:ext cx="23526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1400">
              <a:solidFill>
                <a:srgbClr val="000000"/>
              </a:solidFill>
            </a:endParaRPr>
          </a:p>
        </p:txBody>
      </p:sp>
      <p:sp>
        <p:nvSpPr>
          <p:cNvPr id="1029" name="Rectangle 8">
            <a:extLst>
              <a:ext uri="{FF2B5EF4-FFF2-40B4-BE49-F238E27FC236}">
                <a16:creationId xmlns:a16="http://schemas.microsoft.com/office/drawing/2014/main" id="{D9DD65B3-52C0-4172-9A24-D92FFF5CF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7164388"/>
            <a:ext cx="31908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1000">
                <a:solidFill>
                  <a:srgbClr val="000000"/>
                </a:solidFill>
              </a:rPr>
              <a:t>strona </a:t>
            </a:r>
            <a:fld id="{F55FEB99-AA8B-4048-98B7-E256C3F7BF6D}" type="slidenum">
              <a:rPr lang="pl-PL" altLang="pl-PL" sz="1000">
                <a:solidFill>
                  <a:srgbClr val="000000"/>
                </a:solidFill>
              </a:rPr>
              <a:pPr algn="ctr" eaLnBrk="1">
                <a:lnSpc>
                  <a:spcPct val="76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‹#›</a:t>
            </a:fld>
            <a:endParaRPr lang="pl-PL" altLang="pl-PL" sz="10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chemeClr val="tx1"/>
          </a:solidFill>
          <a:latin typeface="Arial" panose="020B0604020202020204" pitchFamily="34" charset="0"/>
        </a:defRPr>
      </a:lvl2pPr>
      <a:lvl3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chemeClr val="tx1"/>
          </a:solidFill>
          <a:latin typeface="Arial" panose="020B0604020202020204" pitchFamily="34" charset="0"/>
        </a:defRPr>
      </a:lvl3pPr>
      <a:lvl4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chemeClr val="tx1"/>
          </a:solidFill>
          <a:latin typeface="Arial" panose="020B0604020202020204" pitchFamily="34" charset="0"/>
        </a:defRPr>
      </a:lvl4pPr>
      <a:lvl5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chemeClr val="tx1"/>
          </a:solidFill>
          <a:latin typeface="Arial" panose="020B0604020202020204" pitchFamily="34" charset="0"/>
        </a:defRPr>
      </a:lvl5pPr>
      <a:lvl6pPr marL="4572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rgbClr val="FF9966"/>
          </a:solidFill>
          <a:latin typeface="Arial" panose="020B0604020202020204" pitchFamily="34" charset="0"/>
        </a:defRPr>
      </a:lvl6pPr>
      <a:lvl7pPr marL="9144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rgbClr val="FF9966"/>
          </a:solidFill>
          <a:latin typeface="Arial" panose="020B0604020202020204" pitchFamily="34" charset="0"/>
        </a:defRPr>
      </a:lvl7pPr>
      <a:lvl8pPr marL="1371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rgbClr val="FF9966"/>
          </a:solidFill>
          <a:latin typeface="Arial" panose="020B0604020202020204" pitchFamily="34" charset="0"/>
        </a:defRPr>
      </a:lvl8pPr>
      <a:lvl9pPr marL="18288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000" b="1" i="1">
          <a:solidFill>
            <a:srgbClr val="FF9966"/>
          </a:solidFill>
          <a:latin typeface="Arial" panose="020B0604020202020204" pitchFamily="34" charset="0"/>
        </a:defRPr>
      </a:lvl9pPr>
    </p:titleStyle>
    <p:bodyStyle>
      <a:lvl1pPr marL="430213" indent="-32385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45000"/>
        <a:buFont typeface="Wingdings" panose="05000000000000000000" pitchFamily="2" charset="2"/>
        <a:buChar char=""/>
        <a:defRPr sz="3200" kern="1200">
          <a:solidFill>
            <a:srgbClr val="E6E6E6"/>
          </a:solidFill>
          <a:latin typeface="+mn-lt"/>
          <a:ea typeface="+mn-ea"/>
          <a:cs typeface="+mn-cs"/>
        </a:defRPr>
      </a:lvl1pPr>
      <a:lvl2pPr marL="862013" indent="-28575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75000"/>
        <a:buFont typeface="Symbol" panose="05050102010706020507" pitchFamily="18" charset="2"/>
        <a:buChar char="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293813" indent="-2159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45000"/>
        <a:buFont typeface="Wingdings" panose="05000000000000000000" pitchFamily="2" charset="2"/>
        <a:buChar char="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725613" indent="-214313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75000"/>
        <a:buFont typeface="Symbol" panose="05050102010706020507" pitchFamily="18" charset="2"/>
        <a:buChar char="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157413" indent="-215900" algn="l" defTabSz="449263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E6E6E6"/>
        </a:buClr>
        <a:buSzPct val="45000"/>
        <a:buFont typeface="Wingdings" panose="05000000000000000000" pitchFamily="2" charset="2"/>
        <a:buChar char=""/>
        <a:defRPr sz="2000" kern="1200">
          <a:solidFill>
            <a:srgbClr val="E6E6E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646F502-5935-4498-A282-0BBF6FEE0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2BC87A5-14F4-4FFB-A7AE-1670576B9D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314372" name="Rectangle 4">
            <a:extLst>
              <a:ext uri="{FF2B5EF4-FFF2-40B4-BE49-F238E27FC236}">
                <a16:creationId xmlns:a16="http://schemas.microsoft.com/office/drawing/2014/main" id="{87A8782F-E567-4D70-A905-ED262379D2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884988"/>
            <a:ext cx="2351088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14373" name="Rectangle 5">
            <a:extLst>
              <a:ext uri="{FF2B5EF4-FFF2-40B4-BE49-F238E27FC236}">
                <a16:creationId xmlns:a16="http://schemas.microsoft.com/office/drawing/2014/main" id="{83001954-4878-43DB-84A9-643CEEA8C1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5988" y="6875463"/>
            <a:ext cx="3190875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14374" name="Rectangle 6">
            <a:extLst>
              <a:ext uri="{FF2B5EF4-FFF2-40B4-BE49-F238E27FC236}">
                <a16:creationId xmlns:a16="http://schemas.microsoft.com/office/drawing/2014/main" id="{0ACC0508-73EF-4377-92D8-EF9A7920E2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0900" y="6875463"/>
            <a:ext cx="2352675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B355728-384D-4E5C-AB85-57D0AD04466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4.wmf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5.wmf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6.wmf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7.png"/><Relationship Id="rId5" Type="http://schemas.openxmlformats.org/officeDocument/2006/relationships/hyperlink" Target="http://upload.wikimedia.org/wikipedia/commons/3/34/Decypol_Beax.png" TargetMode="External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jpe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hyperlink" Target="http://www.e-budownictwo.pl/artykuly/artykuly_duze/nieszczelne_kominy3d.jpg" TargetMode="External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2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8.wmf"/><Relationship Id="rId5" Type="http://schemas.openxmlformats.org/officeDocument/2006/relationships/image" Target="../media/image47.gif"/><Relationship Id="rId4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4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2.pn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5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2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2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5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5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2.pn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5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2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5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5">
            <a:extLst>
              <a:ext uri="{FF2B5EF4-FFF2-40B4-BE49-F238E27FC236}">
                <a16:creationId xmlns:a16="http://schemas.microsoft.com/office/drawing/2014/main" id="{AE46BAB2-A6C3-48DD-BD33-B33E4393E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7" y="1189908"/>
            <a:ext cx="7388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SzPct val="80000"/>
              <a:buFontTx/>
              <a:buNone/>
            </a:pPr>
            <a:r>
              <a:rPr lang="pl-PL" altLang="pl-PL" sz="4000" b="1" dirty="0">
                <a:latin typeface="Gill Sans MT" panose="020B0502020104020203" pitchFamily="34" charset="-18"/>
              </a:rPr>
              <a:t>WENTYLACJA WNĘTRZ</a:t>
            </a:r>
            <a:endParaRPr lang="pl-PL" altLang="pl-PL" sz="4000" dirty="0"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C757828-993A-40E2-9479-DE93DFE17003}"/>
              </a:ext>
            </a:extLst>
          </p:cNvPr>
          <p:cNvSpPr txBox="1"/>
          <p:nvPr/>
        </p:nvSpPr>
        <p:spPr>
          <a:xfrm>
            <a:off x="293688" y="188913"/>
            <a:ext cx="8816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Audyt energetyczny</a:t>
            </a:r>
            <a:endParaRPr lang="pl-PL" sz="2400" b="1" dirty="0"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825228C-1F0E-4D45-901F-8F90596DF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262" y="5927725"/>
            <a:ext cx="5186363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2020 </a:t>
            </a: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3EB642EF-00A7-43C9-874A-60C511EC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1" y="3052916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7842CA8-3E04-4E44-9852-21AD661F9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22"/>
    </mc:Choice>
    <mc:Fallback>
      <p:transition spd="slow" advTm="28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FB3657B-AF91-4915-BFD6-852E078C9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4016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b"/>
          <a:lstStyle/>
          <a:p>
            <a:pPr eaLnBrk="1"/>
            <a:r>
              <a:rPr lang="pl-PL" altLang="pl-PL" sz="3200"/>
              <a:t>Wentylacja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1AF7FA8-041E-47E8-ABF8-3189C98D0D5A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792163" y="827088"/>
            <a:ext cx="83851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b="1" i="1">
                <a:solidFill>
                  <a:schemeClr val="tx1"/>
                </a:solidFill>
              </a:rPr>
              <a:t>ODCZUCIA LUDZI W ZALEŻNOŚCI OD STĘŻENIA CO</a:t>
            </a:r>
            <a:r>
              <a:rPr lang="pl-PL" altLang="pl-PL" b="1" i="1" baseline="-25000">
                <a:solidFill>
                  <a:schemeClr val="tx1"/>
                </a:solidFill>
              </a:rPr>
              <a:t>2</a:t>
            </a:r>
          </a:p>
        </p:txBody>
      </p:sp>
      <p:graphicFrame>
        <p:nvGraphicFramePr>
          <p:cNvPr id="15364" name="Object 6">
            <a:extLst>
              <a:ext uri="{FF2B5EF4-FFF2-40B4-BE49-F238E27FC236}">
                <a16:creationId xmlns:a16="http://schemas.microsoft.com/office/drawing/2014/main" id="{7C935B4A-2DD8-435A-A0F8-BE2A3C19D781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92163" y="1547813"/>
          <a:ext cx="8928100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106377" imgH="3772427" progId="Paint.Picture">
                  <p:embed/>
                </p:oleObj>
              </mc:Choice>
              <mc:Fallback>
                <p:oleObj name="Bitmap Image" r:id="rId4" imgW="6106377" imgH="3772427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1547813"/>
                        <a:ext cx="8928100" cy="551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86E5925-D1CC-4766-8C0E-4E92ABF0A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8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2FC50C-4EA2-4599-8646-E53E96CFE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684213"/>
            <a:ext cx="8569325" cy="6300787"/>
          </a:xfrm>
        </p:spPr>
        <p:txBody>
          <a:bodyPr/>
          <a:lstStyle/>
          <a:p>
            <a:pPr eaLnBrk="1">
              <a:lnSpc>
                <a:spcPct val="107000"/>
              </a:lnSpc>
            </a:pPr>
            <a:br>
              <a:rPr lang="pl-PL" altLang="pl-PL" sz="2800" b="0"/>
            </a:br>
            <a:endParaRPr lang="pl-PL" altLang="pl-PL" sz="2800" b="0">
              <a:solidFill>
                <a:srgbClr val="CC000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6E7B08C-2566-4CD2-9C41-D9050DCFF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3" y="280988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600" b="1" i="1">
                <a:solidFill>
                  <a:schemeClr val="tx1"/>
                </a:solidFill>
              </a:rPr>
              <a:t>Niewidoczne skutki złej wentylacji</a:t>
            </a:r>
            <a:br>
              <a:rPr lang="pl-PL" altLang="pl-PL" sz="3600" b="1" i="1">
                <a:solidFill>
                  <a:schemeClr val="tx1"/>
                </a:solidFill>
              </a:rPr>
            </a:br>
            <a:r>
              <a:rPr lang="pl-PL" altLang="pl-PL" sz="3600" b="1" i="1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D85362C4-C0E9-417A-BD8D-BB7ED247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1331913"/>
            <a:ext cx="9648825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126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v"/>
            </a:pPr>
            <a:r>
              <a:rPr lang="pl-PL" altLang="pl-PL" sz="2000" b="1">
                <a:solidFill>
                  <a:schemeClr val="tx1"/>
                </a:solidFill>
              </a:rPr>
              <a:t>  </a:t>
            </a:r>
            <a:r>
              <a:rPr lang="pl-PL" altLang="pl-PL" sz="2400" b="1">
                <a:solidFill>
                  <a:schemeClr val="tx1"/>
                </a:solidFill>
              </a:rPr>
              <a:t>złe samopoczucie-bóle i zawroty głowy, zmęczenie,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</a:rPr>
              <a:t>  podrażnienia błony śluzowej nosa,  gardła, skóry, uczulenia,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</a:rPr>
              <a:t>    alergie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Char char="v"/>
            </a:pPr>
            <a:r>
              <a:rPr lang="pl-PL" altLang="pl-PL" sz="2400" b="1">
                <a:solidFill>
                  <a:schemeClr val="tx1"/>
                </a:solidFill>
              </a:rPr>
              <a:t>   niszczenie konstrukcji budynku-wnikanie wilgoci do ścian i           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70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</a:rPr>
              <a:t>    stopniowa ich destrukcja</a:t>
            </a:r>
            <a:br>
              <a:rPr lang="pl-PL" altLang="pl-PL" sz="2400" b="1">
                <a:solidFill>
                  <a:schemeClr val="tx1"/>
                </a:solidFill>
              </a:rPr>
            </a:br>
            <a:endParaRPr lang="pl-PL" altLang="pl-PL" sz="2400" b="1">
              <a:solidFill>
                <a:schemeClr val="tx1"/>
              </a:solidFill>
            </a:endParaRP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</a:endParaRP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</a:rPr>
              <a:t>      Konsekwencją złej wentylacji i oddychania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</a:rPr>
              <a:t>      zanieczyszczonym powietrzem może być astma lub inne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</a:rPr>
              <a:t>      choroby dróg oddechowych, a nawet nowotwory.</a:t>
            </a:r>
            <a:br>
              <a:rPr lang="pl-PL" altLang="pl-PL" sz="2400" b="1">
                <a:solidFill>
                  <a:schemeClr val="tx1"/>
                </a:solidFill>
              </a:rPr>
            </a:br>
            <a:endParaRPr lang="pl-PL" altLang="pl-PL" sz="2400" b="1">
              <a:solidFill>
                <a:schemeClr val="tx1"/>
              </a:solidFill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A599FCD-A404-43AF-A5ED-1038BB692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35"/>
    </mc:Choice>
    <mc:Fallback>
      <p:transition spd="slow" advTm="3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AD004BA-604C-4B45-AE51-B9F2FF34FD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936625"/>
          </a:xfrm>
        </p:spPr>
        <p:txBody>
          <a:bodyPr/>
          <a:lstStyle/>
          <a:p>
            <a:pPr eaLnBrk="1">
              <a:lnSpc>
                <a:spcPct val="27000"/>
              </a:lnSpc>
            </a:pPr>
            <a:r>
              <a:rPr lang="pl-PL" altLang="pl-PL" b="0"/>
              <a:t>Skutki braku wymiany powietrza</a:t>
            </a:r>
            <a:r>
              <a:rPr lang="pl-PL" altLang="pl-PL" b="0">
                <a:solidFill>
                  <a:srgbClr val="FFCC00"/>
                </a:solidFill>
              </a:rPr>
              <a:t> 	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A3692CF-C579-4366-A37C-7A8ECD344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1258888"/>
            <a:ext cx="9720263" cy="6121400"/>
          </a:xfrm>
        </p:spPr>
        <p:txBody>
          <a:bodyPr/>
          <a:lstStyle/>
          <a:p>
            <a:pPr eaLnBrk="1"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Syndrom Chorego Budynku (ang. Sick Buildig Syndrome SBS),</a:t>
            </a:r>
            <a: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</a:rPr>
              <a:t> który powoduje następujące objawy: </a:t>
            </a:r>
          </a:p>
          <a:p>
            <a:pPr eaLnBrk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</a:rPr>
              <a:t>zmęczenie, nudności, zaburzenia układu nerwowego, zawroty głowy, obniżenie zdolności koncentracji, duszności, podrażnienie błon śluzowych i inne. </a:t>
            </a:r>
          </a:p>
          <a:p>
            <a:pPr eaLnBrk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Zespół Chronicznego Zmęczenia (ang. </a:t>
            </a:r>
            <a:r>
              <a:rPr lang="en-US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Chronic Fatique Syndrom - CFS). </a:t>
            </a:r>
            <a: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</a:rPr>
              <a:t>Powoduje on objawy podobne do grypy. Towarzyszy temu gorączka do około 38°C, nieżyt gardła, bóle mięśni itp. Występuje również osłabienie układu odpornościowego.</a:t>
            </a: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Wieloczynnikowa Nadwrażliwość Chemiczna (ang. Multiple Chemical Sensitivity MSC), </a:t>
            </a:r>
            <a: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</a:rPr>
              <a:t>która wywołuje zawroty głowy, depresje, zaburzenia pamięci i koordynacji ruchu, zaburzenia widzenia, bóle mięśni itp.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4971C0D-9B4D-41D5-BFE9-EFB8CD0AC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41"/>
    </mc:Choice>
    <mc:Fallback>
      <p:transition spd="slow" advTm="4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8C28674-A008-4518-9FCB-60B673DCA9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lnSpc>
                <a:spcPct val="27000"/>
              </a:lnSpc>
            </a:pPr>
            <a:r>
              <a:rPr lang="pl-PL" altLang="pl-PL" b="0"/>
              <a:t>Skutki braku wymiany powietrza</a:t>
            </a:r>
            <a:r>
              <a:rPr lang="pl-PL" altLang="pl-PL" b="0">
                <a:solidFill>
                  <a:srgbClr val="FFCC00"/>
                </a:solidFill>
              </a:rPr>
              <a:t> 	</a:t>
            </a:r>
          </a:p>
        </p:txBody>
      </p:sp>
      <p:graphicFrame>
        <p:nvGraphicFramePr>
          <p:cNvPr id="212150" name="Group 182">
            <a:extLst>
              <a:ext uri="{FF2B5EF4-FFF2-40B4-BE49-F238E27FC236}">
                <a16:creationId xmlns:a16="http://schemas.microsoft.com/office/drawing/2014/main" id="{07041293-A539-42B4-A25E-DA110BC8A1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338" y="1258888"/>
          <a:ext cx="9432925" cy="5865814"/>
        </p:xfrm>
        <a:graphic>
          <a:graphicData uri="http://schemas.openxmlformats.org/drawingml/2006/table">
            <a:tbl>
              <a:tblPr/>
              <a:tblGrid>
                <a:gridCol w="217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8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652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Schorzenie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Czynnik Etiologiczny / Źródło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Objawy kliniczne / Uwagi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430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Przewlekłe, nieswoiste choroby układu oddechowego (zapalenie krtani, oskrzeli, tchawicy)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Pleśnie, związki chemiczne, fotopowielanie, urządzenia wentylacyjne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Schorzenia o podłożu alergicznym; przewlekły kaszel, wzmożona produkcja śluzu, duszności, świszczący oddech (niezależnie od innych chorób gorączkowych), upośledzenie sprawności wentylacyjnej płuc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158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Astma oskrzelowa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Pleśnie, związki chemiczne, systemy wentylacyjne, nawilżacze, papier do kopiowania (zawierający formaldehyd i ftalany)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Brak możliwości rozpoznania, czy zanieczyszczenia powietrza wewnętrznego mają zasadnicze znaczenie etiologiczne, czy powodują jedynie zaostrzenie objawów u osób z atopią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149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Gorączka "nawilżaczowa"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Bakterie, pleśnie (bioaerozol), związki chemiczne, urządzenia klimatyzacyjne, nawilżacze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Schorzenie na tle alergicznym, gorączka utrzymująca się 4 - 12 h po ekspozycji, kaszel, dreszcze, objawy grypopodobne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7358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Zapalenie płuc z nadwrażliwości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Pył drzewny, bakterie (bioaerozol), związki chemiczne urządzenia klimatyzacyjne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Schorzenie na tle alergicznym, objawy zbliżone do odoskrzelowego zapalenia płuc: kaszel, dreszcze, gorączka, świsty, bóle mięśniowe rozwija się w wyniku długotrwałej ekspozycji na patogenny biologiczne; może mieć charakter ostry lub przewlekły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138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Legionelloza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Legionella pneumophila ciągi ciepłej wody, nawilżacze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Choroba infekcyjna zapalenie płuc, niekiedy o ciężkim przebiegu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138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Gorączka z Pontiac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Legionellacae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Schorzenie na podłożu alergicznym gorączka po ekspozycji na bioaerozol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652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otodermatoza</a:t>
                      </a:r>
                      <a:endParaRPr kumimoji="0" lang="pl-PL" altLang="pl-PL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Światło monochromatyczne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Rumień dłoni i twarzy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138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Kontaktowe zapalenie skóry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Papier do kopiowania (światłoczuły, bez kalki)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Pokrzywka, plamica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66BA2A7-15DE-4046-B993-63A8DD05F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64"/>
    </mc:Choice>
    <mc:Fallback>
      <p:transition spd="slow" advTm="6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8C4C2AA-3AA7-4F50-892A-8CACE1D3B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lnSpc>
                <a:spcPct val="27000"/>
              </a:lnSpc>
            </a:pPr>
            <a:r>
              <a:rPr lang="pl-PL" altLang="pl-PL" b="0"/>
              <a:t>Skutki braku wymiany powietrza</a:t>
            </a:r>
            <a:r>
              <a:rPr lang="pl-PL" altLang="pl-PL" b="0">
                <a:solidFill>
                  <a:srgbClr val="FFCC00"/>
                </a:solidFill>
              </a:rPr>
              <a:t> 	</a:t>
            </a:r>
          </a:p>
        </p:txBody>
      </p:sp>
      <p:graphicFrame>
        <p:nvGraphicFramePr>
          <p:cNvPr id="214300" name="Group 284">
            <a:extLst>
              <a:ext uri="{FF2B5EF4-FFF2-40B4-BE49-F238E27FC236}">
                <a16:creationId xmlns:a16="http://schemas.microsoft.com/office/drawing/2014/main" id="{21FD89FA-F6A5-48C1-BF7D-E5933EFC5C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463" y="1116013"/>
          <a:ext cx="9720262" cy="6505672"/>
        </p:xfrm>
        <a:graphic>
          <a:graphicData uri="http://schemas.openxmlformats.org/drawingml/2006/table">
            <a:tbl>
              <a:tblPr/>
              <a:tblGrid>
                <a:gridCol w="20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0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0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Substancja szkodliwa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Pochodzenie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Wpływ na zdrowie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Możliwe stężenia w pomieszczeniach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13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Rozpuszczalniki (benzen, dwuchloroetan, toluen, ksylen)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Farby, lakiery, żywice, politury, środki czyszczące, kleje, lepiki, papy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Bóle głowy, podrażnienie błon śluzowych, zaburzenia układu nerwowego, uszkodzenia wątroby i nerek, działania rakotwórcze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Niebezpieczne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Formaldehyd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Kleje, lepiki, lakiery, płyty paździerzowe, pianki, meble, papy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Podrażnieniami błon śluzowych, stany zapalne dróg oddechowych, bóle głowy, działania rakotwórcze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Niebezpieczne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7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Dwutlenek węgla (CO</a:t>
                      </a:r>
                      <a:r>
                        <a:rPr kumimoji="0" lang="pl-PL" altLang="pl-PL" sz="13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Urządzenia grzewcze, piec gazowy powietrze wydechowe i atmosferyczne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Bóle głowy, zawroty nadciśnienie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normalnych warunkach nie jest niebezpieczne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95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Tlenek węgla (CO)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Powietrze atmosferyczne (pojazdy) paleniska urządzenia grzewcze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Zablokowanie transportu tlenu zaburzenia krążeniowo - oddechowe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normalnych warunkach nie jest niebezpieczne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7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Tlenki azotu (NO</a:t>
                      </a:r>
                      <a:r>
                        <a:rPr kumimoji="0" lang="pl-PL" altLang="pl-PL" sz="13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Urządzenia grzewcze, piec gazowy, dym tytoniowy, powietrze zewnętrzne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Kaszel, ślinotok, katar nosa, zaburzenia w oddychaniu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Niebezpieczne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213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Dwutlenek siarki (SO</a:t>
                      </a:r>
                      <a:r>
                        <a:rPr kumimoji="0" lang="pl-PL" altLang="pl-PL" sz="13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Urządzenia grzewcze, piec gazowy, dym tytoniowy,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Podrażnienia błon śluzowych, stany zapalne dróg oddechowych i tkanki łącznej, zapalenie oskrzeli, duszność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normalnych warunkach nie jest niebezpieczne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95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Wielochlorowe dwufenyle, fenol, styren itp.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Plastyfikatory, kleje, lepiki, materiały izolacyjne, papy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Bóle głowy, zawroty, senność, uszkodzenia wątroby i nerek, działania rakotwórcze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Niebezpieczne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5213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Radon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Cegły, kamienie naturalne, gaz ziemny, żużlobeton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Nudności, zaburzenia żołądkowe, jelitowe, osłabienie,  skutki typowe dla napromieniowania promieniami jonizującymi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Niebezpieczne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0856EC9-1E53-4F4A-BE3A-8D13FF817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36"/>
    </mc:Choice>
    <mc:Fallback>
      <p:transition spd="slow" advTm="3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DFB6D03-FE8A-4956-81EA-5433CC2E7A4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152525" y="1692275"/>
            <a:ext cx="8248650" cy="4456113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 b="1">
                <a:solidFill>
                  <a:schemeClr val="tx1"/>
                </a:solidFill>
              </a:rPr>
              <a:t>PN-</a:t>
            </a:r>
            <a:r>
              <a:rPr lang="pl-PL" altLang="pl-PL" sz="2200" b="1">
                <a:solidFill>
                  <a:schemeClr val="tx1"/>
                </a:solidFill>
              </a:rPr>
              <a:t>B</a:t>
            </a:r>
            <a:r>
              <a:rPr lang="en-GB" altLang="pl-PL" sz="2200" b="1">
                <a:solidFill>
                  <a:schemeClr val="tx1"/>
                </a:solidFill>
              </a:rPr>
              <a:t>-03430</a:t>
            </a:r>
            <a:r>
              <a:rPr lang="pl-PL" altLang="pl-PL" sz="2200" b="1">
                <a:solidFill>
                  <a:schemeClr val="tx1"/>
                </a:solidFill>
              </a:rPr>
              <a:t> : 1983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>
                <a:solidFill>
                  <a:schemeClr val="tx1"/>
                </a:solidFill>
              </a:rPr>
              <a:t>Wentylacja w budynkach mieszkalnych zamieszkania zbiorowego i użyteczności publicznej - Wymagania </a:t>
            </a:r>
            <a:br>
              <a:rPr lang="en-GB" altLang="pl-PL" sz="2200">
                <a:solidFill>
                  <a:schemeClr val="tx1"/>
                </a:solidFill>
              </a:rPr>
            </a:br>
            <a:r>
              <a:rPr lang="en-GB" altLang="pl-PL" sz="2200">
                <a:solidFill>
                  <a:schemeClr val="tx1"/>
                </a:solidFill>
              </a:rPr>
              <a:t>Zastępuje: PN-B-03430</a:t>
            </a:r>
            <a:r>
              <a:rPr lang="pl-PL" altLang="pl-PL" sz="2200">
                <a:solidFill>
                  <a:schemeClr val="tx1"/>
                </a:solidFill>
              </a:rPr>
              <a:t> : 1974</a:t>
            </a:r>
            <a:endParaRPr lang="en-GB" altLang="pl-PL" sz="2200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 sz="2200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 b="1">
                <a:solidFill>
                  <a:schemeClr val="tx1"/>
                </a:solidFill>
              </a:rPr>
              <a:t>PN-B-03433</a:t>
            </a:r>
            <a:r>
              <a:rPr lang="pl-PL" altLang="pl-PL" sz="2200" b="1">
                <a:solidFill>
                  <a:schemeClr val="tx1"/>
                </a:solidFill>
              </a:rPr>
              <a:t> : 1987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200">
                <a:solidFill>
                  <a:schemeClr val="tx1"/>
                </a:solidFill>
              </a:rPr>
              <a:t> </a:t>
            </a:r>
            <a:r>
              <a:rPr lang="en-GB" altLang="pl-PL" sz="2200">
                <a:solidFill>
                  <a:schemeClr val="tx1"/>
                </a:solidFill>
              </a:rPr>
              <a:t>Wentylacja - Instalacje wentylacji mechanicznej wywiewnej w budynkach mieszkalnych wielorodzinnych - Wymagania </a:t>
            </a:r>
            <a:br>
              <a:rPr lang="en-GB" altLang="pl-PL" sz="2200">
                <a:solidFill>
                  <a:schemeClr val="tx1"/>
                </a:solidFill>
              </a:rPr>
            </a:br>
            <a:r>
              <a:rPr lang="en-GB" altLang="pl-PL" sz="2200">
                <a:solidFill>
                  <a:schemeClr val="tx1"/>
                </a:solidFill>
              </a:rPr>
              <a:t>Zastępuje: PN-B-03433 </a:t>
            </a:r>
            <a:r>
              <a:rPr lang="pl-PL" altLang="pl-PL" sz="2200">
                <a:solidFill>
                  <a:schemeClr val="tx1"/>
                </a:solidFill>
              </a:rPr>
              <a:t>: 1980</a:t>
            </a:r>
            <a:endParaRPr lang="en-GB" altLang="pl-PL" sz="2200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 sz="2200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 b="1">
                <a:solidFill>
                  <a:schemeClr val="tx1"/>
                </a:solidFill>
              </a:rPr>
              <a:t>PN-B-10425</a:t>
            </a:r>
            <a:r>
              <a:rPr lang="pl-PL" altLang="pl-PL" sz="2200" b="1">
                <a:solidFill>
                  <a:schemeClr val="tx1"/>
                </a:solidFill>
              </a:rPr>
              <a:t> : 1989</a:t>
            </a:r>
            <a:br>
              <a:rPr lang="en-GB" altLang="pl-PL" sz="2200" b="1">
                <a:solidFill>
                  <a:schemeClr val="tx1"/>
                </a:solidFill>
              </a:rPr>
            </a:br>
            <a:r>
              <a:rPr lang="en-GB" altLang="pl-PL" sz="2200">
                <a:solidFill>
                  <a:schemeClr val="tx1"/>
                </a:solidFill>
              </a:rPr>
              <a:t>Przewody dymowe, spalinowe i wentylacyjne murowane z cegły - Wymagania techniczne i badania przy odbiorze </a:t>
            </a:r>
            <a:br>
              <a:rPr lang="en-GB" altLang="pl-PL" sz="2200">
                <a:solidFill>
                  <a:schemeClr val="tx1"/>
                </a:solidFill>
              </a:rPr>
            </a:br>
            <a:r>
              <a:rPr lang="en-GB" altLang="pl-PL" sz="2200">
                <a:solidFill>
                  <a:schemeClr val="tx1"/>
                </a:solidFill>
              </a:rPr>
              <a:t>Zastępuje: PN-B-10425 </a:t>
            </a:r>
            <a:r>
              <a:rPr lang="pl-PL" altLang="pl-PL" sz="2200">
                <a:solidFill>
                  <a:schemeClr val="tx1"/>
                </a:solidFill>
              </a:rPr>
              <a:t>: 1959</a:t>
            </a:r>
            <a:endParaRPr lang="en-GB" altLang="pl-PL" sz="2200">
              <a:solidFill>
                <a:schemeClr val="tx1"/>
              </a:solidFill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47A47905-A4CC-4A0E-A6E1-1B9009A1B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302D05D0-2E09-4DC7-9BBC-63BBB0B04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11188"/>
            <a:ext cx="78882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 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20485" name="Rectangle 29">
            <a:extLst>
              <a:ext uri="{FF2B5EF4-FFF2-40B4-BE49-F238E27FC236}">
                <a16:creationId xmlns:a16="http://schemas.microsoft.com/office/drawing/2014/main" id="{10375AC9-24E1-4AED-A301-A09834913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7437438"/>
            <a:ext cx="3581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8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EEA6138-EA0E-4F76-A656-899E92B15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92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49F3A72-2A2E-47DD-946B-888DF27E05E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079500" y="1692275"/>
            <a:ext cx="8248650" cy="5400675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 b="1">
                <a:solidFill>
                  <a:schemeClr val="tx1"/>
                </a:solidFill>
              </a:rPr>
              <a:t>PN-B-03421</a:t>
            </a:r>
            <a:r>
              <a:rPr lang="pl-PL" altLang="pl-PL" sz="2200" b="1">
                <a:solidFill>
                  <a:schemeClr val="tx1"/>
                </a:solidFill>
              </a:rPr>
              <a:t> : 1978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>
                <a:solidFill>
                  <a:schemeClr val="tx1"/>
                </a:solidFill>
              </a:rPr>
              <a:t>Wentylacja i klimatyzacja - Parametry obliczeniowe powietrza wewnętrznego w pomieszczeniach przeznaczonych do stałego przebywania ludzi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 sz="2200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 b="1">
                <a:solidFill>
                  <a:schemeClr val="tx1"/>
                </a:solidFill>
              </a:rPr>
              <a:t>PN-EN 1886</a:t>
            </a:r>
            <a:r>
              <a:rPr lang="pl-PL" altLang="pl-PL" sz="2200" b="1">
                <a:solidFill>
                  <a:schemeClr val="tx1"/>
                </a:solidFill>
              </a:rPr>
              <a:t> </a:t>
            </a:r>
            <a:r>
              <a:rPr lang="en-GB" altLang="pl-PL" sz="2200" b="1">
                <a:solidFill>
                  <a:schemeClr val="tx1"/>
                </a:solidFill>
              </a:rPr>
              <a:t>:</a:t>
            </a:r>
            <a:r>
              <a:rPr lang="pl-PL" altLang="pl-PL" sz="2200" b="1">
                <a:solidFill>
                  <a:schemeClr val="tx1"/>
                </a:solidFill>
              </a:rPr>
              <a:t> </a:t>
            </a:r>
            <a:r>
              <a:rPr lang="en-GB" altLang="pl-PL" sz="2200" b="1">
                <a:solidFill>
                  <a:schemeClr val="tx1"/>
                </a:solidFill>
              </a:rPr>
              <a:t>200</a:t>
            </a:r>
            <a:r>
              <a:rPr lang="pl-PL" altLang="pl-PL" sz="2200" b="1">
                <a:solidFill>
                  <a:schemeClr val="tx1"/>
                </a:solidFill>
              </a:rPr>
              <a:t>1</a:t>
            </a:r>
            <a:br>
              <a:rPr lang="en-GB" altLang="pl-PL" sz="2200" b="1">
                <a:solidFill>
                  <a:schemeClr val="tx1"/>
                </a:solidFill>
              </a:rPr>
            </a:br>
            <a:r>
              <a:rPr lang="en-GB" altLang="pl-PL" sz="2200">
                <a:solidFill>
                  <a:schemeClr val="tx1"/>
                </a:solidFill>
              </a:rPr>
              <a:t>Wprowadza: EN 1886</a:t>
            </a:r>
            <a:r>
              <a:rPr lang="pl-PL" altLang="pl-PL" sz="2200">
                <a:solidFill>
                  <a:schemeClr val="tx1"/>
                </a:solidFill>
              </a:rPr>
              <a:t> </a:t>
            </a:r>
            <a:r>
              <a:rPr lang="en-GB" altLang="pl-PL" sz="2200">
                <a:solidFill>
                  <a:schemeClr val="tx1"/>
                </a:solidFill>
              </a:rPr>
              <a:t>:</a:t>
            </a:r>
            <a:r>
              <a:rPr lang="pl-PL" altLang="pl-PL" sz="2200">
                <a:solidFill>
                  <a:schemeClr val="tx1"/>
                </a:solidFill>
              </a:rPr>
              <a:t> </a:t>
            </a:r>
            <a:r>
              <a:rPr lang="en-GB" altLang="pl-PL" sz="2200">
                <a:solidFill>
                  <a:schemeClr val="tx1"/>
                </a:solidFill>
              </a:rPr>
              <a:t>1998 [IDT] </a:t>
            </a:r>
            <a:endParaRPr lang="pl-PL" altLang="pl-PL" sz="2200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 b="1">
                <a:solidFill>
                  <a:schemeClr val="tx1"/>
                </a:solidFill>
              </a:rPr>
              <a:t>PN-EN 1886</a:t>
            </a:r>
            <a:r>
              <a:rPr lang="pl-PL" altLang="pl-PL" sz="2200" b="1">
                <a:solidFill>
                  <a:schemeClr val="tx1"/>
                </a:solidFill>
              </a:rPr>
              <a:t> </a:t>
            </a:r>
            <a:r>
              <a:rPr lang="en-GB" altLang="pl-PL" sz="2200" b="1">
                <a:solidFill>
                  <a:schemeClr val="tx1"/>
                </a:solidFill>
              </a:rPr>
              <a:t>:</a:t>
            </a:r>
            <a:r>
              <a:rPr lang="pl-PL" altLang="pl-PL" sz="2200" b="1">
                <a:solidFill>
                  <a:schemeClr val="tx1"/>
                </a:solidFill>
              </a:rPr>
              <a:t> </a:t>
            </a:r>
            <a:r>
              <a:rPr lang="en-GB" altLang="pl-PL" sz="2200" b="1">
                <a:solidFill>
                  <a:schemeClr val="tx1"/>
                </a:solidFill>
              </a:rPr>
              <a:t>200</a:t>
            </a:r>
            <a:r>
              <a:rPr lang="pl-PL" altLang="pl-PL" sz="2200" b="1">
                <a:solidFill>
                  <a:schemeClr val="tx1"/>
                </a:solidFill>
              </a:rPr>
              <a:t>8</a:t>
            </a:r>
            <a:br>
              <a:rPr lang="en-GB" altLang="pl-PL" sz="2200" b="1">
                <a:solidFill>
                  <a:schemeClr val="tx1"/>
                </a:solidFill>
              </a:rPr>
            </a:br>
            <a:r>
              <a:rPr lang="en-GB" altLang="pl-PL" sz="2200">
                <a:solidFill>
                  <a:schemeClr val="tx1"/>
                </a:solidFill>
              </a:rPr>
              <a:t>Wprowadza: EN 1886</a:t>
            </a:r>
            <a:r>
              <a:rPr lang="pl-PL" altLang="pl-PL" sz="2200">
                <a:solidFill>
                  <a:schemeClr val="tx1"/>
                </a:solidFill>
              </a:rPr>
              <a:t> </a:t>
            </a:r>
            <a:r>
              <a:rPr lang="en-GB" altLang="pl-PL" sz="2200">
                <a:solidFill>
                  <a:schemeClr val="tx1"/>
                </a:solidFill>
              </a:rPr>
              <a:t>:</a:t>
            </a:r>
            <a:r>
              <a:rPr lang="pl-PL" altLang="pl-PL" sz="2200">
                <a:solidFill>
                  <a:schemeClr val="tx1"/>
                </a:solidFill>
              </a:rPr>
              <a:t> 2007</a:t>
            </a:r>
            <a:r>
              <a:rPr lang="en-GB" altLang="pl-PL" sz="2200">
                <a:solidFill>
                  <a:schemeClr val="tx1"/>
                </a:solidFill>
              </a:rPr>
              <a:t> [IDT]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>
                <a:solidFill>
                  <a:schemeClr val="tx1"/>
                </a:solidFill>
              </a:rPr>
              <a:t>Wentylacja budynków - Centrale wentylacyjne i klimatyzacyjne - Właściwości mechaniczne </a:t>
            </a:r>
            <a:r>
              <a:rPr lang="pl-PL" altLang="pl-PL" sz="2200" i="1">
                <a:solidFill>
                  <a:schemeClr val="tx1"/>
                </a:solidFill>
              </a:rPr>
              <a:t>(oryg)</a:t>
            </a:r>
            <a:br>
              <a:rPr lang="en-GB" altLang="pl-PL" sz="2200">
                <a:solidFill>
                  <a:schemeClr val="tx1"/>
                </a:solidFill>
              </a:rPr>
            </a:br>
            <a:r>
              <a:rPr lang="pl-PL" altLang="pl-PL" sz="2200">
                <a:solidFill>
                  <a:schemeClr val="tx1"/>
                </a:solidFill>
              </a:rPr>
              <a:t> </a:t>
            </a:r>
            <a:endParaRPr lang="en-GB" altLang="pl-PL" sz="2200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 b="1">
                <a:solidFill>
                  <a:schemeClr val="tx1"/>
                </a:solidFill>
              </a:rPr>
              <a:t>PN-EN 12599</a:t>
            </a:r>
            <a:r>
              <a:rPr lang="pl-PL" altLang="pl-PL" sz="2200" b="1">
                <a:solidFill>
                  <a:schemeClr val="tx1"/>
                </a:solidFill>
              </a:rPr>
              <a:t> </a:t>
            </a:r>
            <a:r>
              <a:rPr lang="en-GB" altLang="pl-PL" sz="2200" b="1">
                <a:solidFill>
                  <a:schemeClr val="tx1"/>
                </a:solidFill>
              </a:rPr>
              <a:t>:</a:t>
            </a:r>
            <a:r>
              <a:rPr lang="pl-PL" altLang="pl-PL" sz="2200" b="1">
                <a:solidFill>
                  <a:schemeClr val="tx1"/>
                </a:solidFill>
              </a:rPr>
              <a:t> </a:t>
            </a:r>
            <a:r>
              <a:rPr lang="en-GB" altLang="pl-PL" sz="2200" b="1">
                <a:solidFill>
                  <a:schemeClr val="tx1"/>
                </a:solidFill>
              </a:rPr>
              <a:t>2002/AC</a:t>
            </a:r>
            <a:r>
              <a:rPr lang="pl-PL" altLang="pl-PL" sz="2200" b="1">
                <a:solidFill>
                  <a:schemeClr val="tx1"/>
                </a:solidFill>
              </a:rPr>
              <a:t> </a:t>
            </a:r>
            <a:r>
              <a:rPr lang="en-GB" altLang="pl-PL" sz="2200" b="1">
                <a:solidFill>
                  <a:schemeClr val="tx1"/>
                </a:solidFill>
              </a:rPr>
              <a:t>:</a:t>
            </a:r>
            <a:r>
              <a:rPr lang="pl-PL" altLang="pl-PL" sz="2200" b="1">
                <a:solidFill>
                  <a:schemeClr val="tx1"/>
                </a:solidFill>
              </a:rPr>
              <a:t> </a:t>
            </a:r>
            <a:r>
              <a:rPr lang="en-GB" altLang="pl-PL" sz="2200" b="1">
                <a:solidFill>
                  <a:schemeClr val="tx1"/>
                </a:solidFill>
              </a:rPr>
              <a:t>2004</a:t>
            </a:r>
            <a:br>
              <a:rPr lang="en-GB" altLang="pl-PL" sz="2200" b="1">
                <a:solidFill>
                  <a:schemeClr val="tx1"/>
                </a:solidFill>
              </a:rPr>
            </a:br>
            <a:r>
              <a:rPr lang="en-GB" altLang="pl-PL" sz="2200">
                <a:solidFill>
                  <a:schemeClr val="tx1"/>
                </a:solidFill>
              </a:rPr>
              <a:t>Wprowadza: EN 12599</a:t>
            </a:r>
            <a:r>
              <a:rPr lang="pl-PL" altLang="pl-PL" sz="2200">
                <a:solidFill>
                  <a:schemeClr val="tx1"/>
                </a:solidFill>
              </a:rPr>
              <a:t> </a:t>
            </a:r>
            <a:r>
              <a:rPr lang="en-GB" altLang="pl-PL" sz="2200">
                <a:solidFill>
                  <a:schemeClr val="tx1"/>
                </a:solidFill>
              </a:rPr>
              <a:t>:</a:t>
            </a:r>
            <a:r>
              <a:rPr lang="pl-PL" altLang="pl-PL" sz="2200">
                <a:solidFill>
                  <a:schemeClr val="tx1"/>
                </a:solidFill>
              </a:rPr>
              <a:t> </a:t>
            </a:r>
            <a:r>
              <a:rPr lang="en-GB" altLang="pl-PL" sz="2200">
                <a:solidFill>
                  <a:schemeClr val="tx1"/>
                </a:solidFill>
              </a:rPr>
              <a:t>2000/AC</a:t>
            </a:r>
            <a:r>
              <a:rPr lang="pl-PL" altLang="pl-PL" sz="2200">
                <a:solidFill>
                  <a:schemeClr val="tx1"/>
                </a:solidFill>
              </a:rPr>
              <a:t> </a:t>
            </a:r>
            <a:r>
              <a:rPr lang="en-GB" altLang="pl-PL" sz="2200">
                <a:solidFill>
                  <a:schemeClr val="tx1"/>
                </a:solidFill>
              </a:rPr>
              <a:t>:</a:t>
            </a:r>
            <a:r>
              <a:rPr lang="pl-PL" altLang="pl-PL" sz="2200">
                <a:solidFill>
                  <a:schemeClr val="tx1"/>
                </a:solidFill>
              </a:rPr>
              <a:t> </a:t>
            </a:r>
            <a:r>
              <a:rPr lang="en-GB" altLang="pl-PL" sz="2200">
                <a:solidFill>
                  <a:schemeClr val="tx1"/>
                </a:solidFill>
              </a:rPr>
              <a:t>2002 [IDT]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200">
                <a:solidFill>
                  <a:schemeClr val="tx1"/>
                </a:solidFill>
              </a:rPr>
              <a:t>Wentylacja budynków - Procedury badań i metody pomiarowe dotyczące odbioru wykonanych instalacji wentylacji i klimatyzacji </a:t>
            </a:r>
            <a:br>
              <a:rPr lang="en-GB" altLang="pl-PL" sz="2200">
                <a:solidFill>
                  <a:schemeClr val="tx1"/>
                </a:solidFill>
              </a:rPr>
            </a:br>
            <a:endParaRPr lang="en-GB" altLang="pl-PL" sz="2200">
              <a:solidFill>
                <a:schemeClr val="tx1"/>
              </a:solidFill>
            </a:endParaRPr>
          </a:p>
        </p:txBody>
      </p:sp>
      <p:sp>
        <p:nvSpPr>
          <p:cNvPr id="22531" name="Text Box 4">
            <a:extLst>
              <a:ext uri="{FF2B5EF4-FFF2-40B4-BE49-F238E27FC236}">
                <a16:creationId xmlns:a16="http://schemas.microsoft.com/office/drawing/2014/main" id="{DADB594F-B32D-40A4-AC4C-2DE874D99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532" name="Text Box 5">
            <a:extLst>
              <a:ext uri="{FF2B5EF4-FFF2-40B4-BE49-F238E27FC236}">
                <a16:creationId xmlns:a16="http://schemas.microsoft.com/office/drawing/2014/main" id="{C808720F-7D07-408D-925D-CC1E04D83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684213"/>
            <a:ext cx="7888288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E1790BC-1449-4EA7-B96E-653FBDFE8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7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A26BE909-CA25-4E2F-912E-409A8CE6832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079500" y="1692275"/>
            <a:ext cx="8248650" cy="5400675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br>
              <a:rPr lang="en-GB" altLang="pl-PL" sz="3500">
                <a:solidFill>
                  <a:schemeClr val="tx1"/>
                </a:solidFill>
              </a:rPr>
            </a:br>
            <a:endParaRPr lang="en-GB" altLang="pl-PL" sz="3500">
              <a:solidFill>
                <a:schemeClr val="tx1"/>
              </a:solidFill>
            </a:endParaRP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7FFD2337-6A91-45F3-A0F9-2D7041EC1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31913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2280FF9F-A577-458E-B1D9-34CC529B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684213"/>
            <a:ext cx="7888288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FC11A2AE-9A6D-4DAC-A001-88E700152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965325"/>
            <a:ext cx="9072563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PN-EN 13779:2007 </a:t>
            </a:r>
            <a:r>
              <a:rPr lang="pl-PL" altLang="pl-PL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Wentylacja budynków niemieszkalnych.. Wymagane właściwości systemów wentylacji i klimatyzacji (oryg.)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PN-B-03430:1983 </a:t>
            </a:r>
            <a:r>
              <a:rPr lang="pl-PL" altLang="pl-PL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Wentylacja w budynkach mieszkalnych zamieszkania zbiorowego i użyteczności publicznej. Wymagania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PN-B-03420:1976</a:t>
            </a:r>
            <a:r>
              <a:rPr lang="pl-PL" altLang="pl-PL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Wentylacja i klimatyzacja. Parametry obliczeniowe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powietrza zewnętrznego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PN-EN 15243:2007</a:t>
            </a:r>
            <a:r>
              <a:rPr lang="pl-PL" altLang="pl-PL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Wentylacja budynków. Obliczanie temperatury wewnętrznej, obciążenia i energii w budynkach wyposażonych w systemy klimatyzacji pomieszczeń (oryg.)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CAB382C-CAEE-47F4-9105-38A931C25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8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310C8D0-6C16-40BA-975E-EDF3981F980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079500" y="1692275"/>
            <a:ext cx="8248650" cy="5400675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br>
              <a:rPr lang="en-GB" altLang="pl-PL" sz="3500">
                <a:solidFill>
                  <a:schemeClr val="tx1"/>
                </a:solidFill>
              </a:rPr>
            </a:br>
            <a:endParaRPr lang="en-GB" altLang="pl-PL" sz="3500">
              <a:solidFill>
                <a:schemeClr val="tx1"/>
              </a:solidFill>
            </a:endParaRP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2AF17988-F1B8-44F8-8BFD-6295DE4E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31913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C87F1471-FD09-46D8-8FE3-570D73A72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684213"/>
            <a:ext cx="7888288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2F71A5DB-5434-48B7-8353-625312FA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965325"/>
            <a:ext cx="9072563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PN-EN 15240:2007</a:t>
            </a:r>
            <a:r>
              <a:rPr lang="pl-PL" altLang="pl-PL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Wentylacja budynków. Charakterystyka energetyczna budynków. Wytyczne dotyczące kontroli instalacji klimatyzacji (oryg.) 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PN-EN 13465 :2006</a:t>
            </a:r>
            <a:r>
              <a:rPr lang="pl-PL" altLang="pl-PL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Wentylacja budynków . Metody obliczeniowe do wyznaczania wartości strumienia objętości powietrza w mieszkaniach.</a:t>
            </a: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PN-EN 12831:2006</a:t>
            </a:r>
            <a:r>
              <a:rPr lang="pl-PL" altLang="pl-PL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Instalacje ogrzewcze w budynkach - Metoda obliczania projektowego obciążenia cieplnego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EF2D16D-D9F2-4D19-A494-C16E49457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7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>
            <a:extLst>
              <a:ext uri="{FF2B5EF4-FFF2-40B4-BE49-F238E27FC236}">
                <a16:creationId xmlns:a16="http://schemas.microsoft.com/office/drawing/2014/main" id="{650BC2C8-ED20-4C2D-888F-5F6F76068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8675" name="Text Box 5">
            <a:extLst>
              <a:ext uri="{FF2B5EF4-FFF2-40B4-BE49-F238E27FC236}">
                <a16:creationId xmlns:a16="http://schemas.microsoft.com/office/drawing/2014/main" id="{5459435A-F254-47A3-BB33-151861E20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11188"/>
            <a:ext cx="78882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 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28676" name="Rectangle 29">
            <a:extLst>
              <a:ext uri="{FF2B5EF4-FFF2-40B4-BE49-F238E27FC236}">
                <a16:creationId xmlns:a16="http://schemas.microsoft.com/office/drawing/2014/main" id="{49614B49-3382-46B5-9448-3B57DCDCE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7437438"/>
            <a:ext cx="3581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8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8677" name="Picture 25">
            <a:extLst>
              <a:ext uri="{FF2B5EF4-FFF2-40B4-BE49-F238E27FC236}">
                <a16:creationId xmlns:a16="http://schemas.microsoft.com/office/drawing/2014/main" id="{FCE0EB50-F0EF-472C-8231-359D691B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100806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35E4B84-3AC2-453D-99CD-672CBFE6E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4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007BF41-E623-49FC-B154-FFB0E6AE19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Co to jest wentylacja?</a:t>
            </a:r>
            <a:r>
              <a:rPr lang="pl-PL" altLang="pl-PL" b="0">
                <a:solidFill>
                  <a:srgbClr val="FFCC00"/>
                </a:solidFill>
              </a:rPr>
              <a:t> </a:t>
            </a:r>
            <a:br>
              <a:rPr lang="pl-PL" altLang="pl-PL" b="0">
                <a:solidFill>
                  <a:srgbClr val="FFCC00"/>
                </a:solidFill>
              </a:rPr>
            </a:br>
            <a:r>
              <a:rPr lang="pl-PL" altLang="pl-PL" b="0"/>
              <a:t>Co to jest klimatyzacja?</a:t>
            </a:r>
            <a:r>
              <a:rPr lang="pl-PL" altLang="pl-PL" b="0">
                <a:solidFill>
                  <a:srgbClr val="FFCC00"/>
                </a:solidFill>
              </a:rPr>
              <a:t> 	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B752AB9-F148-41B7-B7B2-C4082BC1C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0363" y="1725613"/>
            <a:ext cx="9504362" cy="5834062"/>
          </a:xfrm>
        </p:spPr>
        <p:txBody>
          <a:bodyPr/>
          <a:lstStyle/>
          <a:p>
            <a:pPr eaLnBrk="1"/>
            <a:endParaRPr lang="pl-PL" altLang="pl-PL" sz="1000"/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Stan powietrza w pomieszczeniu ulega zmianie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na skutek :</a:t>
            </a:r>
          </a:p>
          <a:p>
            <a:pPr eaLnBrk="1">
              <a:lnSpc>
                <a:spcPct val="13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v"/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przebywania w nim ludzi, </a:t>
            </a:r>
          </a:p>
          <a:p>
            <a:pPr eaLnBrk="1">
              <a:lnSpc>
                <a:spcPct val="13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v"/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powstawania bądź wnikania pary wodnej,</a:t>
            </a:r>
          </a:p>
          <a:p>
            <a:pPr eaLnBrk="1">
              <a:lnSpc>
                <a:spcPct val="13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v"/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w wyniku procesów produkcyjnych.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pl-PL" altLang="pl-PL" sz="20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W tym ostatnim przypadku o stanie powietrza decyduje rodzaj </a:t>
            </a:r>
            <a:b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i ilość wydzielanych zanieczyszczeń, rozmieszczenie źródeł ich powstawania i rozprzestrzeniania się pod wpływem ruchu powietrza wewnątrz pomieszczenia.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pl-PL" altLang="pl-PL" sz="20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Samopoczucie człowieka, wydajność pracy i skuteczność odpoczynku zależy od stanu i składu powietrza oraz temperatury przegród i przedmiotów.</a:t>
            </a:r>
          </a:p>
          <a:p>
            <a:pPr eaLnBrk="1">
              <a:buFont typeface="Wingdings" panose="05000000000000000000" pitchFamily="2" charset="2"/>
              <a:buNone/>
            </a:pPr>
            <a:endParaRPr lang="pl-PL" altLang="pl-PL" sz="20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buFont typeface="Wingdings" panose="05000000000000000000" pitchFamily="2" charset="2"/>
              <a:buNone/>
            </a:pPr>
            <a:endParaRPr lang="pl-PL" altLang="pl-PL" sz="2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243" name="Picture 3" descr="warum lüften 03">
            <a:extLst>
              <a:ext uri="{FF2B5EF4-FFF2-40B4-BE49-F238E27FC236}">
                <a16:creationId xmlns:a16="http://schemas.microsoft.com/office/drawing/2014/main" id="{2094F07B-EF1E-486F-852F-411E9C57D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0"/>
            <a:ext cx="36718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F433923-1FC8-424B-80D6-C9ACB31EC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00"/>
    </mc:Choice>
    <mc:Fallback>
      <p:transition spd="slow" advTm="8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773509F2-EE23-4E12-BBE9-E5F5A8FA7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315AFABB-A3E2-4F76-AD1D-A6DAB3123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11188"/>
            <a:ext cx="78882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 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30724" name="Rectangle 29">
            <a:extLst>
              <a:ext uri="{FF2B5EF4-FFF2-40B4-BE49-F238E27FC236}">
                <a16:creationId xmlns:a16="http://schemas.microsoft.com/office/drawing/2014/main" id="{9DF78CCD-5F87-4658-9ADB-30F899B3A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7437438"/>
            <a:ext cx="3581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8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DA22D320-A26C-437C-A073-1BC5B8BC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713"/>
            <a:ext cx="100806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EE6699D-3FB9-454D-8871-9E0157767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3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14B149D5-51BB-472F-9289-43FC5648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4DCD589D-1225-4738-9E51-F447FCCE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11188"/>
            <a:ext cx="78882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 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32772" name="Rectangle 29">
            <a:extLst>
              <a:ext uri="{FF2B5EF4-FFF2-40B4-BE49-F238E27FC236}">
                <a16:creationId xmlns:a16="http://schemas.microsoft.com/office/drawing/2014/main" id="{45C69F1E-602E-488A-AF34-7F4EBEF2A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7437438"/>
            <a:ext cx="3581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8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082F4C3F-8886-4BBA-8D0E-DC976BF5D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275"/>
            <a:ext cx="1008062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3555CCF-8E0E-4612-A420-85F6642BD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7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F27E070F-AB95-47F2-9CF5-63CFF19BD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980DED9B-AD72-46C0-B3E4-856C9703F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11188"/>
            <a:ext cx="78882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 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34820" name="Rectangle 29">
            <a:extLst>
              <a:ext uri="{FF2B5EF4-FFF2-40B4-BE49-F238E27FC236}">
                <a16:creationId xmlns:a16="http://schemas.microsoft.com/office/drawing/2014/main" id="{411C2C5A-D966-4E42-96A2-E35E17313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7437438"/>
            <a:ext cx="3581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8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3C5323CF-F526-433D-A5C4-F43690B78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275"/>
            <a:ext cx="100806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E5F9476-9071-4892-B07D-74EFDB55B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9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793B2102-12D5-40E0-BBFD-DD76E2807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4D7226F4-68BD-4A5F-A3D7-346B2BCA6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11188"/>
            <a:ext cx="78882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 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36868" name="Rectangle 29">
            <a:extLst>
              <a:ext uri="{FF2B5EF4-FFF2-40B4-BE49-F238E27FC236}">
                <a16:creationId xmlns:a16="http://schemas.microsoft.com/office/drawing/2014/main" id="{742813FC-7643-4D7A-B13D-FF2C55FE2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7437438"/>
            <a:ext cx="3581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8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2D6A84EB-3C1E-43D4-8DA7-37EBDF378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275"/>
            <a:ext cx="1008062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7B79CE9-1F4C-49AB-A952-0748F74FD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1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B2BD6AC8-25BB-49B2-9213-5E062B92F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5F46B064-F71A-46F5-8778-86096F361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11188"/>
            <a:ext cx="78882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 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38916" name="Rectangle 29">
            <a:extLst>
              <a:ext uri="{FF2B5EF4-FFF2-40B4-BE49-F238E27FC236}">
                <a16:creationId xmlns:a16="http://schemas.microsoft.com/office/drawing/2014/main" id="{8A8DDA2A-E527-43A6-98FA-190E4DC14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7437438"/>
            <a:ext cx="3581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8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9B9101FD-4817-49C4-9263-35D9A1FE6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175"/>
            <a:ext cx="1008062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CF7AAEA-8AF5-41B3-9C66-05B3A0E35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9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E4155BD2-E69E-49DE-8152-F6C1C96B5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E1C0F229-E138-413E-A58F-039A86DF3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11188"/>
            <a:ext cx="7888287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Polskie Normy z zakresu wentylacji </a:t>
            </a:r>
            <a:endParaRPr lang="pl-PL" altLang="pl-PL" sz="2800" b="1" i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i klimatyzacji w budownictwie:</a:t>
            </a:r>
          </a:p>
        </p:txBody>
      </p:sp>
      <p:sp>
        <p:nvSpPr>
          <p:cNvPr id="40964" name="Rectangle 29">
            <a:extLst>
              <a:ext uri="{FF2B5EF4-FFF2-40B4-BE49-F238E27FC236}">
                <a16:creationId xmlns:a16="http://schemas.microsoft.com/office/drawing/2014/main" id="{28DD0A75-6DDF-4EB2-89BA-ECDF53640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7437438"/>
            <a:ext cx="3581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8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40965" name="Picture 5">
            <a:extLst>
              <a:ext uri="{FF2B5EF4-FFF2-40B4-BE49-F238E27FC236}">
                <a16:creationId xmlns:a16="http://schemas.microsoft.com/office/drawing/2014/main" id="{C18C95FD-E2DC-436F-968B-7600FB12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1050"/>
            <a:ext cx="10080625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553CD1F-33C1-447B-8619-E4FE5D1FB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1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3">
            <a:extLst>
              <a:ext uri="{FF2B5EF4-FFF2-40B4-BE49-F238E27FC236}">
                <a16:creationId xmlns:a16="http://schemas.microsoft.com/office/drawing/2014/main" id="{115AC4EF-84E1-4768-BCBF-91F917199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7523" name="Text Box 4">
            <a:extLst>
              <a:ext uri="{FF2B5EF4-FFF2-40B4-BE49-F238E27FC236}">
                <a16:creationId xmlns:a16="http://schemas.microsoft.com/office/drawing/2014/main" id="{3673D87A-DCCC-4262-B6C6-2367FC217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7524" name="Text Box 5">
            <a:extLst>
              <a:ext uri="{FF2B5EF4-FFF2-40B4-BE49-F238E27FC236}">
                <a16:creationId xmlns:a16="http://schemas.microsoft.com/office/drawing/2014/main" id="{21BFBC67-C9DA-4250-B13D-98EE143A4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7525" name="Rectangle 6">
            <a:extLst>
              <a:ext uri="{FF2B5EF4-FFF2-40B4-BE49-F238E27FC236}">
                <a16:creationId xmlns:a16="http://schemas.microsoft.com/office/drawing/2014/main" id="{8E0528E0-F348-447E-865A-459CE9DD288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54063" y="2160588"/>
            <a:ext cx="8605837" cy="4672012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1 olf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 to zapach emitowany przez dorosłego cz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ł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owieka, średnio zadbanego, zmieniającego bieliznę codziennie.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1 dec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pol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 to jednostka odczuwanego zapachu (poziom zanieczyszczenia zapachowego), zdefiniowana jako rozrzedzenie natężenia zapachu strumieniem powietrza o znormalizowanej wartości 10 l/s: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algn="ctr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1 dec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pol = 1 olf / 10l/s</a:t>
            </a:r>
          </a:p>
        </p:txBody>
      </p:sp>
      <p:sp>
        <p:nvSpPr>
          <p:cNvPr id="107526" name="Text Box 7">
            <a:extLst>
              <a:ext uri="{FF2B5EF4-FFF2-40B4-BE49-F238E27FC236}">
                <a16:creationId xmlns:a16="http://schemas.microsoft.com/office/drawing/2014/main" id="{F479ECE3-AA32-4802-BCDB-B692867E1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466725"/>
            <a:ext cx="6265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Natężenie źródła zapachu – OLF</a:t>
            </a:r>
          </a:p>
        </p:txBody>
      </p:sp>
      <p:sp>
        <p:nvSpPr>
          <p:cNvPr id="107527" name="Text Box 31">
            <a:extLst>
              <a:ext uri="{FF2B5EF4-FFF2-40B4-BE49-F238E27FC236}">
                <a16:creationId xmlns:a16="http://schemas.microsoft.com/office/drawing/2014/main" id="{A3724CE6-A2A0-4699-9D55-12EB557F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6CC3287C-AFFD-4AB8-A07C-08314647D993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51246A0-626A-448F-9743-52467854D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04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>
            <a:extLst>
              <a:ext uri="{FF2B5EF4-FFF2-40B4-BE49-F238E27FC236}">
                <a16:creationId xmlns:a16="http://schemas.microsoft.com/office/drawing/2014/main" id="{0AA52DF8-C6AE-4696-8299-A4E6FB07D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9571" name="Text Box 3">
            <a:extLst>
              <a:ext uri="{FF2B5EF4-FFF2-40B4-BE49-F238E27FC236}">
                <a16:creationId xmlns:a16="http://schemas.microsoft.com/office/drawing/2014/main" id="{AC079948-C231-4A36-B9AD-60A29754E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9572" name="Text Box 4">
            <a:extLst>
              <a:ext uri="{FF2B5EF4-FFF2-40B4-BE49-F238E27FC236}">
                <a16:creationId xmlns:a16="http://schemas.microsoft.com/office/drawing/2014/main" id="{168A8B15-B1C4-4D82-B373-038E9B83E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09573" name="Text Box 6">
            <a:extLst>
              <a:ext uri="{FF2B5EF4-FFF2-40B4-BE49-F238E27FC236}">
                <a16:creationId xmlns:a16="http://schemas.microsoft.com/office/drawing/2014/main" id="{EDA1618A-BFE5-499E-8F17-9BC29F0B9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466725"/>
            <a:ext cx="6265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Natężenie źródła zapachu – OLF</a:t>
            </a:r>
          </a:p>
        </p:txBody>
      </p:sp>
      <p:sp>
        <p:nvSpPr>
          <p:cNvPr id="109574" name="Text Box 31">
            <a:extLst>
              <a:ext uri="{FF2B5EF4-FFF2-40B4-BE49-F238E27FC236}">
                <a16:creationId xmlns:a16="http://schemas.microsoft.com/office/drawing/2014/main" id="{08BD8DF9-3484-4F4E-ADD8-61F37F210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552AAC41-966D-4D96-BCDB-C63F6AAFC93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575" name="Picture 10">
            <a:hlinkClick r:id="rId5"/>
            <a:extLst>
              <a:ext uri="{FF2B5EF4-FFF2-40B4-BE49-F238E27FC236}">
                <a16:creationId xmlns:a16="http://schemas.microsoft.com/office/drawing/2014/main" id="{981BD1A8-DA37-44CD-B70E-F3BD7B2D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403350"/>
            <a:ext cx="76200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480E883-E77C-472C-9C23-5A231C769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5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>
            <a:extLst>
              <a:ext uri="{FF2B5EF4-FFF2-40B4-BE49-F238E27FC236}">
                <a16:creationId xmlns:a16="http://schemas.microsoft.com/office/drawing/2014/main" id="{6CD97F47-F81B-4314-800E-7455D3048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1619" name="Text Box 3">
            <a:extLst>
              <a:ext uri="{FF2B5EF4-FFF2-40B4-BE49-F238E27FC236}">
                <a16:creationId xmlns:a16="http://schemas.microsoft.com/office/drawing/2014/main" id="{F5F0BBAE-414E-4B46-A9D9-A86110533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1620" name="Text Box 4">
            <a:extLst>
              <a:ext uri="{FF2B5EF4-FFF2-40B4-BE49-F238E27FC236}">
                <a16:creationId xmlns:a16="http://schemas.microsoft.com/office/drawing/2014/main" id="{8E3FA942-ED3D-4359-8C7E-D3075926F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AE1152E4-ED9C-447B-B639-923FB7FBD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466725"/>
            <a:ext cx="6265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Natężenie źródła zapachu – OLF</a:t>
            </a:r>
          </a:p>
        </p:txBody>
      </p:sp>
      <p:sp>
        <p:nvSpPr>
          <p:cNvPr id="111622" name="Text Box 31">
            <a:extLst>
              <a:ext uri="{FF2B5EF4-FFF2-40B4-BE49-F238E27FC236}">
                <a16:creationId xmlns:a16="http://schemas.microsoft.com/office/drawing/2014/main" id="{FB886E8A-7CA5-4E7B-9DDB-D7143116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88A1BE92-2F1B-4DBF-BF5A-841FBC9D175C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28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623" name="Rectangle 8">
            <a:extLst>
              <a:ext uri="{FF2B5EF4-FFF2-40B4-BE49-F238E27FC236}">
                <a16:creationId xmlns:a16="http://schemas.microsoft.com/office/drawing/2014/main" id="{11F5B09C-FA4B-4550-966B-B278032AD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1908175"/>
            <a:ext cx="5734050" cy="1085850"/>
          </a:xfrm>
          <a:prstGeom prst="rect">
            <a:avLst/>
          </a:prstGeom>
          <a:solidFill>
            <a:srgbClr val="FFFF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>
              <a:lnSpc>
                <a:spcPct val="13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rgbClr val="000000"/>
                </a:solidFill>
              </a:rPr>
              <a:t>Stężenie zanieczyszczeń w powietrzu zewnętrznym</a:t>
            </a:r>
            <a:r>
              <a:rPr lang="pl-PL" altLang="pl-PL" sz="2400" b="1">
                <a:solidFill>
                  <a:srgbClr val="000000"/>
                </a:solidFill>
              </a:rPr>
              <a:t> w</a:t>
            </a:r>
            <a:r>
              <a:rPr lang="en-GB" altLang="pl-PL" sz="2400" b="1">
                <a:solidFill>
                  <a:srgbClr val="000000"/>
                </a:solidFill>
              </a:rPr>
              <a:t> decypolach</a:t>
            </a:r>
            <a:r>
              <a:rPr lang="en-GB" altLang="pl-PL" sz="200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362530" name="Group 34">
            <a:extLst>
              <a:ext uri="{FF2B5EF4-FFF2-40B4-BE49-F238E27FC236}">
                <a16:creationId xmlns:a16="http://schemas.microsoft.com/office/drawing/2014/main" id="{7075A536-DB80-41AD-9AAF-7016988D5940}"/>
              </a:ext>
            </a:extLst>
          </p:cNvPr>
          <p:cNvGraphicFramePr>
            <a:graphicFrameLocks noGrp="1"/>
          </p:cNvGraphicFramePr>
          <p:nvPr/>
        </p:nvGraphicFramePr>
        <p:xfrm>
          <a:off x="911225" y="3346450"/>
          <a:ext cx="7874000" cy="2162176"/>
        </p:xfrm>
        <a:graphic>
          <a:graphicData uri="http://schemas.openxmlformats.org/drawingml/2006/table">
            <a:tbl>
              <a:tblPr/>
              <a:tblGrid>
                <a:gridCol w="5427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6125">
                <a:tc>
                  <a:txBody>
                    <a:bodyPr/>
                    <a:lstStyle>
                      <a:lvl1pPr marL="106363" indent="-106363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 marL="576263" indent="-119063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 marL="1077913" indent="-163513"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 marL="1511300" indent="-139700"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 marL="1941513" indent="-112713"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2398713" indent="-1127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2855913" indent="-1127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3313113" indent="-1127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3770313" indent="-1127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106363" marR="0" lvl="0" indent="-106363" algn="l" defTabSz="449263" rtl="0" eaLnBrk="1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449263" rtl="0" eaLnBrk="1" fontAlgn="t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stężenie</a:t>
                      </a:r>
                      <a:endParaRPr kumimoji="0" lang="en-GB" alt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t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pl-P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powietrze bardzo czyste (np. góry, morze)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t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0,01 decypola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t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pl-P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umiarkowane zanieczyszczenie miast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t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0,05-0,3 decypola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t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pl-P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duże miasta, podczas</a:t>
                      </a:r>
                      <a:r>
                        <a:rPr kumimoji="0" lang="pl-PL" altLang="pl-P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smogu</a:t>
                      </a:r>
                      <a:endParaRPr kumimoji="0" lang="en-GB" altLang="pl-PL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8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 sz="24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lnSpc>
                          <a:spcPct val="90000"/>
                        </a:lnSpc>
                        <a:buClr>
                          <a:srgbClr val="E6E6E6"/>
                        </a:buClr>
                        <a:defRPr sz="2000"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lnSpc>
                          <a:spcPct val="90000"/>
                        </a:lnSpc>
                        <a:buClr>
                          <a:srgbClr val="E6E6E6"/>
                        </a:buClr>
                        <a:buSzPct val="75000"/>
                        <a:buFont typeface="Symbol" panose="05050102010706020507" pitchFamily="18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lnSpc>
                          <a:spcPct val="90000"/>
                        </a:lnSpc>
                        <a:buClr>
                          <a:srgbClr val="E6E6E6"/>
                        </a:buClr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5pPr>
                      <a:lvl6pPr marL="15319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6pPr>
                      <a:lvl7pPr marL="19891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7pPr>
                      <a:lvl8pPr marL="24463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8pPr>
                      <a:lvl9pPr marL="2903538" indent="-214313" defTabSz="449263" fontAlgn="base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defRPr>
                          <a:solidFill>
                            <a:srgbClr val="E6E6E6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449263" rtl="0" eaLnBrk="1" fontAlgn="t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E6E6E6"/>
                        </a:buClr>
                        <a:buSzPct val="4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&gt; 1 decypola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C97DB77-03C6-4498-9145-B0BF51D09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8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4">
            <a:extLst>
              <a:ext uri="{FF2B5EF4-FFF2-40B4-BE49-F238E27FC236}">
                <a16:creationId xmlns:a16="http://schemas.microsoft.com/office/drawing/2014/main" id="{DE87A400-13A3-48CC-BB93-35E4D8E9F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3667" name="Text Box 5">
            <a:extLst>
              <a:ext uri="{FF2B5EF4-FFF2-40B4-BE49-F238E27FC236}">
                <a16:creationId xmlns:a16="http://schemas.microsoft.com/office/drawing/2014/main" id="{CBEBCB4B-8B54-4867-8D50-9AE20336A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3668" name="Rectangle 6">
            <a:extLst>
              <a:ext uri="{FF2B5EF4-FFF2-40B4-BE49-F238E27FC236}">
                <a16:creationId xmlns:a16="http://schemas.microsoft.com/office/drawing/2014/main" id="{F9DE1313-BAC3-4D00-96C1-336D4EB230F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19138" y="1979613"/>
            <a:ext cx="8605837" cy="4024312"/>
          </a:xfrm>
        </p:spPr>
        <p:txBody>
          <a:bodyPr anchor="ctr"/>
          <a:lstStyle/>
          <a:p>
            <a:pPr marL="214313" lvl="1" indent="0" eaLnBrk="1">
              <a:lnSpc>
                <a:spcPct val="13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Natężenia źródła zapachu w wyniku organizmu ludzkiego:</a:t>
            </a:r>
          </a:p>
          <a:p>
            <a:pPr marL="214313" lvl="1" indent="0" eaLnBrk="1">
              <a:lnSpc>
                <a:spcPct val="13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13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1 osoba w pozycji siedzącej: 1 olf</a:t>
            </a:r>
          </a:p>
          <a:p>
            <a:pPr marL="214313" lvl="1" indent="0" eaLnBrk="1">
              <a:lnSpc>
                <a:spcPct val="13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1 dziecko (12 lat): 2 olfy</a:t>
            </a:r>
          </a:p>
          <a:p>
            <a:pPr marL="214313" lvl="1" indent="0" eaLnBrk="1">
              <a:lnSpc>
                <a:spcPct val="13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1 sportowiec: 30 olfów</a:t>
            </a:r>
          </a:p>
          <a:p>
            <a:pPr marL="214313" lvl="1" indent="0" eaLnBrk="1">
              <a:lnSpc>
                <a:spcPct val="13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1 palacz: 5-25 olfów</a:t>
            </a:r>
          </a:p>
        </p:txBody>
      </p:sp>
      <p:sp>
        <p:nvSpPr>
          <p:cNvPr id="113669" name="Text Box 31">
            <a:extLst>
              <a:ext uri="{FF2B5EF4-FFF2-40B4-BE49-F238E27FC236}">
                <a16:creationId xmlns:a16="http://schemas.microsoft.com/office/drawing/2014/main" id="{67B612AF-6AA5-4C33-88A0-22F94BC7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23705F2-965D-4CEF-B002-AD2217ECE6B4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29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670" name="Text Box 15">
            <a:extLst>
              <a:ext uri="{FF2B5EF4-FFF2-40B4-BE49-F238E27FC236}">
                <a16:creationId xmlns:a16="http://schemas.microsoft.com/office/drawing/2014/main" id="{24091C8F-D644-4441-BD2B-90CE6B17D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466725"/>
            <a:ext cx="6265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Natężenie źródła zapachu – OLF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449EC1D-438F-4A1E-97C2-306FA0BA8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2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9BBF424-3874-4656-ACF9-4D86C62068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Co to jest wentylacja?</a:t>
            </a:r>
            <a:r>
              <a:rPr lang="pl-PL" altLang="pl-PL" b="0">
                <a:solidFill>
                  <a:srgbClr val="FFCC00"/>
                </a:solidFill>
              </a:rPr>
              <a:t> </a:t>
            </a:r>
            <a:br>
              <a:rPr lang="pl-PL" altLang="pl-PL" b="0">
                <a:solidFill>
                  <a:srgbClr val="FFCC00"/>
                </a:solidFill>
              </a:rPr>
            </a:br>
            <a:r>
              <a:rPr lang="pl-PL" altLang="pl-PL" b="0"/>
              <a:t>Co to jest klimatyzacja?</a:t>
            </a:r>
            <a:r>
              <a:rPr lang="pl-PL" altLang="pl-PL" b="0">
                <a:solidFill>
                  <a:srgbClr val="FFCC00"/>
                </a:solidFill>
              </a:rPr>
              <a:t> 	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5ADE16C-B6FF-4637-9822-753175A33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0363" y="1725613"/>
            <a:ext cx="9720262" cy="5834062"/>
          </a:xfrm>
        </p:spPr>
        <p:txBody>
          <a:bodyPr/>
          <a:lstStyle/>
          <a:p>
            <a:pPr eaLnBrk="1">
              <a:lnSpc>
                <a:spcPct val="70000"/>
              </a:lnSpc>
            </a:pPr>
            <a:endParaRPr lang="pl-PL" altLang="pl-PL" sz="1200" dirty="0"/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3600" b="1" dirty="0">
                <a:solidFill>
                  <a:schemeClr val="tx1"/>
                </a:solidFill>
                <a:latin typeface="Arial" panose="020B0604020202020204" pitchFamily="34" charset="0"/>
              </a:rPr>
              <a:t>Wentylacja </a:t>
            </a:r>
            <a:r>
              <a:rPr lang="pl-PL" altLang="pl-PL" sz="2400" b="1" dirty="0">
                <a:solidFill>
                  <a:schemeClr val="tx1"/>
                </a:solidFill>
                <a:latin typeface="Arial" panose="020B0604020202020204" pitchFamily="34" charset="0"/>
              </a:rPr>
              <a:t>jest zorganizowanym procesem wymiany powietrza z jednoczesnym usuwaniem na zewnątrz substancji wydzielających się w pomieszczeniu.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pl-PL" altLang="pl-PL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3600" b="1" dirty="0">
                <a:solidFill>
                  <a:schemeClr val="tx1"/>
                </a:solidFill>
                <a:latin typeface="Arial" panose="020B0604020202020204" pitchFamily="34" charset="0"/>
              </a:rPr>
              <a:t>Klimatyzacja </a:t>
            </a:r>
            <a:r>
              <a:rPr lang="pl-PL" altLang="pl-PL" sz="2400" b="1" dirty="0">
                <a:solidFill>
                  <a:schemeClr val="tx1"/>
                </a:solidFill>
                <a:latin typeface="Arial" panose="020B0604020202020204" pitchFamily="34" charset="0"/>
              </a:rPr>
              <a:t>jest procesem nadawania powietrzu w pomieszczeniu określonych parametrów wymaganych przez:</a:t>
            </a:r>
          </a:p>
          <a:p>
            <a:pPr eaLnBrk="1">
              <a:lnSpc>
                <a:spcPct val="13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v"/>
            </a:pPr>
            <a:r>
              <a:rPr lang="pl-PL" altLang="pl-PL" sz="2400" b="1" dirty="0">
                <a:solidFill>
                  <a:schemeClr val="tx1"/>
                </a:solidFill>
                <a:latin typeface="Arial" panose="020B0604020202020204" pitchFamily="34" charset="0"/>
              </a:rPr>
              <a:t>ludzi (klimatyzacja komfortowa),</a:t>
            </a:r>
          </a:p>
          <a:p>
            <a:pPr eaLnBrk="1">
              <a:lnSpc>
                <a:spcPct val="13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v"/>
            </a:pPr>
            <a:r>
              <a:rPr lang="pl-PL" altLang="pl-PL" sz="2400" b="1" dirty="0">
                <a:solidFill>
                  <a:schemeClr val="tx1"/>
                </a:solidFill>
                <a:latin typeface="Arial" panose="020B0604020202020204" pitchFamily="34" charset="0"/>
              </a:rPr>
              <a:t>technologię produkcji (klimatyzacja przemysłowa) </a:t>
            </a:r>
          </a:p>
          <a:p>
            <a:pPr eaLnBrk="1">
              <a:lnSpc>
                <a:spcPct val="70000"/>
              </a:lnSpc>
              <a:buFont typeface="Wingdings" panose="05000000000000000000" pitchFamily="2" charset="2"/>
              <a:buNone/>
            </a:pPr>
            <a:endParaRPr lang="pl-PL" altLang="pl-PL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70000"/>
              </a:lnSpc>
              <a:buFont typeface="Wingdings" panose="05000000000000000000" pitchFamily="2" charset="2"/>
              <a:buNone/>
            </a:pPr>
            <a:endParaRPr lang="pl-PL" altLang="pl-PL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CD8C652-7C10-41CE-8986-B2B2DD489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8"/>
    </mc:Choice>
    <mc:Fallback>
      <p:transition spd="slow" advTm="5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>
            <a:extLst>
              <a:ext uri="{FF2B5EF4-FFF2-40B4-BE49-F238E27FC236}">
                <a16:creationId xmlns:a16="http://schemas.microsoft.com/office/drawing/2014/main" id="{74A66D8F-F2A7-40C9-A2D9-FF0444151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5715" name="Text Box 4">
            <a:extLst>
              <a:ext uri="{FF2B5EF4-FFF2-40B4-BE49-F238E27FC236}">
                <a16:creationId xmlns:a16="http://schemas.microsoft.com/office/drawing/2014/main" id="{454A4FFC-3ACC-4F0A-8E50-215D03A3A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5716" name="Text Box 5">
            <a:extLst>
              <a:ext uri="{FF2B5EF4-FFF2-40B4-BE49-F238E27FC236}">
                <a16:creationId xmlns:a16="http://schemas.microsoft.com/office/drawing/2014/main" id="{E84E1720-014D-463D-A8EC-405F3B7A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15717" name="Rectangle 6">
            <a:extLst>
              <a:ext uri="{FF2B5EF4-FFF2-40B4-BE49-F238E27FC236}">
                <a16:creationId xmlns:a16="http://schemas.microsoft.com/office/drawing/2014/main" id="{4F9EE487-D47C-4E70-8B0D-32AD2455C8F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2146300"/>
            <a:ext cx="8605837" cy="3433763"/>
          </a:xfrm>
        </p:spPr>
        <p:txBody>
          <a:bodyPr anchor="ctr"/>
          <a:lstStyle/>
          <a:p>
            <a:pPr marL="214313" lvl="1" indent="0" eaLnBrk="1">
              <a:lnSpc>
                <a:spcPct val="14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Natężenia źródła zapachu dla materiałów budowlanych:</a:t>
            </a:r>
          </a:p>
          <a:p>
            <a:pPr marL="214313" lvl="1" indent="0" eaLnBrk="1">
              <a:lnSpc>
                <a:spcPct val="14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14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Dywany (wełna): 0,2 olf/m</a:t>
            </a:r>
            <a:r>
              <a:rPr lang="en-GB" altLang="pl-PL" baseline="18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  <a:p>
            <a:pPr marL="214313" lvl="1" indent="0" eaLnBrk="1">
              <a:lnSpc>
                <a:spcPct val="14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Dywany (włókno syntetyczne): 0,4 olf/m</a:t>
            </a:r>
            <a:r>
              <a:rPr lang="en-GB" altLang="pl-PL" baseline="18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  <a:p>
            <a:pPr marL="214313" lvl="1" indent="0" eaLnBrk="1">
              <a:lnSpc>
                <a:spcPct val="14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PCV/linoleum: 0,2 olf/m</a:t>
            </a:r>
            <a:r>
              <a:rPr lang="en-GB" altLang="pl-PL" baseline="18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  <a:p>
            <a:pPr marL="214313" lvl="1" indent="0" eaLnBrk="1">
              <a:lnSpc>
                <a:spcPct val="14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Uszczelki gumowe: 0,6 olf/m</a:t>
            </a:r>
            <a:r>
              <a:rPr lang="en-GB" altLang="pl-PL" baseline="1800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15718" name="Text Box 31">
            <a:extLst>
              <a:ext uri="{FF2B5EF4-FFF2-40B4-BE49-F238E27FC236}">
                <a16:creationId xmlns:a16="http://schemas.microsoft.com/office/drawing/2014/main" id="{D6287FE5-B34A-40B8-9AEE-6B4D27EB1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5472A898-1DEB-4D21-A283-BFA0EFD32826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19" name="Text Box 15">
            <a:extLst>
              <a:ext uri="{FF2B5EF4-FFF2-40B4-BE49-F238E27FC236}">
                <a16:creationId xmlns:a16="http://schemas.microsoft.com/office/drawing/2014/main" id="{3C61A91E-F833-41B0-8A92-9E44E7F0A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466725"/>
            <a:ext cx="62658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800" b="1" i="1">
                <a:solidFill>
                  <a:schemeClr val="tx1"/>
                </a:solidFill>
              </a:rPr>
              <a:t>Natężenie źródła zapachu – OLF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A96CD93-588A-42D4-9D5B-3B00F0F29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5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3C087EF0-101E-4D4A-9496-8330F1B9E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sz="3600" b="0"/>
              <a:t>Wentylacja</a:t>
            </a:r>
            <a:r>
              <a:rPr lang="pl-PL" altLang="pl-PL" sz="3600" b="0">
                <a:solidFill>
                  <a:srgbClr val="FFCC00"/>
                </a:solidFill>
              </a:rPr>
              <a:t>	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A39129F8-B500-45B5-9345-980A580AD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9138" y="1331913"/>
            <a:ext cx="8769350" cy="5494337"/>
          </a:xfrm>
        </p:spPr>
        <p:txBody>
          <a:bodyPr/>
          <a:lstStyle/>
          <a:p>
            <a:pPr eaLnBrk="1">
              <a:lnSpc>
                <a:spcPct val="70000"/>
              </a:lnSpc>
              <a:buFont typeface="Wingdings" panose="05000000000000000000" pitchFamily="2" charset="2"/>
              <a:buNone/>
            </a:pPr>
            <a:endParaRPr lang="pl-PL" altLang="pl-PL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Rodzaje wentylacji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rgbClr val="FF0000"/>
                </a:solidFill>
                <a:latin typeface="Arial" panose="020B0604020202020204" pitchFamily="34" charset="0"/>
              </a:rPr>
              <a:t>naturalna</a:t>
            </a:r>
            <a:r>
              <a:rPr lang="pl-PL" altLang="pl-PL" sz="1800" b="1">
                <a:solidFill>
                  <a:schemeClr val="tx1"/>
                </a:solidFill>
                <a:latin typeface="Arial" panose="020B0604020202020204" pitchFamily="34" charset="0"/>
              </a:rPr>
              <a:t> zwana także grawitacyjną, działa dzięki różnicy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1800" b="1">
                <a:solidFill>
                  <a:schemeClr val="tx1"/>
                </a:solidFill>
                <a:latin typeface="Arial" panose="020B0604020202020204" pitchFamily="34" charset="0"/>
              </a:rPr>
              <a:t>     temperatury powietrza wewnątrz i na zewnątrz budynku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1800" b="1">
                <a:solidFill>
                  <a:schemeClr val="tx1"/>
                </a:solidFill>
                <a:latin typeface="Arial" panose="020B0604020202020204" pitchFamily="34" charset="0"/>
              </a:rPr>
              <a:t>     oraz dzięki działaniu wiatru.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1800" b="1">
                <a:solidFill>
                  <a:schemeClr val="tx1"/>
                </a:solidFill>
                <a:latin typeface="Arial" panose="020B0604020202020204" pitchFamily="34" charset="0"/>
              </a:rPr>
              <a:t>      Powietrze dostaje się do budynku przez nieszczelności w oknach i drzwiach lub przez specjalne nawiewniki, a wydostaje się przez kratki i kanały wentylacyjne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1800" b="1">
                <a:solidFill>
                  <a:schemeClr val="tx1"/>
                </a:solidFill>
                <a:latin typeface="Arial" panose="020B0604020202020204" pitchFamily="34" charset="0"/>
              </a:rPr>
              <a:t>     Skuteczność wentylacji naturalnej zależy od warunków atmosferycznych , a więc zmienia się więc w   ciągu roku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rgbClr val="FF0000"/>
                </a:solidFill>
                <a:latin typeface="Arial" panose="020B0604020202020204" pitchFamily="34" charset="0"/>
              </a:rPr>
              <a:t>mechaniczna </a:t>
            </a:r>
            <a:r>
              <a:rPr lang="pl-PL" altLang="pl-PL" sz="1800" b="1">
                <a:solidFill>
                  <a:schemeClr val="tx1"/>
                </a:solidFill>
                <a:latin typeface="Arial" panose="020B0604020202020204" pitchFamily="34" charset="0"/>
              </a:rPr>
              <a:t>wymuszony przepływ powietrza uzyskuje się dzięki zastosowaniu wentylatora.   Wymiana powietrza jest wtedy niezależna od jakichkolwiek wpływów atmosferycznych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</a:rPr>
              <a:t>Inny podział to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rgbClr val="FF0000"/>
                </a:solidFill>
                <a:latin typeface="Arial" panose="020B0604020202020204" pitchFamily="34" charset="0"/>
              </a:rPr>
              <a:t>ciągła i okresowa</a:t>
            </a:r>
            <a:endParaRPr lang="pl-PL" altLang="pl-PL" sz="1200">
              <a:solidFill>
                <a:schemeClr val="tx1"/>
              </a:solidFill>
            </a:endParaRPr>
          </a:p>
        </p:txBody>
      </p:sp>
      <p:pic>
        <p:nvPicPr>
          <p:cNvPr id="119812" name="Picture 4" descr="ludzik">
            <a:extLst>
              <a:ext uri="{FF2B5EF4-FFF2-40B4-BE49-F238E27FC236}">
                <a16:creationId xmlns:a16="http://schemas.microsoft.com/office/drawing/2014/main" id="{576373D8-B8EF-4FF4-9879-917676EC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323850"/>
            <a:ext cx="10937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5" descr="DSC_4746">
            <a:extLst>
              <a:ext uri="{FF2B5EF4-FFF2-40B4-BE49-F238E27FC236}">
                <a16:creationId xmlns:a16="http://schemas.microsoft.com/office/drawing/2014/main" id="{E494ACD0-68A8-4050-A8EF-B307A9C0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51500"/>
            <a:ext cx="180181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8FECCDF-714D-4A09-A6CF-E5C925317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88"/>
    </mc:Choice>
    <mc:Fallback>
      <p:transition spd="slow" advTm="39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ytuł 1">
            <a:extLst>
              <a:ext uri="{FF2B5EF4-FFF2-40B4-BE49-F238E27FC236}">
                <a16:creationId xmlns:a16="http://schemas.microsoft.com/office/drawing/2014/main" id="{A898B171-0D56-470F-AF5F-F477B3CE2454}"/>
              </a:ext>
            </a:extLst>
          </p:cNvPr>
          <p:cNvSpPr>
            <a:spLocks/>
          </p:cNvSpPr>
          <p:nvPr/>
        </p:nvSpPr>
        <p:spPr bwMode="auto">
          <a:xfrm>
            <a:off x="685800" y="1071563"/>
            <a:ext cx="7772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200" b="1" i="1">
                <a:solidFill>
                  <a:schemeClr val="tx1"/>
                </a:solidFill>
              </a:rPr>
              <a:t>POLSKA NORMA  </a:t>
            </a:r>
            <a:br>
              <a:rPr lang="pl-PL" altLang="pl-PL" sz="3200" b="1" i="1">
                <a:solidFill>
                  <a:schemeClr val="tx1"/>
                </a:solidFill>
              </a:rPr>
            </a:br>
            <a:r>
              <a:rPr lang="pl-PL" altLang="pl-PL" sz="3200" b="1" i="1">
                <a:solidFill>
                  <a:schemeClr val="tx1"/>
                </a:solidFill>
              </a:rPr>
              <a:t>PN-EN 12599:2002</a:t>
            </a:r>
            <a:r>
              <a:rPr lang="pl-PL" altLang="pl-PL" sz="4000" b="1" i="1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154627" name="Podtytuł 2">
            <a:extLst>
              <a:ext uri="{FF2B5EF4-FFF2-40B4-BE49-F238E27FC236}">
                <a16:creationId xmlns:a16="http://schemas.microsoft.com/office/drawing/2014/main" id="{C5EA41F9-0F21-4FB7-82D6-BAC081B578D2}"/>
              </a:ext>
            </a:extLst>
          </p:cNvPr>
          <p:cNvSpPr>
            <a:spLocks/>
          </p:cNvSpPr>
          <p:nvPr/>
        </p:nvSpPr>
        <p:spPr bwMode="auto">
          <a:xfrm>
            <a:off x="1357313" y="2928938"/>
            <a:ext cx="64008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pl-PL" altLang="pl-PL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Wentylacja budynków </a:t>
            </a:r>
          </a:p>
          <a:p>
            <a:pPr algn="ctr" defTabSz="914400" eaLnBrk="1" hangingPunct="1">
              <a:lnSpc>
                <a:spcPct val="110000"/>
              </a:lnSpc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pl-PL" altLang="pl-PL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Procedury badań i metody pomiarowe dotyczące wykonywanych instalacji wentylacji i klimatyzacji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1B7AE1E-2BAE-4B29-A275-E3894446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7"/>
    </mc:Choice>
    <mc:Fallback>
      <p:transition spd="slow" advTm="1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ytuł 1">
            <a:extLst>
              <a:ext uri="{FF2B5EF4-FFF2-40B4-BE49-F238E27FC236}">
                <a16:creationId xmlns:a16="http://schemas.microsoft.com/office/drawing/2014/main" id="{2ED3E210-C5E5-4E6D-AD79-D349CFAE4962}"/>
              </a:ext>
            </a:extLst>
          </p:cNvPr>
          <p:cNvSpPr>
            <a:spLocks/>
          </p:cNvSpPr>
          <p:nvPr/>
        </p:nvSpPr>
        <p:spPr bwMode="auto">
          <a:xfrm>
            <a:off x="468313" y="260350"/>
            <a:ext cx="8229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000" b="1" i="1">
                <a:solidFill>
                  <a:schemeClr val="tx1"/>
                </a:solidFill>
              </a:rPr>
              <a:t>Zakres normy</a:t>
            </a:r>
          </a:p>
        </p:txBody>
      </p:sp>
      <p:sp>
        <p:nvSpPr>
          <p:cNvPr id="155651" name="Symbol zastępczy zawartości 2">
            <a:extLst>
              <a:ext uri="{FF2B5EF4-FFF2-40B4-BE49-F238E27FC236}">
                <a16:creationId xmlns:a16="http://schemas.microsoft.com/office/drawing/2014/main" id="{89142903-E2DD-4B26-BF17-CBEE0E812190}"/>
              </a:ext>
            </a:extLst>
          </p:cNvPr>
          <p:cNvSpPr>
            <a:spLocks/>
          </p:cNvSpPr>
          <p:nvPr/>
        </p:nvSpPr>
        <p:spPr bwMode="auto">
          <a:xfrm>
            <a:off x="500063" y="1285875"/>
            <a:ext cx="81153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Niniejsza norma europejska określa czynności kontrolne, metody badań i przyrządy pomiarowe służące do sprawdzenia gotowości do eksploatacji wykonywanych instalacji na etapie ich odbioru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5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2000">
              <a:solidFill>
                <a:srgbClr val="000000"/>
              </a:solidFill>
            </a:endParaRPr>
          </a:p>
        </p:txBody>
      </p:sp>
      <p:sp>
        <p:nvSpPr>
          <p:cNvPr id="155652" name="Symbol zastępczy zawartości 3">
            <a:extLst>
              <a:ext uri="{FF2B5EF4-FFF2-40B4-BE49-F238E27FC236}">
                <a16:creationId xmlns:a16="http://schemas.microsoft.com/office/drawing/2014/main" id="{ED00AF2B-471F-4599-99B0-E490379ADB7F}"/>
              </a:ext>
            </a:extLst>
          </p:cNvPr>
          <p:cNvSpPr>
            <a:spLocks/>
          </p:cNvSpPr>
          <p:nvPr/>
        </p:nvSpPr>
        <p:spPr bwMode="auto">
          <a:xfrm>
            <a:off x="1071563" y="2643188"/>
            <a:ext cx="7286625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 jest stosowana do instalacji wentylacji mechanicznej i</a:t>
            </a:r>
            <a:r>
              <a:rPr lang="pl-PL" altLang="pl-PL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klimatyzacji obejmujących następujące części składowe: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urządzenia i elementy końcowe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centrale wentylacyjne i klimatyzacyjne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systemy rozprowadzania powietrza nawiewnego ,  wywiewnego, wyrzutowego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urządzenia do ochrony przeciwpożarowej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urządzenia regulacji automatycznej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pl-PL" altLang="pl-PL" sz="2000">
              <a:solidFill>
                <a:srgbClr val="000000"/>
              </a:solidFill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8505AE8-35E1-46C1-AC3B-C60B7904D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94"/>
    </mc:Choice>
    <mc:Fallback>
      <p:transition spd="slow" advTm="2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>
            <a:extLst>
              <a:ext uri="{FF2B5EF4-FFF2-40B4-BE49-F238E27FC236}">
                <a16:creationId xmlns:a16="http://schemas.microsoft.com/office/drawing/2014/main" id="{E3944CDE-7741-4691-A299-C8B511AA8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6675" name="Text Box 3">
            <a:extLst>
              <a:ext uri="{FF2B5EF4-FFF2-40B4-BE49-F238E27FC236}">
                <a16:creationId xmlns:a16="http://schemas.microsoft.com/office/drawing/2014/main" id="{4AC34A70-FCAA-40EF-B202-D58508526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6676" name="Rectangle 4">
            <a:extLst>
              <a:ext uri="{FF2B5EF4-FFF2-40B4-BE49-F238E27FC236}">
                <a16:creationId xmlns:a16="http://schemas.microsoft.com/office/drawing/2014/main" id="{CC1C993E-DA8F-44E0-95B8-6437D4B6997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19138" y="1928813"/>
            <a:ext cx="8823325" cy="5630862"/>
          </a:xfrm>
        </p:spPr>
        <p:txBody>
          <a:bodyPr anchor="ctr"/>
          <a:lstStyle/>
          <a:p>
            <a:pPr marL="214313" lvl="1" indent="0" eaLnBrk="1">
              <a:lnSpc>
                <a:spcPct val="2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określa ilość powietrza, jaką musimy usunąć (a więc i dostarczyć) 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poszczególnych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pomieszczeń. 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 pomieszczenia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strumień powietrza [m</a:t>
            </a:r>
            <a:r>
              <a:rPr lang="en-GB" altLang="pl-PL" sz="2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/h]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uchnia z oknem zewnętrznym wyposażona w kuchenkę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gazową lub węglową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kuchni z oknem zewnętrznym wyposażonej w kuchnię elektryczną: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Tx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mieszkaniu do trzech osób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30</a:t>
            </a: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Tx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mieszkaniu dla więcej niż trzech osób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50</a:t>
            </a: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Tx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kuchni bez okna zewnętrznego lub dla wnęki kuchennej,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Tx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wyposażonej w kuchnię elektryczną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50</a:t>
            </a:r>
            <a:endParaRPr lang="en-GB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677" name="Text Box 31">
            <a:extLst>
              <a:ext uri="{FF2B5EF4-FFF2-40B4-BE49-F238E27FC236}">
                <a16:creationId xmlns:a16="http://schemas.microsoft.com/office/drawing/2014/main" id="{A27B46DD-E33A-435B-A7AE-98F68669F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D9DE2955-2A3D-444F-B3CA-68962553336C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678" name="Rectangle 6">
            <a:extLst>
              <a:ext uri="{FF2B5EF4-FFF2-40B4-BE49-F238E27FC236}">
                <a16:creationId xmlns:a16="http://schemas.microsoft.com/office/drawing/2014/main" id="{43DAF12E-9763-45F1-B371-7ACA93CCC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</a:t>
            </a:r>
          </a:p>
        </p:txBody>
      </p:sp>
      <p:sp>
        <p:nvSpPr>
          <p:cNvPr id="156679" name="Rectangle 7">
            <a:extLst>
              <a:ext uri="{FF2B5EF4-FFF2-40B4-BE49-F238E27FC236}">
                <a16:creationId xmlns:a16="http://schemas.microsoft.com/office/drawing/2014/main" id="{B50DE07E-FCB8-42E6-B549-7B90D2B19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331913"/>
            <a:ext cx="8856663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Polska Norma PN-B-03430</a:t>
            </a:r>
            <a:r>
              <a:rPr lang="pl-PL" altLang="pl-PL" sz="2400" b="1">
                <a:solidFill>
                  <a:schemeClr val="tx1"/>
                </a:solidFill>
              </a:rPr>
              <a:t> : 1983/</a:t>
            </a:r>
            <a:r>
              <a:rPr lang="en-GB" altLang="pl-PL" sz="2400" b="1">
                <a:solidFill>
                  <a:schemeClr val="tx1"/>
                </a:solidFill>
              </a:rPr>
              <a:t>Az3 </a:t>
            </a:r>
            <a:r>
              <a:rPr lang="pl-PL" altLang="pl-PL" sz="2400" b="1">
                <a:solidFill>
                  <a:schemeClr val="tx1"/>
                </a:solidFill>
              </a:rPr>
              <a:t>: </a:t>
            </a:r>
            <a:r>
              <a:rPr lang="en-GB" altLang="pl-PL" sz="2400" b="1">
                <a:solidFill>
                  <a:schemeClr val="tx1"/>
                </a:solidFill>
              </a:rPr>
              <a:t>2000 „Wentylacja </a:t>
            </a:r>
            <a:endParaRPr lang="pl-PL" altLang="pl-PL" sz="2400" b="1">
              <a:solidFill>
                <a:schemeClr val="tx1"/>
              </a:solidFill>
            </a:endParaRPr>
          </a:p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w budynkach mieszkalnych zamieszkania zbiorowego</a:t>
            </a:r>
            <a:endParaRPr lang="pl-PL" altLang="pl-PL" sz="2400" b="1">
              <a:solidFill>
                <a:schemeClr val="tx1"/>
              </a:solidFill>
            </a:endParaRPr>
          </a:p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i użyteczności</a:t>
            </a:r>
            <a:r>
              <a:rPr lang="pl-PL" altLang="pl-PL" sz="2400" b="1">
                <a:solidFill>
                  <a:schemeClr val="tx1"/>
                </a:solidFill>
              </a:rPr>
              <a:t> </a:t>
            </a:r>
            <a:r>
              <a:rPr lang="en-GB" altLang="pl-PL" sz="2400" b="1">
                <a:solidFill>
                  <a:schemeClr val="tx1"/>
                </a:solidFill>
              </a:rPr>
              <a:t>publicznej. Wymagania”</a:t>
            </a:r>
            <a:endParaRPr lang="pl-PL" altLang="pl-PL" sz="2400" b="1">
              <a:solidFill>
                <a:schemeClr val="tx1"/>
              </a:solidFill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D222B26-8F24-4DD7-AF67-B8BF080C8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67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>
            <a:extLst>
              <a:ext uri="{FF2B5EF4-FFF2-40B4-BE49-F238E27FC236}">
                <a16:creationId xmlns:a16="http://schemas.microsoft.com/office/drawing/2014/main" id="{315603EA-316A-457E-8EA0-551DD621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8723" name="Text Box 3">
            <a:extLst>
              <a:ext uri="{FF2B5EF4-FFF2-40B4-BE49-F238E27FC236}">
                <a16:creationId xmlns:a16="http://schemas.microsoft.com/office/drawing/2014/main" id="{ECDCB887-277C-4ACF-97DB-6FCCC4A3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58724" name="Rectangle 4">
            <a:extLst>
              <a:ext uri="{FF2B5EF4-FFF2-40B4-BE49-F238E27FC236}">
                <a16:creationId xmlns:a16="http://schemas.microsoft.com/office/drawing/2014/main" id="{97719941-4CB6-40B6-8E6E-6B3C860D2A7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19138" y="3132138"/>
            <a:ext cx="8823325" cy="2519362"/>
          </a:xfrm>
        </p:spPr>
        <p:txBody>
          <a:bodyPr anchor="ctr"/>
          <a:lstStyle/>
          <a:p>
            <a:pPr marL="214313" lvl="1" indent="0" eaLnBrk="1">
              <a:lnSpc>
                <a:spcPct val="2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określa ilość powietrza, jaką musimy usunąć (a więc i dostarczyć) 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poszczególnych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pomieszczeń. 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 pomieszczenia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strumień powietrza [m</a:t>
            </a:r>
            <a:r>
              <a:rPr lang="en-GB" altLang="pl-PL" sz="2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/h]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Tx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łazienki (z ustępem lub bez)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Tx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oddzielnego ustępu 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Tx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pomocniczego pomieszczenia bezokiennego 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110000"/>
              </a:lnSpc>
              <a:buClr>
                <a:srgbClr val="000000"/>
              </a:buClr>
              <a:buSzPct val="45000"/>
              <a:buFontTx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(garderoba, schowek) 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  <a:r>
              <a:rPr lang="en-GB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725" name="Text Box 31">
            <a:extLst>
              <a:ext uri="{FF2B5EF4-FFF2-40B4-BE49-F238E27FC236}">
                <a16:creationId xmlns:a16="http://schemas.microsoft.com/office/drawing/2014/main" id="{0A79C346-7871-4218-B622-3F59C3EB6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1CBDC38B-118D-478B-B9EB-11D4CD961409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726" name="Rectangle 6">
            <a:extLst>
              <a:ext uri="{FF2B5EF4-FFF2-40B4-BE49-F238E27FC236}">
                <a16:creationId xmlns:a16="http://schemas.microsoft.com/office/drawing/2014/main" id="{B924FE75-431C-4DA4-B160-190A1D570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</a:t>
            </a:r>
            <a:endParaRPr lang="pl-PL" altLang="pl-PL" b="0">
              <a:solidFill>
                <a:srgbClr val="FF9966"/>
              </a:solidFill>
            </a:endParaRPr>
          </a:p>
        </p:txBody>
      </p:sp>
      <p:sp>
        <p:nvSpPr>
          <p:cNvPr id="158727" name="Rectangle 7">
            <a:extLst>
              <a:ext uri="{FF2B5EF4-FFF2-40B4-BE49-F238E27FC236}">
                <a16:creationId xmlns:a16="http://schemas.microsoft.com/office/drawing/2014/main" id="{C36FA552-5D0A-4940-932B-662D51431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331913"/>
            <a:ext cx="8856663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Polska Norma PN-B-03430</a:t>
            </a:r>
            <a:r>
              <a:rPr lang="pl-PL" altLang="pl-PL" sz="2400" b="1">
                <a:solidFill>
                  <a:schemeClr val="tx1"/>
                </a:solidFill>
              </a:rPr>
              <a:t> : 1983/</a:t>
            </a:r>
            <a:r>
              <a:rPr lang="en-GB" altLang="pl-PL" sz="2400" b="1">
                <a:solidFill>
                  <a:schemeClr val="tx1"/>
                </a:solidFill>
              </a:rPr>
              <a:t>Az3 </a:t>
            </a:r>
            <a:r>
              <a:rPr lang="pl-PL" altLang="pl-PL" sz="2400" b="1">
                <a:solidFill>
                  <a:schemeClr val="tx1"/>
                </a:solidFill>
              </a:rPr>
              <a:t>: </a:t>
            </a:r>
            <a:r>
              <a:rPr lang="en-GB" altLang="pl-PL" sz="2400" b="1">
                <a:solidFill>
                  <a:schemeClr val="tx1"/>
                </a:solidFill>
              </a:rPr>
              <a:t>2000 „Wentylacja </a:t>
            </a:r>
            <a:endParaRPr lang="pl-PL" altLang="pl-PL" sz="2400" b="1">
              <a:solidFill>
                <a:schemeClr val="tx1"/>
              </a:solidFill>
            </a:endParaRPr>
          </a:p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w budynkach mieszkalnych zamieszkania zbiorowego</a:t>
            </a:r>
            <a:endParaRPr lang="pl-PL" altLang="pl-PL" sz="2400" b="1">
              <a:solidFill>
                <a:schemeClr val="tx1"/>
              </a:solidFill>
            </a:endParaRPr>
          </a:p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i użyteczności</a:t>
            </a:r>
            <a:r>
              <a:rPr lang="pl-PL" altLang="pl-PL" sz="2400" b="1">
                <a:solidFill>
                  <a:schemeClr val="tx1"/>
                </a:solidFill>
              </a:rPr>
              <a:t> </a:t>
            </a:r>
            <a:r>
              <a:rPr lang="en-GB" altLang="pl-PL" sz="2400" b="1">
                <a:solidFill>
                  <a:schemeClr val="tx1"/>
                </a:solidFill>
              </a:rPr>
              <a:t>publicznej. Wymagania”</a:t>
            </a:r>
            <a:endParaRPr lang="pl-PL" altLang="pl-PL" sz="2400" b="1">
              <a:solidFill>
                <a:schemeClr val="tx1"/>
              </a:solidFill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5D88E1B-5D1C-441B-A20B-6EE962C7F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6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>
            <a:extLst>
              <a:ext uri="{FF2B5EF4-FFF2-40B4-BE49-F238E27FC236}">
                <a16:creationId xmlns:a16="http://schemas.microsoft.com/office/drawing/2014/main" id="{48893DC9-DC70-4217-B659-79FD38B41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0771" name="Text Box 3">
            <a:extLst>
              <a:ext uri="{FF2B5EF4-FFF2-40B4-BE49-F238E27FC236}">
                <a16:creationId xmlns:a16="http://schemas.microsoft.com/office/drawing/2014/main" id="{AA04A198-6303-487C-BE41-6EABAD0F5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0772" name="Rectangle 4">
            <a:extLst>
              <a:ext uri="{FF2B5EF4-FFF2-40B4-BE49-F238E27FC236}">
                <a16:creationId xmlns:a16="http://schemas.microsoft.com/office/drawing/2014/main" id="{3787DE92-2FAD-4123-A46B-604E3422761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92163" y="1928813"/>
            <a:ext cx="8823325" cy="5630862"/>
          </a:xfrm>
        </p:spPr>
        <p:txBody>
          <a:bodyPr anchor="ctr"/>
          <a:lstStyle/>
          <a:p>
            <a:pPr marL="582613" lvl="2" indent="-152400" eaLnBrk="1">
              <a:lnSpc>
                <a:spcPct val="160000"/>
              </a:lnSpc>
              <a:buClr>
                <a:srgbClr val="000000"/>
              </a:buClr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określa </a:t>
            </a:r>
            <a:r>
              <a:rPr lang="pl-PL" alt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wymagane ilości powietrza nawiewanego zewnętrznego (świeżego)</a:t>
            </a:r>
            <a:endParaRPr lang="pl-PL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2613" lvl="2" indent="-152400" eaLnBrk="1">
              <a:lnSpc>
                <a:spcPct val="160000"/>
              </a:lnSpc>
              <a:buClr>
                <a:srgbClr val="000000"/>
              </a:buClr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pomieszczeniach o otwieralnych oknach</a:t>
            </a:r>
          </a:p>
          <a:p>
            <a:pPr marL="366713" lvl="1" indent="-152400" eaLnBrk="1">
              <a:lnSpc>
                <a:spcPct val="16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przy zakazie palenia 			20 m</a:t>
            </a:r>
            <a:r>
              <a:rPr lang="pl-PL" altLang="pl-PL" sz="2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/h na osobę</a:t>
            </a:r>
          </a:p>
          <a:p>
            <a:pPr marL="366713" lvl="1" indent="-152400" eaLnBrk="1">
              <a:lnSpc>
                <a:spcPct val="16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przy braku zakazu palenia 	30 m</a:t>
            </a:r>
            <a:r>
              <a:rPr lang="pl-PL" altLang="pl-PL" sz="2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/h na osobę</a:t>
            </a:r>
          </a:p>
          <a:p>
            <a:pPr marL="582613" lvl="2" indent="-152400" eaLnBrk="1">
              <a:lnSpc>
                <a:spcPct val="160000"/>
              </a:lnSpc>
              <a:buClr>
                <a:srgbClr val="000000"/>
              </a:buClr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pomieszczeniach o nie otwieralnych oknach</a:t>
            </a:r>
          </a:p>
          <a:p>
            <a:pPr marL="366713" lvl="1" indent="-152400" eaLnBrk="1">
              <a:lnSpc>
                <a:spcPct val="16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przy zakazie palenia 			30 m</a:t>
            </a:r>
            <a:r>
              <a:rPr lang="pl-PL" altLang="pl-PL" sz="2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/h na osobę</a:t>
            </a:r>
          </a:p>
          <a:p>
            <a:pPr marL="366713" lvl="1" indent="-152400" eaLnBrk="1">
              <a:lnSpc>
                <a:spcPct val="16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przy braku zakazu palenia 	50 m</a:t>
            </a:r>
            <a:r>
              <a:rPr lang="pl-PL" altLang="pl-PL" sz="20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altLang="pl-PL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/h na osobę</a:t>
            </a:r>
            <a:endParaRPr lang="en-GB" altLang="pl-PL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773" name="Text Box 31">
            <a:extLst>
              <a:ext uri="{FF2B5EF4-FFF2-40B4-BE49-F238E27FC236}">
                <a16:creationId xmlns:a16="http://schemas.microsoft.com/office/drawing/2014/main" id="{9ACFF405-10C7-4D41-A7CF-F9AFD27C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A847C47C-7A81-4DD7-8B74-0427A6103451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774" name="Rectangle 6">
            <a:extLst>
              <a:ext uri="{FF2B5EF4-FFF2-40B4-BE49-F238E27FC236}">
                <a16:creationId xmlns:a16="http://schemas.microsoft.com/office/drawing/2014/main" id="{B309984B-E17E-4151-8635-3192019F4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</a:t>
            </a:r>
            <a:endParaRPr lang="pl-PL" altLang="pl-PL" b="0">
              <a:solidFill>
                <a:srgbClr val="FF9966"/>
              </a:solidFill>
            </a:endParaRPr>
          </a:p>
        </p:txBody>
      </p:sp>
      <p:sp>
        <p:nvSpPr>
          <p:cNvPr id="160775" name="Rectangle 7">
            <a:extLst>
              <a:ext uri="{FF2B5EF4-FFF2-40B4-BE49-F238E27FC236}">
                <a16:creationId xmlns:a16="http://schemas.microsoft.com/office/drawing/2014/main" id="{0B7ABDF5-09B7-4815-96D7-F9950A53D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331913"/>
            <a:ext cx="8856663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Polska Norma PN-B-03430</a:t>
            </a:r>
            <a:r>
              <a:rPr lang="pl-PL" altLang="pl-PL" sz="2400" b="1">
                <a:solidFill>
                  <a:schemeClr val="tx1"/>
                </a:solidFill>
              </a:rPr>
              <a:t> : 1983/</a:t>
            </a:r>
            <a:r>
              <a:rPr lang="en-GB" altLang="pl-PL" sz="2400" b="1">
                <a:solidFill>
                  <a:schemeClr val="tx1"/>
                </a:solidFill>
              </a:rPr>
              <a:t>Az3 </a:t>
            </a:r>
            <a:r>
              <a:rPr lang="pl-PL" altLang="pl-PL" sz="2400" b="1">
                <a:solidFill>
                  <a:schemeClr val="tx1"/>
                </a:solidFill>
              </a:rPr>
              <a:t>: </a:t>
            </a:r>
            <a:r>
              <a:rPr lang="en-GB" altLang="pl-PL" sz="2400" b="1">
                <a:solidFill>
                  <a:schemeClr val="tx1"/>
                </a:solidFill>
              </a:rPr>
              <a:t>2000 „Wentylacja </a:t>
            </a:r>
            <a:endParaRPr lang="pl-PL" altLang="pl-PL" sz="2400" b="1">
              <a:solidFill>
                <a:schemeClr val="tx1"/>
              </a:solidFill>
            </a:endParaRPr>
          </a:p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w budynkach mieszkalnych zamieszkania zbiorowego</a:t>
            </a:r>
            <a:endParaRPr lang="pl-PL" altLang="pl-PL" sz="2400" b="1">
              <a:solidFill>
                <a:schemeClr val="tx1"/>
              </a:solidFill>
            </a:endParaRPr>
          </a:p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i użyteczności</a:t>
            </a:r>
            <a:r>
              <a:rPr lang="pl-PL" altLang="pl-PL" sz="2400" b="1">
                <a:solidFill>
                  <a:schemeClr val="tx1"/>
                </a:solidFill>
              </a:rPr>
              <a:t> </a:t>
            </a:r>
            <a:r>
              <a:rPr lang="en-GB" altLang="pl-PL" sz="2400" b="1">
                <a:solidFill>
                  <a:schemeClr val="tx1"/>
                </a:solidFill>
              </a:rPr>
              <a:t>publicznej. Wymagania”</a:t>
            </a:r>
            <a:endParaRPr lang="pl-PL" altLang="pl-PL" sz="2400" b="1">
              <a:solidFill>
                <a:schemeClr val="tx1"/>
              </a:solidFill>
            </a:endParaRPr>
          </a:p>
        </p:txBody>
      </p:sp>
      <p:pic>
        <p:nvPicPr>
          <p:cNvPr id="160776" name="Picture 8">
            <a:extLst>
              <a:ext uri="{FF2B5EF4-FFF2-40B4-BE49-F238E27FC236}">
                <a16:creationId xmlns:a16="http://schemas.microsoft.com/office/drawing/2014/main" id="{0BD80133-B1FE-4C86-BBAF-0293EF2A9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779838"/>
            <a:ext cx="16287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FF514D2-1D13-4035-B99C-1C04837D2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3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>
            <a:extLst>
              <a:ext uri="{FF2B5EF4-FFF2-40B4-BE49-F238E27FC236}">
                <a16:creationId xmlns:a16="http://schemas.microsoft.com/office/drawing/2014/main" id="{9A8D2D47-2859-447B-8398-EF8F6FA07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1476375"/>
            <a:ext cx="896778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2819" name="Text Box 3">
            <a:extLst>
              <a:ext uri="{FF2B5EF4-FFF2-40B4-BE49-F238E27FC236}">
                <a16:creationId xmlns:a16="http://schemas.microsoft.com/office/drawing/2014/main" id="{17EEAEBF-472A-42FC-A68F-75ABF4AF2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2820" name="Text Box 31">
            <a:extLst>
              <a:ext uri="{FF2B5EF4-FFF2-40B4-BE49-F238E27FC236}">
                <a16:creationId xmlns:a16="http://schemas.microsoft.com/office/drawing/2014/main" id="{88F0A701-449D-47F3-9783-0A9898187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D6E93B6A-4C6A-445A-9271-071B01DDE0EA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821" name="Rectangle 5">
            <a:extLst>
              <a:ext uri="{FF2B5EF4-FFF2-40B4-BE49-F238E27FC236}">
                <a16:creationId xmlns:a16="http://schemas.microsoft.com/office/drawing/2014/main" id="{91335A36-BEF4-4619-9604-F005166BF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</a:t>
            </a:r>
            <a:endParaRPr lang="pl-PL" altLang="pl-PL" b="0">
              <a:solidFill>
                <a:srgbClr val="FF9966"/>
              </a:solidFill>
            </a:endParaRPr>
          </a:p>
        </p:txBody>
      </p:sp>
      <p:sp>
        <p:nvSpPr>
          <p:cNvPr id="162822" name="Rectangle 6">
            <a:extLst>
              <a:ext uri="{FF2B5EF4-FFF2-40B4-BE49-F238E27FC236}">
                <a16:creationId xmlns:a16="http://schemas.microsoft.com/office/drawing/2014/main" id="{F333E7C9-DBA0-47E4-9ADC-21F1712C9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331913"/>
            <a:ext cx="8856663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Polska Norma PN-B-03430</a:t>
            </a:r>
            <a:r>
              <a:rPr lang="pl-PL" altLang="pl-PL" sz="2400" b="1">
                <a:solidFill>
                  <a:schemeClr val="tx1"/>
                </a:solidFill>
              </a:rPr>
              <a:t> : 1983/</a:t>
            </a:r>
            <a:r>
              <a:rPr lang="en-GB" altLang="pl-PL" sz="2400" b="1">
                <a:solidFill>
                  <a:schemeClr val="tx1"/>
                </a:solidFill>
              </a:rPr>
              <a:t>Az3 </a:t>
            </a:r>
            <a:r>
              <a:rPr lang="pl-PL" altLang="pl-PL" sz="2400" b="1">
                <a:solidFill>
                  <a:schemeClr val="tx1"/>
                </a:solidFill>
              </a:rPr>
              <a:t>: </a:t>
            </a:r>
            <a:r>
              <a:rPr lang="en-GB" altLang="pl-PL" sz="2400" b="1">
                <a:solidFill>
                  <a:schemeClr val="tx1"/>
                </a:solidFill>
              </a:rPr>
              <a:t>2000 „Wentylacja </a:t>
            </a:r>
            <a:endParaRPr lang="pl-PL" altLang="pl-PL" sz="2400" b="1">
              <a:solidFill>
                <a:schemeClr val="tx1"/>
              </a:solidFill>
            </a:endParaRPr>
          </a:p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w budynkach mieszkalnych zamieszkania zbiorowego</a:t>
            </a:r>
            <a:endParaRPr lang="pl-PL" altLang="pl-PL" sz="2400" b="1">
              <a:solidFill>
                <a:schemeClr val="tx1"/>
              </a:solidFill>
            </a:endParaRPr>
          </a:p>
          <a:p>
            <a:pPr lvl="1" eaLnBrk="1">
              <a:lnSpc>
                <a:spcPct val="11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2400" b="1">
                <a:solidFill>
                  <a:schemeClr val="tx1"/>
                </a:solidFill>
              </a:rPr>
              <a:t>i użyteczności</a:t>
            </a:r>
            <a:r>
              <a:rPr lang="pl-PL" altLang="pl-PL" sz="2400" b="1">
                <a:solidFill>
                  <a:schemeClr val="tx1"/>
                </a:solidFill>
              </a:rPr>
              <a:t> </a:t>
            </a:r>
            <a:r>
              <a:rPr lang="en-GB" altLang="pl-PL" sz="2400" b="1">
                <a:solidFill>
                  <a:schemeClr val="tx1"/>
                </a:solidFill>
              </a:rPr>
              <a:t>publicznej. Wymagania”</a:t>
            </a:r>
            <a:endParaRPr lang="pl-PL" altLang="pl-PL" sz="2400" b="1">
              <a:solidFill>
                <a:schemeClr val="tx1"/>
              </a:solidFill>
            </a:endParaRPr>
          </a:p>
        </p:txBody>
      </p:sp>
      <p:pic>
        <p:nvPicPr>
          <p:cNvPr id="162823" name="Picture 7">
            <a:extLst>
              <a:ext uri="{FF2B5EF4-FFF2-40B4-BE49-F238E27FC236}">
                <a16:creationId xmlns:a16="http://schemas.microsoft.com/office/drawing/2014/main" id="{33809900-8340-429F-ADDE-56F6124AF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700338"/>
            <a:ext cx="9361488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D344314-EA35-4F5E-8F0C-2718E1C18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2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185E6A6C-FB11-4C06-8BAF-4552F10B2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sz="3600" b="0"/>
              <a:t>Wentylacja</a:t>
            </a:r>
            <a:r>
              <a:rPr lang="pl-PL" altLang="pl-PL" sz="3600" b="0">
                <a:solidFill>
                  <a:srgbClr val="FFCC00"/>
                </a:solidFill>
              </a:rPr>
              <a:t>	</a:t>
            </a:r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C9E476F9-F01E-496B-8BFA-11EABCF8A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9138" y="1331913"/>
            <a:ext cx="8769350" cy="5494337"/>
          </a:xfrm>
        </p:spPr>
        <p:txBody>
          <a:bodyPr/>
          <a:lstStyle/>
          <a:p>
            <a:pPr eaLnBrk="1">
              <a:lnSpc>
                <a:spcPct val="70000"/>
              </a:lnSpc>
              <a:buFont typeface="Wingdings" panose="05000000000000000000" pitchFamily="2" charset="2"/>
              <a:buNone/>
            </a:pPr>
            <a:endParaRPr lang="pl-PL" altLang="pl-PL" sz="2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pl-PL" altLang="pl-PL" sz="3600" b="1">
                <a:solidFill>
                  <a:schemeClr val="tx1"/>
                </a:solidFill>
                <a:latin typeface="Arial" panose="020B0604020202020204" pitchFamily="34" charset="0"/>
              </a:rPr>
              <a:t>Rodzaje wentylacji </a:t>
            </a:r>
          </a:p>
          <a:p>
            <a:pPr eaLnBrk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pl-PL" altLang="pl-PL" sz="4000" b="1">
                <a:solidFill>
                  <a:srgbClr val="FF0000"/>
                </a:solidFill>
                <a:latin typeface="Arial" panose="020B0604020202020204" pitchFamily="34" charset="0"/>
              </a:rPr>
              <a:t>naturalna :</a:t>
            </a:r>
            <a:endParaRPr lang="pl-PL" altLang="pl-PL" sz="40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>
              <a:lnSpc>
                <a:spcPct val="130000"/>
              </a:lnSpc>
              <a:buClr>
                <a:srgbClr val="FF0000"/>
              </a:buClr>
              <a:buSzPct val="70000"/>
              <a:buFontTx/>
              <a:buChar char="o"/>
            </a:pPr>
            <a:r>
              <a:rPr lang="pl-PL" altLang="pl-PL" sz="4000" b="1">
                <a:solidFill>
                  <a:srgbClr val="FF0000"/>
                </a:solidFill>
                <a:latin typeface="Arial" panose="020B0604020202020204" pitchFamily="34" charset="0"/>
              </a:rPr>
              <a:t>	przewietrzanie,</a:t>
            </a:r>
          </a:p>
          <a:p>
            <a:pPr eaLnBrk="1">
              <a:lnSpc>
                <a:spcPct val="130000"/>
              </a:lnSpc>
              <a:buClr>
                <a:srgbClr val="FF0000"/>
              </a:buClr>
              <a:buSzPct val="70000"/>
              <a:buFontTx/>
              <a:buChar char="o"/>
            </a:pPr>
            <a:r>
              <a:rPr lang="pl-PL" altLang="pl-PL" sz="4000" b="1">
                <a:solidFill>
                  <a:srgbClr val="FF0000"/>
                </a:solidFill>
                <a:latin typeface="Arial" panose="020B0604020202020204" pitchFamily="34" charset="0"/>
              </a:rPr>
              <a:t>	infiltracja , eksfiltracja </a:t>
            </a: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</a:rPr>
              <a:t>(przenikanie),</a:t>
            </a:r>
          </a:p>
          <a:p>
            <a:pPr eaLnBrk="1">
              <a:lnSpc>
                <a:spcPct val="130000"/>
              </a:lnSpc>
              <a:buClr>
                <a:srgbClr val="FF0000"/>
              </a:buClr>
              <a:buSzPct val="70000"/>
              <a:buFontTx/>
              <a:buChar char="o"/>
            </a:pPr>
            <a:r>
              <a:rPr lang="pl-PL" altLang="pl-PL" sz="4000" b="1">
                <a:solidFill>
                  <a:srgbClr val="FF0000"/>
                </a:solidFill>
                <a:latin typeface="Arial" panose="020B0604020202020204" pitchFamily="34" charset="0"/>
              </a:rPr>
              <a:t>grawitacyjna,</a:t>
            </a:r>
          </a:p>
          <a:p>
            <a:pPr eaLnBrk="1">
              <a:lnSpc>
                <a:spcPct val="130000"/>
              </a:lnSpc>
              <a:buClr>
                <a:srgbClr val="FF0000"/>
              </a:buClr>
              <a:buSzPct val="70000"/>
              <a:buFontTx/>
              <a:buChar char="o"/>
            </a:pPr>
            <a:r>
              <a:rPr lang="pl-PL" altLang="pl-PL" sz="4000" b="1">
                <a:solidFill>
                  <a:srgbClr val="FF0000"/>
                </a:solidFill>
                <a:latin typeface="Arial" panose="020B0604020202020204" pitchFamily="34" charset="0"/>
              </a:rPr>
              <a:t>aeracja </a:t>
            </a: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</a:rPr>
              <a:t>(różnica ciśnień temperatury i siły wiatru).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7FD2A0A-EC73-46F6-8622-218E8F259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0"/>
    </mc:Choice>
    <mc:Fallback>
      <p:transition spd="slow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3">
            <a:extLst>
              <a:ext uri="{FF2B5EF4-FFF2-40B4-BE49-F238E27FC236}">
                <a16:creationId xmlns:a16="http://schemas.microsoft.com/office/drawing/2014/main" id="{DD67F1B0-6D60-4833-81B9-8940D2B1A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5891" name="Text Box 4">
            <a:extLst>
              <a:ext uri="{FF2B5EF4-FFF2-40B4-BE49-F238E27FC236}">
                <a16:creationId xmlns:a16="http://schemas.microsoft.com/office/drawing/2014/main" id="{98D0D5CB-00D9-497E-8EE6-F31439305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5892" name="Text Box 5">
            <a:extLst>
              <a:ext uri="{FF2B5EF4-FFF2-40B4-BE49-F238E27FC236}">
                <a16:creationId xmlns:a16="http://schemas.microsoft.com/office/drawing/2014/main" id="{38120AAE-CCA4-491C-A97D-8B645CEAA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5893" name="Rectangle 7">
            <a:extLst>
              <a:ext uri="{FF2B5EF4-FFF2-40B4-BE49-F238E27FC236}">
                <a16:creationId xmlns:a16="http://schemas.microsoft.com/office/drawing/2014/main" id="{6A8A40F7-A756-401C-8D83-19AAED55A46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60363" y="4787900"/>
            <a:ext cx="9359900" cy="1935163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 naturalnego przepływu powietrza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skutek różnicy temperatur: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endParaRPr lang="pl-PL" altLang="pl-PL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zewnątrz i wewnątrz pomieszczenia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pl-PL" altLang="pl-PL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 przeciwległych ścianach</a:t>
            </a:r>
            <a:endParaRPr lang="en-GB" altLang="pl-PL" sz="2200">
              <a:solidFill>
                <a:schemeClr val="tx1"/>
              </a:solidFill>
            </a:endParaRPr>
          </a:p>
        </p:txBody>
      </p:sp>
      <p:sp>
        <p:nvSpPr>
          <p:cNvPr id="165894" name="Text Box 31">
            <a:extLst>
              <a:ext uri="{FF2B5EF4-FFF2-40B4-BE49-F238E27FC236}">
                <a16:creationId xmlns:a16="http://schemas.microsoft.com/office/drawing/2014/main" id="{FCC8BF09-CF28-4D40-AC44-AE077B6E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3008931-FC8D-4FFE-BA58-73CC37954EDB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39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895" name="Rectangle 15">
            <a:extLst>
              <a:ext uri="{FF2B5EF4-FFF2-40B4-BE49-F238E27FC236}">
                <a16:creationId xmlns:a16="http://schemas.microsoft.com/office/drawing/2014/main" id="{4DB430A8-9297-452C-8EEE-772E39676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65896" name="Picture 21">
            <a:extLst>
              <a:ext uri="{FF2B5EF4-FFF2-40B4-BE49-F238E27FC236}">
                <a16:creationId xmlns:a16="http://schemas.microsoft.com/office/drawing/2014/main" id="{233F7095-8637-4E17-B0B8-5E149E920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331913"/>
            <a:ext cx="36004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7" name="Picture 22">
            <a:extLst>
              <a:ext uri="{FF2B5EF4-FFF2-40B4-BE49-F238E27FC236}">
                <a16:creationId xmlns:a16="http://schemas.microsoft.com/office/drawing/2014/main" id="{35D842AE-98C5-4B66-B3A0-4C5C252B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331913"/>
            <a:ext cx="40322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C175B5B-7E38-45E8-911A-F76CB8A13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4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A79AEBD-BE63-448B-9CB7-78A5E220995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87338" y="1835150"/>
            <a:ext cx="9112250" cy="4895850"/>
          </a:xfrm>
        </p:spPr>
        <p:txBody>
          <a:bodyPr anchor="ctr"/>
          <a:lstStyle/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doprowadzenie odpowiedniej ilości powietrza </a:t>
            </a: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zewnętrznego do uzupełnienia ubytków tlenu w powietrzu </a:t>
            </a: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na skutek oddychania oraz usunięcie zapachów</a:t>
            </a: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doprowadzenie powietrza zewnętrznego niezbędnego do </a:t>
            </a: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spalania gazu w urządzeniach gazowych (20-30 m</a:t>
            </a:r>
            <a:r>
              <a:rPr lang="en-GB" altLang="pl-PL" sz="2400" b="1" baseline="4200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/h)</a:t>
            </a: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zmniejszenie zawartości pary wodnej w powietrzu </a:t>
            </a: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       </a:t>
            </a: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wewnętrznym</a:t>
            </a: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24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algn="just" eaLnBrk="1">
              <a:lnSpc>
                <a:spcPct val="135000"/>
              </a:lnSpc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</a:rPr>
              <a:t>stworzenie komfortu cieplnego w pomieszczeniu</a:t>
            </a: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id="{C7092C92-9439-4E44-AD51-60D02B5E3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B6DC395F-644D-42E9-90F9-BDC9BD48F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827088"/>
            <a:ext cx="7888288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457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15319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19891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24463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2903538" indent="-214313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pl-PL" sz="4000" b="1">
                <a:solidFill>
                  <a:schemeClr val="tx1"/>
                </a:solidFill>
              </a:rPr>
              <a:t>Zadania wentylacji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53C7B7F-7D8D-40B2-96CE-A1D3D62ED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2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3">
            <a:extLst>
              <a:ext uri="{FF2B5EF4-FFF2-40B4-BE49-F238E27FC236}">
                <a16:creationId xmlns:a16="http://schemas.microsoft.com/office/drawing/2014/main" id="{00F0C8EA-79B4-4012-A443-60C26B57C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9987" name="Text Box 4">
            <a:extLst>
              <a:ext uri="{FF2B5EF4-FFF2-40B4-BE49-F238E27FC236}">
                <a16:creationId xmlns:a16="http://schemas.microsoft.com/office/drawing/2014/main" id="{72348C8C-CE95-46FB-9792-7D1009B6A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9988" name="Text Box 5">
            <a:extLst>
              <a:ext uri="{FF2B5EF4-FFF2-40B4-BE49-F238E27FC236}">
                <a16:creationId xmlns:a16="http://schemas.microsoft.com/office/drawing/2014/main" id="{4718EB42-22D7-4048-8754-93FFC8718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69989" name="Rectangle 7">
            <a:extLst>
              <a:ext uri="{FF2B5EF4-FFF2-40B4-BE49-F238E27FC236}">
                <a16:creationId xmlns:a16="http://schemas.microsoft.com/office/drawing/2014/main" id="{2E839061-5BB1-4469-89EF-F5BAD0ABCE3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47700" y="1619250"/>
            <a:ext cx="8605838" cy="4860925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Wpływ wiatru </a:t>
            </a:r>
            <a:endParaRPr lang="pl-PL" altLang="pl-PL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rozkład </a:t>
            </a:r>
            <a:endParaRPr lang="pl-PL" altLang="pl-PL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ciśnienia </a:t>
            </a:r>
            <a:endParaRPr lang="pl-PL" altLang="pl-PL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 ścianach </a:t>
            </a:r>
            <a:endParaRPr lang="pl-PL" altLang="pl-PL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budynku</a:t>
            </a:r>
            <a:r>
              <a:rPr lang="ar-SA" altLang="pl-PL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‏</a:t>
            </a:r>
            <a:endParaRPr lang="en-GB" altLang="pl-PL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990" name="Text Box 31">
            <a:extLst>
              <a:ext uri="{FF2B5EF4-FFF2-40B4-BE49-F238E27FC236}">
                <a16:creationId xmlns:a16="http://schemas.microsoft.com/office/drawing/2014/main" id="{0F3BE902-DB32-4DDB-BA94-E19141E0A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72B83B8F-EDA7-4A7A-8D3C-E0C1E3812B10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991" name="Rectangle 16">
            <a:extLst>
              <a:ext uri="{FF2B5EF4-FFF2-40B4-BE49-F238E27FC236}">
                <a16:creationId xmlns:a16="http://schemas.microsoft.com/office/drawing/2014/main" id="{753AF299-0EAE-43A7-9806-B74FFBAF0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69992" name="Picture 17">
            <a:extLst>
              <a:ext uri="{FF2B5EF4-FFF2-40B4-BE49-F238E27FC236}">
                <a16:creationId xmlns:a16="http://schemas.microsoft.com/office/drawing/2014/main" id="{1E7FE08D-037C-44E7-B735-C988FE52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187450"/>
            <a:ext cx="47498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B9DC6A2-77E8-4AF9-8CB9-051DED9FB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4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3">
            <a:extLst>
              <a:ext uri="{FF2B5EF4-FFF2-40B4-BE49-F238E27FC236}">
                <a16:creationId xmlns:a16="http://schemas.microsoft.com/office/drawing/2014/main" id="{12763CDC-CA81-43AA-B81C-D67A9CFE6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2035" name="Text Box 4">
            <a:extLst>
              <a:ext uri="{FF2B5EF4-FFF2-40B4-BE49-F238E27FC236}">
                <a16:creationId xmlns:a16="http://schemas.microsoft.com/office/drawing/2014/main" id="{9501F2C4-004A-4704-B514-458C73AAD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2036" name="Text Box 5">
            <a:extLst>
              <a:ext uri="{FF2B5EF4-FFF2-40B4-BE49-F238E27FC236}">
                <a16:creationId xmlns:a16="http://schemas.microsoft.com/office/drawing/2014/main" id="{5BDB228C-F6ED-44C3-9D83-FA821319A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2037" name="Rectangle 7">
            <a:extLst>
              <a:ext uri="{FF2B5EF4-FFF2-40B4-BE49-F238E27FC236}">
                <a16:creationId xmlns:a16="http://schemas.microsoft.com/office/drawing/2014/main" id="{8E25B77C-AE07-4145-AA8A-F9D58A062CB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835150"/>
            <a:ext cx="7920037" cy="4227513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</a:rPr>
              <a:t>Wartość nadciśnienia wywołana działaniem wiatru wynosi: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 i="1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</a:rPr>
              <a:t>Δpst = k*  ν</a:t>
            </a:r>
            <a:r>
              <a:rPr lang="en-GB" altLang="pl-PL" i="1" baseline="18000">
                <a:solidFill>
                  <a:schemeClr val="tx1"/>
                </a:solidFill>
              </a:rPr>
              <a:t>2</a:t>
            </a:r>
            <a:r>
              <a:rPr lang="en-GB" altLang="pl-PL" i="1">
                <a:solidFill>
                  <a:schemeClr val="tx1"/>
                </a:solidFill>
              </a:rPr>
              <a:t> φ / 2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 i="1">
              <a:solidFill>
                <a:schemeClr val="tx1"/>
              </a:solidFill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</a:rPr>
              <a:t>k-współczynnik przetworzenia dla ściany nawietrznej k = 0,6 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</a:rPr>
              <a:t>ν = prę</a:t>
            </a:r>
            <a:r>
              <a:rPr lang="pl-PL" altLang="pl-PL" i="1">
                <a:solidFill>
                  <a:schemeClr val="tx1"/>
                </a:solidFill>
              </a:rPr>
              <a:t>d</a:t>
            </a:r>
            <a:r>
              <a:rPr lang="en-GB" altLang="pl-PL" i="1">
                <a:solidFill>
                  <a:schemeClr val="tx1"/>
                </a:solidFill>
              </a:rPr>
              <a:t>kość wiatru m/s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i="1">
                <a:solidFill>
                  <a:schemeClr val="tx1"/>
                </a:solidFill>
              </a:rPr>
              <a:t>φ = gęstoś</a:t>
            </a:r>
            <a:r>
              <a:rPr lang="pl-PL" altLang="pl-PL" i="1">
                <a:solidFill>
                  <a:schemeClr val="tx1"/>
                </a:solidFill>
              </a:rPr>
              <a:t>ć</a:t>
            </a:r>
            <a:r>
              <a:rPr lang="en-GB" altLang="pl-PL" i="1">
                <a:solidFill>
                  <a:schemeClr val="tx1"/>
                </a:solidFill>
              </a:rPr>
              <a:t> powietrza zewnętrznego kg/m</a:t>
            </a:r>
            <a:r>
              <a:rPr lang="en-GB" altLang="pl-PL" i="1" baseline="18000">
                <a:solidFill>
                  <a:schemeClr val="tx1"/>
                </a:solidFill>
              </a:rPr>
              <a:t>3</a:t>
            </a:r>
            <a:endParaRPr lang="en-GB" altLang="pl-PL" i="1">
              <a:solidFill>
                <a:schemeClr val="tx1"/>
              </a:solidFill>
            </a:endParaRPr>
          </a:p>
        </p:txBody>
      </p:sp>
      <p:sp>
        <p:nvSpPr>
          <p:cNvPr id="172038" name="Text Box 31">
            <a:extLst>
              <a:ext uri="{FF2B5EF4-FFF2-40B4-BE49-F238E27FC236}">
                <a16:creationId xmlns:a16="http://schemas.microsoft.com/office/drawing/2014/main" id="{B5BA6DAC-76FE-4B1B-9662-ED9DE568E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ABD224E7-E311-4D16-A662-AA5F05D3385E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41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039" name="Rectangle 15">
            <a:extLst>
              <a:ext uri="{FF2B5EF4-FFF2-40B4-BE49-F238E27FC236}">
                <a16:creationId xmlns:a16="http://schemas.microsoft.com/office/drawing/2014/main" id="{5DC95CF9-51F3-420B-B7AD-C52DC84D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7A9EE52-4E1D-4B91-BDAF-110328FF7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>
            <a:extLst>
              <a:ext uri="{FF2B5EF4-FFF2-40B4-BE49-F238E27FC236}">
                <a16:creationId xmlns:a16="http://schemas.microsoft.com/office/drawing/2014/main" id="{BBD71271-F199-44B2-8304-DBC92D620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4083" name="Text Box 3">
            <a:extLst>
              <a:ext uri="{FF2B5EF4-FFF2-40B4-BE49-F238E27FC236}">
                <a16:creationId xmlns:a16="http://schemas.microsoft.com/office/drawing/2014/main" id="{067890DA-64AE-4AE9-B200-EF2653DCC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4084" name="Text Box 4">
            <a:extLst>
              <a:ext uri="{FF2B5EF4-FFF2-40B4-BE49-F238E27FC236}">
                <a16:creationId xmlns:a16="http://schemas.microsoft.com/office/drawing/2014/main" id="{F61DF267-C30A-496E-83A9-6D238A9E7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4085" name="Rectangle 5">
            <a:extLst>
              <a:ext uri="{FF2B5EF4-FFF2-40B4-BE49-F238E27FC236}">
                <a16:creationId xmlns:a16="http://schemas.microsoft.com/office/drawing/2014/main" id="{2A7CABCE-AC54-4477-865A-86761695688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60363" y="1835150"/>
            <a:ext cx="9359900" cy="4672013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Przewietrzanie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polega na okresowej wymianie powietrza 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wyniku otwierania okien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endParaRPr lang="pl-PL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Infiltracja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stały napływ powietrza do pomieszczenia   	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 nieszczelności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endParaRPr lang="en-GB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Eksfiltracja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odpływ powietrza na zewnątrz dzięki          </a:t>
            </a:r>
            <a:endParaRPr lang="pl-PL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porowatości ścian oraz nieszczelności okien i drzwi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endParaRPr lang="en-GB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endParaRPr lang="en-GB" altLang="pl-PL" sz="2600">
              <a:solidFill>
                <a:schemeClr val="tx1"/>
              </a:solidFill>
            </a:endParaRPr>
          </a:p>
        </p:txBody>
      </p:sp>
      <p:sp>
        <p:nvSpPr>
          <p:cNvPr id="174086" name="Text Box 31">
            <a:extLst>
              <a:ext uri="{FF2B5EF4-FFF2-40B4-BE49-F238E27FC236}">
                <a16:creationId xmlns:a16="http://schemas.microsoft.com/office/drawing/2014/main" id="{1966D6A4-C178-4836-A753-0F1746E6E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4CAED37F-6F86-48B9-A6C7-2C708595DF59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42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087" name="Rectangle 7">
            <a:extLst>
              <a:ext uri="{FF2B5EF4-FFF2-40B4-BE49-F238E27FC236}">
                <a16:creationId xmlns:a16="http://schemas.microsoft.com/office/drawing/2014/main" id="{8FA867B4-7469-45A3-9528-24F707CFD2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74088" name="Picture 8">
            <a:extLst>
              <a:ext uri="{FF2B5EF4-FFF2-40B4-BE49-F238E27FC236}">
                <a16:creationId xmlns:a16="http://schemas.microsoft.com/office/drawing/2014/main" id="{D6875E02-1486-4DC0-869F-3FF34892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17938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9" name="Picture 9">
            <a:hlinkClick r:id="rId6" tooltip="Nieszczelny przewód spalinowy zbudowany z kamionki"/>
            <a:extLst>
              <a:ext uri="{FF2B5EF4-FFF2-40B4-BE49-F238E27FC236}">
                <a16:creationId xmlns:a16="http://schemas.microsoft.com/office/drawing/2014/main" id="{96D69624-4132-4E27-9FB8-7A03CB22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508625"/>
            <a:ext cx="160178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0" name="Picture 10">
            <a:extLst>
              <a:ext uri="{FF2B5EF4-FFF2-40B4-BE49-F238E27FC236}">
                <a16:creationId xmlns:a16="http://schemas.microsoft.com/office/drawing/2014/main" id="{611460E5-99AE-46AB-80A5-7E3584772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5580063"/>
            <a:ext cx="2286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D508E30-742C-4A7E-B768-1ABD98CD2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87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3">
            <a:extLst>
              <a:ext uri="{FF2B5EF4-FFF2-40B4-BE49-F238E27FC236}">
                <a16:creationId xmlns:a16="http://schemas.microsoft.com/office/drawing/2014/main" id="{28835E1E-7115-4BFA-AE3F-C9DBD8360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6131" name="Text Box 4">
            <a:extLst>
              <a:ext uri="{FF2B5EF4-FFF2-40B4-BE49-F238E27FC236}">
                <a16:creationId xmlns:a16="http://schemas.microsoft.com/office/drawing/2014/main" id="{7AB70526-57B4-4E71-8EDD-51151E528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6132" name="Text Box 5">
            <a:extLst>
              <a:ext uri="{FF2B5EF4-FFF2-40B4-BE49-F238E27FC236}">
                <a16:creationId xmlns:a16="http://schemas.microsoft.com/office/drawing/2014/main" id="{CD245181-FC56-47E9-A10C-579412283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6133" name="Rectangle 7">
            <a:extLst>
              <a:ext uri="{FF2B5EF4-FFF2-40B4-BE49-F238E27FC236}">
                <a16:creationId xmlns:a16="http://schemas.microsoft.com/office/drawing/2014/main" id="{2C91723B-03A9-4B08-B053-1F1867DCEAB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31800" y="1619250"/>
            <a:ext cx="9217025" cy="4672013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entylacja grawitacyjna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wywołana różnicą gęstości           </a:t>
            </a:r>
            <a:endParaRPr lang="pl-PL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powietrza w pomieszczeniu i na zewnatrz na skutek 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różnicy temperatury   powietrza wewnetrznego i </a:t>
            </a:r>
            <a:endParaRPr lang="pl-PL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zewnętrznego</a:t>
            </a: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Aeracja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zorganizowana wymiana powietrza </a:t>
            </a:r>
            <a:endParaRPr lang="pl-PL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pomieszczeniu uzyskana dzięki różnicy ciśnienia </a:t>
            </a:r>
            <a:endParaRPr lang="pl-PL" altLang="pl-PL" sz="2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powietrza na zewnątrz i wewnątrz, powstająca w wyniku 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różnicy temperatury </a:t>
            </a:r>
            <a:r>
              <a:rPr lang="pl-PL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pl-PL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działania wiatru </a:t>
            </a:r>
          </a:p>
        </p:txBody>
      </p:sp>
      <p:sp>
        <p:nvSpPr>
          <p:cNvPr id="176134" name="Text Box 31">
            <a:extLst>
              <a:ext uri="{FF2B5EF4-FFF2-40B4-BE49-F238E27FC236}">
                <a16:creationId xmlns:a16="http://schemas.microsoft.com/office/drawing/2014/main" id="{D81AABAA-827F-4A3B-AB45-9DE7177EF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37DAA53-1ACB-491E-92D2-9D2E9674294B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135" name="Rectangle 15">
            <a:extLst>
              <a:ext uri="{FF2B5EF4-FFF2-40B4-BE49-F238E27FC236}">
                <a16:creationId xmlns:a16="http://schemas.microsoft.com/office/drawing/2014/main" id="{CCCE2169-51E7-41E6-A4CA-68CB4F586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64C064B-DF9A-4BCF-90C4-17031D1D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7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2">
            <a:extLst>
              <a:ext uri="{FF2B5EF4-FFF2-40B4-BE49-F238E27FC236}">
                <a16:creationId xmlns:a16="http://schemas.microsoft.com/office/drawing/2014/main" id="{D22CE0C1-6EFB-42FE-A119-A75B6B50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8179" name="Text Box 3">
            <a:extLst>
              <a:ext uri="{FF2B5EF4-FFF2-40B4-BE49-F238E27FC236}">
                <a16:creationId xmlns:a16="http://schemas.microsoft.com/office/drawing/2014/main" id="{8F67C846-FAF5-4505-AD33-4FD1B0A22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8180" name="Text Box 4">
            <a:extLst>
              <a:ext uri="{FF2B5EF4-FFF2-40B4-BE49-F238E27FC236}">
                <a16:creationId xmlns:a16="http://schemas.microsoft.com/office/drawing/2014/main" id="{46FA03BA-7F63-4877-A4A3-D3046A7C2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A2E71C3B-7F5D-48B2-9786-3F238046D8D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60363" y="1187450"/>
            <a:ext cx="9217025" cy="639763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entylacja grawitacyjna</a:t>
            </a:r>
            <a:endParaRPr lang="en-GB" altLang="pl-PL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182" name="Text Box 31">
            <a:extLst>
              <a:ext uri="{FF2B5EF4-FFF2-40B4-BE49-F238E27FC236}">
                <a16:creationId xmlns:a16="http://schemas.microsoft.com/office/drawing/2014/main" id="{51809A15-5C42-462A-9122-E272ED36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4854F352-4E2A-4746-A7C1-A8DDF89BC6F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183" name="Rectangle 7">
            <a:extLst>
              <a:ext uri="{FF2B5EF4-FFF2-40B4-BE49-F238E27FC236}">
                <a16:creationId xmlns:a16="http://schemas.microsoft.com/office/drawing/2014/main" id="{2A0CB4C6-CD51-4A83-9495-8E21EF033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78184" name="Picture 8">
            <a:extLst>
              <a:ext uri="{FF2B5EF4-FFF2-40B4-BE49-F238E27FC236}">
                <a16:creationId xmlns:a16="http://schemas.microsoft.com/office/drawing/2014/main" id="{2C53D45B-F7A8-4991-8ABE-478C3B894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979613"/>
            <a:ext cx="9361487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06C5B1F-B1B6-4147-B20C-D323479B3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7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>
            <a:extLst>
              <a:ext uri="{FF2B5EF4-FFF2-40B4-BE49-F238E27FC236}">
                <a16:creationId xmlns:a16="http://schemas.microsoft.com/office/drawing/2014/main" id="{7826F5B0-2A66-47F9-8CC0-F3A68D91B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0227" name="Text Box 3">
            <a:extLst>
              <a:ext uri="{FF2B5EF4-FFF2-40B4-BE49-F238E27FC236}">
                <a16:creationId xmlns:a16="http://schemas.microsoft.com/office/drawing/2014/main" id="{3F0A074B-2C79-4FDB-A3F2-0DDAA058D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0228" name="Text Box 4">
            <a:extLst>
              <a:ext uri="{FF2B5EF4-FFF2-40B4-BE49-F238E27FC236}">
                <a16:creationId xmlns:a16="http://schemas.microsoft.com/office/drawing/2014/main" id="{06719AF5-48AE-4EF5-88DA-A40BA1750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0229" name="Text Box 31">
            <a:extLst>
              <a:ext uri="{FF2B5EF4-FFF2-40B4-BE49-F238E27FC236}">
                <a16:creationId xmlns:a16="http://schemas.microsoft.com/office/drawing/2014/main" id="{28E2A6A5-E133-4316-8FED-3CC35A569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7546C5B2-8BFA-4B60-8D41-ECD51FDFA099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230" name="Rectangle 7">
            <a:extLst>
              <a:ext uri="{FF2B5EF4-FFF2-40B4-BE49-F238E27FC236}">
                <a16:creationId xmlns:a16="http://schemas.microsoft.com/office/drawing/2014/main" id="{E06D4E59-5D17-422D-8D71-A046BB285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</a:t>
            </a:r>
            <a:br>
              <a:rPr lang="pl-PL" altLang="pl-PL" b="0"/>
            </a:br>
            <a:r>
              <a:rPr lang="pl-PL" altLang="pl-PL" b="0"/>
              <a:t>- naturalna</a:t>
            </a:r>
          </a:p>
        </p:txBody>
      </p:sp>
      <p:graphicFrame>
        <p:nvGraphicFramePr>
          <p:cNvPr id="180231" name="Object 9">
            <a:extLst>
              <a:ext uri="{FF2B5EF4-FFF2-40B4-BE49-F238E27FC236}">
                <a16:creationId xmlns:a16="http://schemas.microsoft.com/office/drawing/2014/main" id="{4361F2C6-B8DA-402C-9C14-364ACDF5C2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4550" y="0"/>
          <a:ext cx="6696075" cy="608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5" imgW="3990476" imgH="3629532" progId="Paint.Picture">
                  <p:embed/>
                </p:oleObj>
              </mc:Choice>
              <mc:Fallback>
                <p:oleObj name="Obraz - mapa bitowa" r:id="rId5" imgW="3990476" imgH="3629532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550" y="0"/>
                        <a:ext cx="6696075" cy="608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2" name="Text Box 10">
            <a:extLst>
              <a:ext uri="{FF2B5EF4-FFF2-40B4-BE49-F238E27FC236}">
                <a16:creationId xmlns:a16="http://schemas.microsoft.com/office/drawing/2014/main" id="{B324C8E9-E73A-44EC-9D5E-7D533565B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6443663"/>
            <a:ext cx="7634288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b="1">
                <a:solidFill>
                  <a:schemeClr val="tx1"/>
                </a:solidFill>
                <a:cs typeface="Arial" panose="020B0604020202020204" pitchFamily="34" charset="0"/>
              </a:rPr>
              <a:t>Schemat działania wentylacji naturalnej w budynku.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0B80876-9521-42DD-B1AD-9AD30AFBD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7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>
            <a:extLst>
              <a:ext uri="{FF2B5EF4-FFF2-40B4-BE49-F238E27FC236}">
                <a16:creationId xmlns:a16="http://schemas.microsoft.com/office/drawing/2014/main" id="{4FD1621A-4FEA-409A-9ABC-5AD1F5229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2275" name="Text Box 3">
            <a:extLst>
              <a:ext uri="{FF2B5EF4-FFF2-40B4-BE49-F238E27FC236}">
                <a16:creationId xmlns:a16="http://schemas.microsoft.com/office/drawing/2014/main" id="{B5A58E4E-8C64-45A5-8D81-88727A7B6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2276" name="Text Box 4">
            <a:extLst>
              <a:ext uri="{FF2B5EF4-FFF2-40B4-BE49-F238E27FC236}">
                <a16:creationId xmlns:a16="http://schemas.microsoft.com/office/drawing/2014/main" id="{666B3AE0-E76C-452D-B524-8A019D85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0B708836-1050-4838-B121-975DB917FEB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60363" y="1187450"/>
            <a:ext cx="9217025" cy="639763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Aeracja</a:t>
            </a:r>
            <a:endParaRPr lang="en-GB" altLang="pl-PL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278" name="Text Box 31">
            <a:extLst>
              <a:ext uri="{FF2B5EF4-FFF2-40B4-BE49-F238E27FC236}">
                <a16:creationId xmlns:a16="http://schemas.microsoft.com/office/drawing/2014/main" id="{7E323981-0A70-4879-9103-FC56FDC1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0E33AC8B-1F45-41BF-98CE-9D5863FB999E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279" name="Rectangle 7">
            <a:extLst>
              <a:ext uri="{FF2B5EF4-FFF2-40B4-BE49-F238E27FC236}">
                <a16:creationId xmlns:a16="http://schemas.microsoft.com/office/drawing/2014/main" id="{FBF982EA-B5C1-455F-9D98-CE1B44841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82280" name="Picture 10">
            <a:extLst>
              <a:ext uri="{FF2B5EF4-FFF2-40B4-BE49-F238E27FC236}">
                <a16:creationId xmlns:a16="http://schemas.microsoft.com/office/drawing/2014/main" id="{8F4990EF-A97F-42C1-8963-1F376E991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79613"/>
            <a:ext cx="6769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12DF997-498F-441B-BE14-9DF590DCB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2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>
            <a:extLst>
              <a:ext uri="{FF2B5EF4-FFF2-40B4-BE49-F238E27FC236}">
                <a16:creationId xmlns:a16="http://schemas.microsoft.com/office/drawing/2014/main" id="{FF7C800E-B660-44CE-B470-7529DE632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4323" name="Text Box 3">
            <a:extLst>
              <a:ext uri="{FF2B5EF4-FFF2-40B4-BE49-F238E27FC236}">
                <a16:creationId xmlns:a16="http://schemas.microsoft.com/office/drawing/2014/main" id="{E0F53C35-FD23-486A-9D39-51A884941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4324" name="Text Box 4">
            <a:extLst>
              <a:ext uri="{FF2B5EF4-FFF2-40B4-BE49-F238E27FC236}">
                <a16:creationId xmlns:a16="http://schemas.microsoft.com/office/drawing/2014/main" id="{6C0F05BD-4BDF-460A-AEF5-16D820A48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4325" name="Rectangle 5">
            <a:extLst>
              <a:ext uri="{FF2B5EF4-FFF2-40B4-BE49-F238E27FC236}">
                <a16:creationId xmlns:a16="http://schemas.microsoft.com/office/drawing/2014/main" id="{E1B44A3D-AEE6-42F6-A52B-00C01BC364A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60363" y="1187450"/>
            <a:ext cx="9217025" cy="639763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Aeracja</a:t>
            </a:r>
            <a:endParaRPr lang="en-GB" altLang="pl-PL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26" name="Text Box 31">
            <a:extLst>
              <a:ext uri="{FF2B5EF4-FFF2-40B4-BE49-F238E27FC236}">
                <a16:creationId xmlns:a16="http://schemas.microsoft.com/office/drawing/2014/main" id="{C14DB5B1-DF9F-44A8-9423-818AE35B1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76930C7C-1D9C-4BAD-98C1-E3C20BD1D623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27" name="Rectangle 7">
            <a:extLst>
              <a:ext uri="{FF2B5EF4-FFF2-40B4-BE49-F238E27FC236}">
                <a16:creationId xmlns:a16="http://schemas.microsoft.com/office/drawing/2014/main" id="{F4574175-B89E-41D9-9BCB-9657F17C9E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84328" name="Picture 8">
            <a:extLst>
              <a:ext uri="{FF2B5EF4-FFF2-40B4-BE49-F238E27FC236}">
                <a16:creationId xmlns:a16="http://schemas.microsoft.com/office/drawing/2014/main" id="{0B25ED7F-3C3C-4110-AC18-B2F16C6C0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692275"/>
            <a:ext cx="7561263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E2F5C0A-0A72-42FC-AB5E-D10D52B92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8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>
            <a:extLst>
              <a:ext uri="{FF2B5EF4-FFF2-40B4-BE49-F238E27FC236}">
                <a16:creationId xmlns:a16="http://schemas.microsoft.com/office/drawing/2014/main" id="{52BAA105-2D48-44F9-AED5-03C1506FD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6371" name="Text Box 3">
            <a:extLst>
              <a:ext uri="{FF2B5EF4-FFF2-40B4-BE49-F238E27FC236}">
                <a16:creationId xmlns:a16="http://schemas.microsoft.com/office/drawing/2014/main" id="{EA70853F-B167-4545-B9C1-8348230D9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6372" name="Text Box 4">
            <a:extLst>
              <a:ext uri="{FF2B5EF4-FFF2-40B4-BE49-F238E27FC236}">
                <a16:creationId xmlns:a16="http://schemas.microsoft.com/office/drawing/2014/main" id="{36F88D1B-429E-4A52-A2F5-B99035FAE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853FC751-B7B7-4E83-8082-137CA0A0CC7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60363" y="1187450"/>
            <a:ext cx="9217025" cy="639763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Aeracja</a:t>
            </a:r>
            <a:endParaRPr lang="en-GB" altLang="pl-PL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374" name="Text Box 31">
            <a:extLst>
              <a:ext uri="{FF2B5EF4-FFF2-40B4-BE49-F238E27FC236}">
                <a16:creationId xmlns:a16="http://schemas.microsoft.com/office/drawing/2014/main" id="{117C853A-396F-4844-9DEC-546041344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8883432-4398-436C-84FD-0C10EDB1470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48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375" name="Rectangle 7">
            <a:extLst>
              <a:ext uri="{FF2B5EF4-FFF2-40B4-BE49-F238E27FC236}">
                <a16:creationId xmlns:a16="http://schemas.microsoft.com/office/drawing/2014/main" id="{5B7967AA-D503-4029-A79C-4324A7B4A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86376" name="Picture 9">
            <a:extLst>
              <a:ext uri="{FF2B5EF4-FFF2-40B4-BE49-F238E27FC236}">
                <a16:creationId xmlns:a16="http://schemas.microsoft.com/office/drawing/2014/main" id="{C87FCA7A-9D70-4376-97C1-068769E62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187450"/>
            <a:ext cx="52578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7" name="Picture 11">
            <a:extLst>
              <a:ext uri="{FF2B5EF4-FFF2-40B4-BE49-F238E27FC236}">
                <a16:creationId xmlns:a16="http://schemas.microsoft.com/office/drawing/2014/main" id="{EA733B71-B77E-43FA-B9C1-58A64C22D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708400"/>
            <a:ext cx="40259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103E8A9D-10CD-4FDB-9E3C-1D0A313A4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9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>
            <a:extLst>
              <a:ext uri="{FF2B5EF4-FFF2-40B4-BE49-F238E27FC236}">
                <a16:creationId xmlns:a16="http://schemas.microsoft.com/office/drawing/2014/main" id="{19BF1E5B-E865-4EB4-93B7-38D42D3AC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8419" name="Text Box 3">
            <a:extLst>
              <a:ext uri="{FF2B5EF4-FFF2-40B4-BE49-F238E27FC236}">
                <a16:creationId xmlns:a16="http://schemas.microsoft.com/office/drawing/2014/main" id="{6E312905-8200-479F-B64C-42C391D79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8420" name="Text Box 4">
            <a:extLst>
              <a:ext uri="{FF2B5EF4-FFF2-40B4-BE49-F238E27FC236}">
                <a16:creationId xmlns:a16="http://schemas.microsoft.com/office/drawing/2014/main" id="{B741B00B-FA87-4C7F-BD19-A49AC4D89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88421" name="Rectangle 5">
            <a:extLst>
              <a:ext uri="{FF2B5EF4-FFF2-40B4-BE49-F238E27FC236}">
                <a16:creationId xmlns:a16="http://schemas.microsoft.com/office/drawing/2014/main" id="{896C0782-EF4B-46F4-9E03-EEB09CEC415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60363" y="1187450"/>
            <a:ext cx="9217025" cy="639763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Aeracja</a:t>
            </a:r>
            <a:endParaRPr lang="en-GB" altLang="pl-PL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422" name="Text Box 31">
            <a:extLst>
              <a:ext uri="{FF2B5EF4-FFF2-40B4-BE49-F238E27FC236}">
                <a16:creationId xmlns:a16="http://schemas.microsoft.com/office/drawing/2014/main" id="{72F66A72-290A-406E-8B5E-53886D0AE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733931BB-6B72-494D-B80B-F68C6B88E9FC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49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423" name="Rectangle 7">
            <a:extLst>
              <a:ext uri="{FF2B5EF4-FFF2-40B4-BE49-F238E27FC236}">
                <a16:creationId xmlns:a16="http://schemas.microsoft.com/office/drawing/2014/main" id="{B79A490E-6453-4A29-ABDD-2666421BC5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88424" name="Picture 10">
            <a:extLst>
              <a:ext uri="{FF2B5EF4-FFF2-40B4-BE49-F238E27FC236}">
                <a16:creationId xmlns:a16="http://schemas.microsoft.com/office/drawing/2014/main" id="{F5706F93-4789-47CF-95E2-DBF090D8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908175"/>
            <a:ext cx="7620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35A55A6-359D-4F56-9888-ECAB214DF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8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D1BAAF0-0D0C-4FEF-8536-13A8B5F3C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0988"/>
            <a:ext cx="8605837" cy="1260475"/>
          </a:xfrm>
        </p:spPr>
        <p:txBody>
          <a:bodyPr/>
          <a:lstStyle/>
          <a:p>
            <a:pPr eaLnBrk="1"/>
            <a:r>
              <a:rPr lang="pl-PL" altLang="pl-PL" sz="3600"/>
              <a:t>Skutki złej wentylacji w budownictwie mieszkaniowym</a:t>
            </a:r>
            <a:r>
              <a:rPr lang="pl-PL" altLang="pl-PL" sz="3600" b="0"/>
              <a:t> </a:t>
            </a:r>
            <a:r>
              <a:rPr lang="pl-PL" altLang="pl-PL" sz="3600"/>
              <a:t>	</a:t>
            </a: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28EDEC30-38DA-4D8D-943E-8E367BE1A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1619250"/>
            <a:ext cx="9001125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800" b="1">
                <a:solidFill>
                  <a:schemeClr val="tx1"/>
                </a:solidFill>
              </a:rPr>
              <a:t>Widoczne skutki złej wentylacji to: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pl-PL" altLang="pl-PL" sz="2800" b="1">
                <a:solidFill>
                  <a:schemeClr val="tx1"/>
                </a:solidFill>
              </a:rPr>
              <a:t> grzyb i pleśń na nadprożach, ościeżach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800" b="1">
                <a:solidFill>
                  <a:schemeClr val="tx1"/>
                </a:solidFill>
              </a:rPr>
              <a:t>   okiennych, pod parapetem, w narożach pokoi, za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800" b="1">
                <a:solidFill>
                  <a:schemeClr val="tx1"/>
                </a:solidFill>
              </a:rPr>
              <a:t>   meblami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pl-PL" altLang="pl-PL" sz="2800" b="1">
                <a:solidFill>
                  <a:schemeClr val="tx1"/>
                </a:solidFill>
              </a:rPr>
              <a:t> zaparowane szyby w oknach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pl-PL" altLang="pl-PL" sz="2800" b="1">
                <a:solidFill>
                  <a:schemeClr val="tx1"/>
                </a:solidFill>
              </a:rPr>
              <a:t> skroplona para wodna na chłodnych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800" b="1">
                <a:solidFill>
                  <a:schemeClr val="tx1"/>
                </a:solidFill>
              </a:rPr>
              <a:t>  powierzchniach ścian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pl-PL" altLang="pl-PL" sz="2800" b="1">
                <a:solidFill>
                  <a:schemeClr val="tx1"/>
                </a:solidFill>
              </a:rPr>
              <a:t> nawiew powietrza przez kratki wywiewne w kuchni 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800" b="1">
                <a:solidFill>
                  <a:schemeClr val="tx1"/>
                </a:solidFill>
              </a:rPr>
              <a:t>   lub łazience</a:t>
            </a:r>
          </a:p>
          <a:p>
            <a:pPr eaLnBrk="1">
              <a:lnSpc>
                <a:spcPct val="12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v"/>
            </a:pPr>
            <a:r>
              <a:rPr lang="pl-PL" altLang="pl-PL" sz="2800" b="1">
                <a:solidFill>
                  <a:schemeClr val="tx1"/>
                </a:solidFill>
              </a:rPr>
              <a:t> pęcznienie drewnianych mebli i podłóg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84254A5-166F-4C89-87B3-AD7414E34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9"/>
    </mc:Choice>
    <mc:Fallback>
      <p:transition spd="slow" advTm="2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>
            <a:extLst>
              <a:ext uri="{FF2B5EF4-FFF2-40B4-BE49-F238E27FC236}">
                <a16:creationId xmlns:a16="http://schemas.microsoft.com/office/drawing/2014/main" id="{D06467F6-2D56-4873-9A5B-ADE8D7D76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90467" name="Text Box 3">
            <a:extLst>
              <a:ext uri="{FF2B5EF4-FFF2-40B4-BE49-F238E27FC236}">
                <a16:creationId xmlns:a16="http://schemas.microsoft.com/office/drawing/2014/main" id="{CA288FDA-9C01-4EC3-9A44-8256E72CB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90468" name="Text Box 4">
            <a:extLst>
              <a:ext uri="{FF2B5EF4-FFF2-40B4-BE49-F238E27FC236}">
                <a16:creationId xmlns:a16="http://schemas.microsoft.com/office/drawing/2014/main" id="{4F2507D6-FCC6-4C6B-8561-21A2DC67A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190469" name="Rectangle 5">
            <a:extLst>
              <a:ext uri="{FF2B5EF4-FFF2-40B4-BE49-F238E27FC236}">
                <a16:creationId xmlns:a16="http://schemas.microsoft.com/office/drawing/2014/main" id="{704E9FEF-F619-46BA-A4E4-DF6AB089F07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60363" y="1187450"/>
            <a:ext cx="9217025" cy="639763"/>
          </a:xfrm>
        </p:spPr>
        <p:txBody>
          <a:bodyPr anchor="ctr"/>
          <a:lstStyle/>
          <a:p>
            <a:pPr marL="214313" lvl="1" indent="0" algn="just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Aeracja</a:t>
            </a:r>
            <a:endParaRPr lang="en-GB" altLang="pl-PL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470" name="Text Box 31">
            <a:extLst>
              <a:ext uri="{FF2B5EF4-FFF2-40B4-BE49-F238E27FC236}">
                <a16:creationId xmlns:a16="http://schemas.microsoft.com/office/drawing/2014/main" id="{89341C26-E498-4634-B2E0-FF65ACB18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B67FC653-AAF0-4E64-9DAB-A4A0819C6300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471" name="Rectangle 7">
            <a:extLst>
              <a:ext uri="{FF2B5EF4-FFF2-40B4-BE49-F238E27FC236}">
                <a16:creationId xmlns:a16="http://schemas.microsoft.com/office/drawing/2014/main" id="{9366A566-567A-40D4-9CDB-41CE483BCD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90472" name="Picture 9">
            <a:extLst>
              <a:ext uri="{FF2B5EF4-FFF2-40B4-BE49-F238E27FC236}">
                <a16:creationId xmlns:a16="http://schemas.microsoft.com/office/drawing/2014/main" id="{1DA3B8E5-4354-46B4-BDFE-AC4B28CC8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763713"/>
            <a:ext cx="76200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368F61B-D047-4DF5-829E-425A942AA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5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>
            <a:extLst>
              <a:ext uri="{FF2B5EF4-FFF2-40B4-BE49-F238E27FC236}">
                <a16:creationId xmlns:a16="http://schemas.microsoft.com/office/drawing/2014/main" id="{521D63AD-710E-454C-B725-D742128963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720725"/>
          </a:xfrm>
        </p:spPr>
        <p:txBody>
          <a:bodyPr/>
          <a:lstStyle/>
          <a:p>
            <a:pPr eaLnBrk="1"/>
            <a:r>
              <a:rPr lang="pl-PL" altLang="pl-PL" b="0"/>
              <a:t>Wentylacja	- naturalna</a:t>
            </a:r>
          </a:p>
        </p:txBody>
      </p:sp>
      <p:pic>
        <p:nvPicPr>
          <p:cNvPr id="195587" name="Picture 5">
            <a:extLst>
              <a:ext uri="{FF2B5EF4-FFF2-40B4-BE49-F238E27FC236}">
                <a16:creationId xmlns:a16="http://schemas.microsoft.com/office/drawing/2014/main" id="{70004DAF-85F3-4BDC-97F7-90270DDE6FD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363" y="1403350"/>
            <a:ext cx="9720262" cy="32337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D75F47C-B117-4A45-81DF-DC546003C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41"/>
    </mc:Choice>
    <mc:Fallback>
      <p:transition spd="slow" advTm="4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3">
            <a:extLst>
              <a:ext uri="{FF2B5EF4-FFF2-40B4-BE49-F238E27FC236}">
                <a16:creationId xmlns:a16="http://schemas.microsoft.com/office/drawing/2014/main" id="{F4F31418-8D8E-46BB-9EA1-ED5100848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2211" name="Text Box 4">
            <a:extLst>
              <a:ext uri="{FF2B5EF4-FFF2-40B4-BE49-F238E27FC236}">
                <a16:creationId xmlns:a16="http://schemas.microsoft.com/office/drawing/2014/main" id="{4CD46CF3-C0D8-4B76-B3FF-A184B8EDD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2212" name="Text Box 5">
            <a:extLst>
              <a:ext uri="{FF2B5EF4-FFF2-40B4-BE49-F238E27FC236}">
                <a16:creationId xmlns:a16="http://schemas.microsoft.com/office/drawing/2014/main" id="{85D7DDAE-9DA0-4A21-9FDB-AE9ED2895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2213" name="Rectangle 7">
            <a:extLst>
              <a:ext uri="{FF2B5EF4-FFF2-40B4-BE49-F238E27FC236}">
                <a16:creationId xmlns:a16="http://schemas.microsoft.com/office/drawing/2014/main" id="{1A99F765-8400-4344-A4CB-77F6604F5A5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19138" y="1619250"/>
            <a:ext cx="8605837" cy="5040313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wymiana powietrza </a:t>
            </a: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w pomieszczeniu następuje</a:t>
            </a: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na skutek działania </a:t>
            </a: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wentylatorów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a) 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wentylacja nawiewna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polega na doprowadzeniu odpowiednio przygotowanego powietrza do pomieszczenia i wytworzeniu w ten sposób nadciśnienia. 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 sz="3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2214" name="Text Box 31">
            <a:extLst>
              <a:ext uri="{FF2B5EF4-FFF2-40B4-BE49-F238E27FC236}">
                <a16:creationId xmlns:a16="http://schemas.microsoft.com/office/drawing/2014/main" id="{0EB72691-8D71-4B40-96EC-A3CE2B484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EFE44BE9-A1E3-4319-ABBF-08B672027DF8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52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215" name="Rectangle 15">
            <a:extLst>
              <a:ext uri="{FF2B5EF4-FFF2-40B4-BE49-F238E27FC236}">
                <a16:creationId xmlns:a16="http://schemas.microsoft.com/office/drawing/2014/main" id="{74DA416E-32D3-46CF-8FBC-E08B1439F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</a:t>
            </a:r>
            <a:br>
              <a:rPr lang="pl-PL" altLang="pl-PL" b="0"/>
            </a:br>
            <a:r>
              <a:rPr lang="pl-PL" altLang="pl-PL" b="0"/>
              <a:t>mechaniczna</a:t>
            </a:r>
          </a:p>
        </p:txBody>
      </p:sp>
      <p:pic>
        <p:nvPicPr>
          <p:cNvPr id="222216" name="Picture 4" descr="illu systeem V">
            <a:extLst>
              <a:ext uri="{FF2B5EF4-FFF2-40B4-BE49-F238E27FC236}">
                <a16:creationId xmlns:a16="http://schemas.microsoft.com/office/drawing/2014/main" id="{95456E59-6624-40F5-BA1C-11355C27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250825"/>
            <a:ext cx="3887787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A1E9F52-79EB-4E92-A795-F74B5BE14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2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>
            <a:extLst>
              <a:ext uri="{FF2B5EF4-FFF2-40B4-BE49-F238E27FC236}">
                <a16:creationId xmlns:a16="http://schemas.microsoft.com/office/drawing/2014/main" id="{219DFAC1-3AB9-4C33-A421-5807D5168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4259" name="Text Box 3">
            <a:extLst>
              <a:ext uri="{FF2B5EF4-FFF2-40B4-BE49-F238E27FC236}">
                <a16:creationId xmlns:a16="http://schemas.microsoft.com/office/drawing/2014/main" id="{259CB9BB-E2E4-491A-A43C-DAF107C3A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4260" name="Text Box 4">
            <a:extLst>
              <a:ext uri="{FF2B5EF4-FFF2-40B4-BE49-F238E27FC236}">
                <a16:creationId xmlns:a16="http://schemas.microsoft.com/office/drawing/2014/main" id="{17B542C8-6C7F-4DA4-AF58-2060926E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4261" name="Rectangle 5">
            <a:extLst>
              <a:ext uri="{FF2B5EF4-FFF2-40B4-BE49-F238E27FC236}">
                <a16:creationId xmlns:a16="http://schemas.microsoft.com/office/drawing/2014/main" id="{813C9DB6-6556-40FB-864A-E23B2B2E6DE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76263" y="1331913"/>
            <a:ext cx="8605837" cy="2376487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b) 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wentylacja wywiewna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polega na mechanicznym </a:t>
            </a: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usuwaniu </a:t>
            </a: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powietrza </a:t>
            </a: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z pomieszczenia.</a:t>
            </a:r>
            <a:endParaRPr lang="en-GB" altLang="pl-PL" sz="3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4262" name="Text Box 31">
            <a:extLst>
              <a:ext uri="{FF2B5EF4-FFF2-40B4-BE49-F238E27FC236}">
                <a16:creationId xmlns:a16="http://schemas.microsoft.com/office/drawing/2014/main" id="{EBFF76CB-66F7-47EC-BF97-167A91EC0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8D02B9C0-F80C-411C-B2C6-99815C574F89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263" name="Rectangle 7">
            <a:extLst>
              <a:ext uri="{FF2B5EF4-FFF2-40B4-BE49-F238E27FC236}">
                <a16:creationId xmlns:a16="http://schemas.microsoft.com/office/drawing/2014/main" id="{7BB436F4-0730-4863-9EFD-943F935DD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24264" name="Picture 4" descr="illu systeem IV">
            <a:extLst>
              <a:ext uri="{FF2B5EF4-FFF2-40B4-BE49-F238E27FC236}">
                <a16:creationId xmlns:a16="http://schemas.microsoft.com/office/drawing/2014/main" id="{36D43702-4F24-4864-8FD0-7C058902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843213"/>
            <a:ext cx="5691187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395E9A3-98B0-4A77-A41E-7DFE2CC44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9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2">
            <a:extLst>
              <a:ext uri="{FF2B5EF4-FFF2-40B4-BE49-F238E27FC236}">
                <a16:creationId xmlns:a16="http://schemas.microsoft.com/office/drawing/2014/main" id="{70510DBD-CAC3-4D24-A748-1FC1E21AE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6307" name="Text Box 3">
            <a:extLst>
              <a:ext uri="{FF2B5EF4-FFF2-40B4-BE49-F238E27FC236}">
                <a16:creationId xmlns:a16="http://schemas.microsoft.com/office/drawing/2014/main" id="{CB6CD2D5-1897-44D6-B3B2-71547A044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6308" name="Text Box 4">
            <a:extLst>
              <a:ext uri="{FF2B5EF4-FFF2-40B4-BE49-F238E27FC236}">
                <a16:creationId xmlns:a16="http://schemas.microsoft.com/office/drawing/2014/main" id="{630429ED-BCDC-45DE-8762-59CBE170F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27E4138E-A2B1-4E06-940C-1CC90CA8C6E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76263" y="1331913"/>
            <a:ext cx="3168650" cy="4968875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c) 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wentylacja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awiewno</a:t>
            </a: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wywiewna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połączenie wentylacji nawiewnej z wywiewną.</a:t>
            </a:r>
            <a:endParaRPr lang="en-GB" altLang="pl-PL" sz="3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6310" name="Text Box 31">
            <a:extLst>
              <a:ext uri="{FF2B5EF4-FFF2-40B4-BE49-F238E27FC236}">
                <a16:creationId xmlns:a16="http://schemas.microsoft.com/office/drawing/2014/main" id="{5386761E-849E-4141-9F58-CBF3F0F25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30D3BE1F-D3F4-44E2-9181-0DE914480A9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311" name="Rectangle 7">
            <a:extLst>
              <a:ext uri="{FF2B5EF4-FFF2-40B4-BE49-F238E27FC236}">
                <a16:creationId xmlns:a16="http://schemas.microsoft.com/office/drawing/2014/main" id="{4EF35A00-63B6-48D4-B78F-C704BD60C4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26312" name="Picture 9">
            <a:extLst>
              <a:ext uri="{FF2B5EF4-FFF2-40B4-BE49-F238E27FC236}">
                <a16:creationId xmlns:a16="http://schemas.microsoft.com/office/drawing/2014/main" id="{9170651B-C69F-478B-88BB-1DC2904B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331913"/>
            <a:ext cx="5616575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40BD7F5-274A-43EE-9C81-C2A767E02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3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>
            <a:extLst>
              <a:ext uri="{FF2B5EF4-FFF2-40B4-BE49-F238E27FC236}">
                <a16:creationId xmlns:a16="http://schemas.microsoft.com/office/drawing/2014/main" id="{655356C9-830F-4B1D-A9D0-F967D30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8355" name="Text Box 3">
            <a:extLst>
              <a:ext uri="{FF2B5EF4-FFF2-40B4-BE49-F238E27FC236}">
                <a16:creationId xmlns:a16="http://schemas.microsoft.com/office/drawing/2014/main" id="{92AFF1DD-BF91-4018-99BC-79A871094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8356" name="Text Box 4">
            <a:extLst>
              <a:ext uri="{FF2B5EF4-FFF2-40B4-BE49-F238E27FC236}">
                <a16:creationId xmlns:a16="http://schemas.microsoft.com/office/drawing/2014/main" id="{058784FA-D5CE-455C-92BC-63A29435F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28357" name="Rectangle 5">
            <a:extLst>
              <a:ext uri="{FF2B5EF4-FFF2-40B4-BE49-F238E27FC236}">
                <a16:creationId xmlns:a16="http://schemas.microsoft.com/office/drawing/2014/main" id="{1D70D53E-6D64-45C7-A145-D32B2B1C029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76263" y="1331913"/>
            <a:ext cx="3168650" cy="4968875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c) 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wentylacja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awiewno</a:t>
            </a: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pl-PL" altLang="pl-PL" sz="3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600">
                <a:solidFill>
                  <a:schemeClr val="tx1"/>
                </a:solidFill>
                <a:latin typeface="Arial" panose="020B0604020202020204" pitchFamily="34" charset="0"/>
              </a:rPr>
              <a:t>wywiewna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połączenie wentylacji nawiewnej z wywiewną.</a:t>
            </a:r>
            <a:endParaRPr lang="en-GB" altLang="pl-PL" sz="3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8358" name="Text Box 31">
            <a:extLst>
              <a:ext uri="{FF2B5EF4-FFF2-40B4-BE49-F238E27FC236}">
                <a16:creationId xmlns:a16="http://schemas.microsoft.com/office/drawing/2014/main" id="{E5C5B7C9-3AE9-4544-980A-13C19A28D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82F06943-F6B8-4266-89FD-7D0E3FFB229D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359" name="Rectangle 7">
            <a:extLst>
              <a:ext uri="{FF2B5EF4-FFF2-40B4-BE49-F238E27FC236}">
                <a16:creationId xmlns:a16="http://schemas.microsoft.com/office/drawing/2014/main" id="{E9E8C5D0-D855-4D8C-A25E-EA4719046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28360" name="Picture 9">
            <a:extLst>
              <a:ext uri="{FF2B5EF4-FFF2-40B4-BE49-F238E27FC236}">
                <a16:creationId xmlns:a16="http://schemas.microsoft.com/office/drawing/2014/main" id="{15B264CF-2FCC-4993-B51C-4195D5E1D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116013"/>
            <a:ext cx="56165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289CFF1-04F9-44A9-BF19-755C161D0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7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2">
            <a:extLst>
              <a:ext uri="{FF2B5EF4-FFF2-40B4-BE49-F238E27FC236}">
                <a16:creationId xmlns:a16="http://schemas.microsoft.com/office/drawing/2014/main" id="{6ECF01F6-67D0-4614-B5F8-9F90AABC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0403" name="Text Box 3">
            <a:extLst>
              <a:ext uri="{FF2B5EF4-FFF2-40B4-BE49-F238E27FC236}">
                <a16:creationId xmlns:a16="http://schemas.microsoft.com/office/drawing/2014/main" id="{3B3F2E26-3FE8-4300-BFF2-52429B748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0404" name="Text Box 4">
            <a:extLst>
              <a:ext uri="{FF2B5EF4-FFF2-40B4-BE49-F238E27FC236}">
                <a16:creationId xmlns:a16="http://schemas.microsoft.com/office/drawing/2014/main" id="{3AFDA5EA-131D-4C7B-9133-4C8716622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0405" name="Rectangle 5">
            <a:extLst>
              <a:ext uri="{FF2B5EF4-FFF2-40B4-BE49-F238E27FC236}">
                <a16:creationId xmlns:a16="http://schemas.microsoft.com/office/drawing/2014/main" id="{394EE0A1-E4EE-4324-8F27-3897D930AE3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19138" y="1187450"/>
            <a:ext cx="8605837" cy="504825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d)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wentylacja z odzyskiem ciepła</a:t>
            </a:r>
          </a:p>
        </p:txBody>
      </p:sp>
      <p:sp>
        <p:nvSpPr>
          <p:cNvPr id="230406" name="Text Box 31">
            <a:extLst>
              <a:ext uri="{FF2B5EF4-FFF2-40B4-BE49-F238E27FC236}">
                <a16:creationId xmlns:a16="http://schemas.microsoft.com/office/drawing/2014/main" id="{0C1E1705-80AB-49EB-85CC-D69A2783D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05D46872-E035-4227-8D22-316AA96E1EA1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407" name="Rectangle 7">
            <a:extLst>
              <a:ext uri="{FF2B5EF4-FFF2-40B4-BE49-F238E27FC236}">
                <a16:creationId xmlns:a16="http://schemas.microsoft.com/office/drawing/2014/main" id="{6E145C3B-5D6A-4C68-9DB3-BF0A8E7EF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30408" name="Picture 4" descr="illu systeem I-b">
            <a:extLst>
              <a:ext uri="{FF2B5EF4-FFF2-40B4-BE49-F238E27FC236}">
                <a16:creationId xmlns:a16="http://schemas.microsoft.com/office/drawing/2014/main" id="{AA53B030-8C27-4E8D-BEF0-D4DF1B45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619250"/>
            <a:ext cx="7343775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F18ECCD-24E6-4676-9EB2-2E3DB88BD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0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">
            <a:extLst>
              <a:ext uri="{FF2B5EF4-FFF2-40B4-BE49-F238E27FC236}">
                <a16:creationId xmlns:a16="http://schemas.microsoft.com/office/drawing/2014/main" id="{0E582436-D8D4-47DC-9348-403BB89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2451" name="Text Box 3">
            <a:extLst>
              <a:ext uri="{FF2B5EF4-FFF2-40B4-BE49-F238E27FC236}">
                <a16:creationId xmlns:a16="http://schemas.microsoft.com/office/drawing/2014/main" id="{D065F6E0-1A89-408A-B289-D08E90231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2452" name="Text Box 4">
            <a:extLst>
              <a:ext uri="{FF2B5EF4-FFF2-40B4-BE49-F238E27FC236}">
                <a16:creationId xmlns:a16="http://schemas.microsoft.com/office/drawing/2014/main" id="{5B761E5C-C560-4750-A389-B437B78AD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2453" name="Rectangle 5">
            <a:extLst>
              <a:ext uri="{FF2B5EF4-FFF2-40B4-BE49-F238E27FC236}">
                <a16:creationId xmlns:a16="http://schemas.microsoft.com/office/drawing/2014/main" id="{EE9338F9-2A8D-4DEB-8E88-F110E59968D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19138" y="1187450"/>
            <a:ext cx="8605837" cy="504825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d) </a:t>
            </a: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wentylacja z odzyskiem ciepła</a:t>
            </a:r>
          </a:p>
        </p:txBody>
      </p:sp>
      <p:sp>
        <p:nvSpPr>
          <p:cNvPr id="232454" name="Text Box 31">
            <a:extLst>
              <a:ext uri="{FF2B5EF4-FFF2-40B4-BE49-F238E27FC236}">
                <a16:creationId xmlns:a16="http://schemas.microsoft.com/office/drawing/2014/main" id="{14F2C7F8-0C0D-4027-9E0C-E57F461D9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D9FD9ADC-5134-4CBF-A348-76B72E8A2B28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455" name="Rectangle 7">
            <a:extLst>
              <a:ext uri="{FF2B5EF4-FFF2-40B4-BE49-F238E27FC236}">
                <a16:creationId xmlns:a16="http://schemas.microsoft.com/office/drawing/2014/main" id="{DDA5EB75-E067-48C0-A47F-7066D5223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32456" name="Picture 4" descr="SW2-fc">
            <a:extLst>
              <a:ext uri="{FF2B5EF4-FFF2-40B4-BE49-F238E27FC236}">
                <a16:creationId xmlns:a16="http://schemas.microsoft.com/office/drawing/2014/main" id="{8733293A-AE87-41C6-A81B-B7649988D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835150"/>
            <a:ext cx="22304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7" name="Picture 5" descr="SW7-fc">
            <a:extLst>
              <a:ext uri="{FF2B5EF4-FFF2-40B4-BE49-F238E27FC236}">
                <a16:creationId xmlns:a16="http://schemas.microsoft.com/office/drawing/2014/main" id="{AB01D048-61AB-45CD-9690-2C4D4BA98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835150"/>
            <a:ext cx="21447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03CF03D3-89CA-4033-98D7-8947EBC1D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7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>
            <a:extLst>
              <a:ext uri="{FF2B5EF4-FFF2-40B4-BE49-F238E27FC236}">
                <a16:creationId xmlns:a16="http://schemas.microsoft.com/office/drawing/2014/main" id="{B7C6D1C5-C000-4E31-8CC4-8406A4FE3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4499" name="Text Box 3">
            <a:extLst>
              <a:ext uri="{FF2B5EF4-FFF2-40B4-BE49-F238E27FC236}">
                <a16:creationId xmlns:a16="http://schemas.microsoft.com/office/drawing/2014/main" id="{8BEC9F0E-9F51-43C3-86C7-7E80576C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4500" name="Rectangle 5">
            <a:extLst>
              <a:ext uri="{FF2B5EF4-FFF2-40B4-BE49-F238E27FC236}">
                <a16:creationId xmlns:a16="http://schemas.microsoft.com/office/drawing/2014/main" id="{0F7C38BC-3B1E-4E12-9A3E-42852551A7A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19138" y="1258888"/>
            <a:ext cx="8605837" cy="433387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W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entylacja 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awiewno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wywiewn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endParaRPr lang="en-GB" altLang="pl-PL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4501" name="Text Box 31">
            <a:extLst>
              <a:ext uri="{FF2B5EF4-FFF2-40B4-BE49-F238E27FC236}">
                <a16:creationId xmlns:a16="http://schemas.microsoft.com/office/drawing/2014/main" id="{0071F0B3-BA93-43F4-A5E6-96F2F1A2A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C0E98309-1A8F-4F4D-9160-B3528DC9E294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58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502" name="Rectangle 7">
            <a:extLst>
              <a:ext uri="{FF2B5EF4-FFF2-40B4-BE49-F238E27FC236}">
                <a16:creationId xmlns:a16="http://schemas.microsoft.com/office/drawing/2014/main" id="{67E6070F-F887-48F7-9474-69F2B821F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34503" name="Picture 8">
            <a:extLst>
              <a:ext uri="{FF2B5EF4-FFF2-40B4-BE49-F238E27FC236}">
                <a16:creationId xmlns:a16="http://schemas.microsoft.com/office/drawing/2014/main" id="{9DE93700-C932-491A-B76C-3DB29712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619250"/>
            <a:ext cx="7056438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B989ADD-0A38-4CC7-B69F-28F474C7D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5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>
            <a:extLst>
              <a:ext uri="{FF2B5EF4-FFF2-40B4-BE49-F238E27FC236}">
                <a16:creationId xmlns:a16="http://schemas.microsoft.com/office/drawing/2014/main" id="{1EE126DE-829B-46EF-9CE9-0F7C2A20D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6547" name="Text Box 3">
            <a:extLst>
              <a:ext uri="{FF2B5EF4-FFF2-40B4-BE49-F238E27FC236}">
                <a16:creationId xmlns:a16="http://schemas.microsoft.com/office/drawing/2014/main" id="{6ADF1E25-D346-4880-A727-10F062351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6548" name="Text Box 4">
            <a:extLst>
              <a:ext uri="{FF2B5EF4-FFF2-40B4-BE49-F238E27FC236}">
                <a16:creationId xmlns:a16="http://schemas.microsoft.com/office/drawing/2014/main" id="{BC637B00-0EAB-4006-ACFF-C5E625856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6549" name="Text Box 31">
            <a:extLst>
              <a:ext uri="{FF2B5EF4-FFF2-40B4-BE49-F238E27FC236}">
                <a16:creationId xmlns:a16="http://schemas.microsoft.com/office/drawing/2014/main" id="{0CD419D0-E396-40A9-95DE-C581DC65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701992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FC1EA0B1-4D73-4767-81B0-3F0E42101051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59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550" name="Rectangle 7">
            <a:extLst>
              <a:ext uri="{FF2B5EF4-FFF2-40B4-BE49-F238E27FC236}">
                <a16:creationId xmlns:a16="http://schemas.microsoft.com/office/drawing/2014/main" id="{15943798-35C0-4EE8-9070-767BFD91C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36551" name="Picture 9">
            <a:extLst>
              <a:ext uri="{FF2B5EF4-FFF2-40B4-BE49-F238E27FC236}">
                <a16:creationId xmlns:a16="http://schemas.microsoft.com/office/drawing/2014/main" id="{CB6B01E0-28E0-4412-B1EC-72CA0A3F0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258888"/>
            <a:ext cx="6769100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2" name="Rectangle 10">
            <a:extLst>
              <a:ext uri="{FF2B5EF4-FFF2-40B4-BE49-F238E27FC236}">
                <a16:creationId xmlns:a16="http://schemas.microsoft.com/office/drawing/2014/main" id="{1A2B9A9C-2EE0-433B-BBD7-FA82450D288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360363" y="6300788"/>
            <a:ext cx="9359900" cy="792162"/>
          </a:xfrm>
        </p:spPr>
        <p:txBody>
          <a:bodyPr anchor="ctr"/>
          <a:lstStyle/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900113" algn="l"/>
                <a:tab pos="1624013" algn="l"/>
                <a:tab pos="2347913" algn="l"/>
                <a:tab pos="3071813" algn="l"/>
                <a:tab pos="3795713" algn="l"/>
                <a:tab pos="4519613" algn="l"/>
                <a:tab pos="5243513" algn="l"/>
                <a:tab pos="5967413" algn="l"/>
                <a:tab pos="6691313" algn="l"/>
                <a:tab pos="7415213" algn="l"/>
                <a:tab pos="8139113" algn="l"/>
                <a:tab pos="8262938" algn="l"/>
                <a:tab pos="8712200" algn="l"/>
                <a:tab pos="9161463" algn="l"/>
                <a:tab pos="9610725" algn="l"/>
                <a:tab pos="10059988" algn="l"/>
                <a:tab pos="10509250" algn="l"/>
                <a:tab pos="10958513" algn="l"/>
                <a:tab pos="10961688" algn="l"/>
              </a:tabLst>
            </a:pP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Przepływy powietrza w pomieszczeniach</a:t>
            </a:r>
            <a:endParaRPr lang="en-GB" altLang="pl-PL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2B8B5A2-3BB7-4DA1-834C-6F9D3036C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8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E8E2330-E671-4412-9603-F2DDECBA9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0988"/>
            <a:ext cx="8605837" cy="1260475"/>
          </a:xfrm>
        </p:spPr>
        <p:txBody>
          <a:bodyPr/>
          <a:lstStyle/>
          <a:p>
            <a:pPr eaLnBrk="1"/>
            <a:r>
              <a:rPr lang="pl-PL" altLang="pl-PL" sz="3600"/>
              <a:t>Skutki złej wentylacji w budownictwie mieszkaniowym</a:t>
            </a:r>
            <a:r>
              <a:rPr lang="pl-PL" altLang="pl-PL" sz="3600" b="0"/>
              <a:t> </a:t>
            </a:r>
            <a:r>
              <a:rPr lang="pl-PL" altLang="pl-PL" sz="3600"/>
              <a:t>	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E8F10E3-A074-4A8B-A4F3-2F9324CAE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3" y="2051050"/>
            <a:ext cx="89281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30213" indent="-32385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862013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293813" indent="-2159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725613" indent="-214313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157413" indent="-2159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614613" indent="-2159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3071813" indent="-2159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529013" indent="-2159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986213" indent="-2159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pl-PL" altLang="pl-PL"/>
              <a:t>  </a:t>
            </a:r>
          </a:p>
        </p:txBody>
      </p:sp>
      <p:pic>
        <p:nvPicPr>
          <p:cNvPr id="258052" name="Picture 4" descr="20080227 133">
            <a:extLst>
              <a:ext uri="{FF2B5EF4-FFF2-40B4-BE49-F238E27FC236}">
                <a16:creationId xmlns:a16="http://schemas.microsoft.com/office/drawing/2014/main" id="{0E823337-7A63-4184-BE5F-BA585DCC4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719263"/>
            <a:ext cx="43497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3" name="Picture 5" descr="20080227 114">
            <a:extLst>
              <a:ext uri="{FF2B5EF4-FFF2-40B4-BE49-F238E27FC236}">
                <a16:creationId xmlns:a16="http://schemas.microsoft.com/office/drawing/2014/main" id="{32CFE047-3E7A-4B2A-8838-240D0ACF8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1719263"/>
            <a:ext cx="4411663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4" name="Picture 6" descr="20080227 120">
            <a:extLst>
              <a:ext uri="{FF2B5EF4-FFF2-40B4-BE49-F238E27FC236}">
                <a16:creationId xmlns:a16="http://schemas.microsoft.com/office/drawing/2014/main" id="{A9DDF832-8DA5-4DE7-9D13-C5BE6AB4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3735388"/>
            <a:ext cx="4348163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5" name="Picture 7" descr="20080227 101">
            <a:extLst>
              <a:ext uri="{FF2B5EF4-FFF2-40B4-BE49-F238E27FC236}">
                <a16:creationId xmlns:a16="http://schemas.microsoft.com/office/drawing/2014/main" id="{3FE13B1E-2307-4DA9-96B3-EB1C02FE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3808413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329035E-C4BD-4260-97B6-06C955680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6"/>
    </mc:Choice>
    <mc:Fallback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3">
            <a:extLst>
              <a:ext uri="{FF2B5EF4-FFF2-40B4-BE49-F238E27FC236}">
                <a16:creationId xmlns:a16="http://schemas.microsoft.com/office/drawing/2014/main" id="{024945C7-F3CF-4E69-A52D-3A56A0F1C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8595" name="Text Box 4">
            <a:extLst>
              <a:ext uri="{FF2B5EF4-FFF2-40B4-BE49-F238E27FC236}">
                <a16:creationId xmlns:a16="http://schemas.microsoft.com/office/drawing/2014/main" id="{ED890C7B-90D2-4974-9C6F-383DC2BFD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8596" name="Text Box 5">
            <a:extLst>
              <a:ext uri="{FF2B5EF4-FFF2-40B4-BE49-F238E27FC236}">
                <a16:creationId xmlns:a16="http://schemas.microsoft.com/office/drawing/2014/main" id="{5C09904B-B780-4068-89BA-3AA5C6E9F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38597" name="Rectangle 7">
            <a:extLst>
              <a:ext uri="{FF2B5EF4-FFF2-40B4-BE49-F238E27FC236}">
                <a16:creationId xmlns:a16="http://schemas.microsoft.com/office/drawing/2014/main" id="{72F5261C-1103-477B-A3A4-134ADA24C80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41363" y="1403350"/>
            <a:ext cx="8605837" cy="5508625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3200">
                <a:solidFill>
                  <a:schemeClr val="tx1"/>
                </a:solidFill>
                <a:latin typeface="Arial" panose="020B0604020202020204" pitchFamily="34" charset="0"/>
              </a:rPr>
              <a:t>Wentylacja z odzyskiem ciepła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sk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ł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ada si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ę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pl-PL" alt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z następujących urządzeń:</a:t>
            </a: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en-GB" alt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- wentylatora nawiewnego i wywiewnego</a:t>
            </a:r>
          </a:p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- rekuperatora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(wymiennika)</a:t>
            </a:r>
            <a:endParaRPr lang="en-GB" alt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nawiewników do pokoi mieszkalnych</a:t>
            </a:r>
          </a:p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wywiewników z kuchni i łazienek</a:t>
            </a:r>
          </a:p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sieci przewodów nawiewanych i wywiewanych</a:t>
            </a:r>
            <a:endParaRPr lang="pl-PL" alt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 z tłumikami hałasu</a:t>
            </a:r>
          </a:p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czerpni  wyrzutni powietrza</a:t>
            </a:r>
          </a:p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wyłącznik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ów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 czasow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ych</a:t>
            </a:r>
            <a:endParaRPr lang="en-GB" altLang="pl-PL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</a:rPr>
              <a:t>nagrzewnic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endParaRPr lang="en-GB" altLang="pl-PL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8598" name="Text Box 31">
            <a:extLst>
              <a:ext uri="{FF2B5EF4-FFF2-40B4-BE49-F238E27FC236}">
                <a16:creationId xmlns:a16="http://schemas.microsoft.com/office/drawing/2014/main" id="{65794E24-2797-40BC-BCD4-97559F25B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F6342560-6032-4BCB-8987-835B109065C7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599" name="Rectangle 15">
            <a:extLst>
              <a:ext uri="{FF2B5EF4-FFF2-40B4-BE49-F238E27FC236}">
                <a16:creationId xmlns:a16="http://schemas.microsoft.com/office/drawing/2014/main" id="{3340CB65-B3B2-4325-82DD-EA883F1273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55B3BAC-31D6-402C-BA29-69DF1421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9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>
            <a:extLst>
              <a:ext uri="{FF2B5EF4-FFF2-40B4-BE49-F238E27FC236}">
                <a16:creationId xmlns:a16="http://schemas.microsoft.com/office/drawing/2014/main" id="{D5ADA668-AB6A-4BBE-BCBD-A9F5840AE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0643" name="Text Box 3">
            <a:extLst>
              <a:ext uri="{FF2B5EF4-FFF2-40B4-BE49-F238E27FC236}">
                <a16:creationId xmlns:a16="http://schemas.microsoft.com/office/drawing/2014/main" id="{100D00B3-CD84-45FC-BD17-A2249027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0644" name="Text Box 4">
            <a:extLst>
              <a:ext uri="{FF2B5EF4-FFF2-40B4-BE49-F238E27FC236}">
                <a16:creationId xmlns:a16="http://schemas.microsoft.com/office/drawing/2014/main" id="{FFA11685-EDC2-439E-A097-C6C3BD8C2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0645" name="Text Box 31">
            <a:extLst>
              <a:ext uri="{FF2B5EF4-FFF2-40B4-BE49-F238E27FC236}">
                <a16:creationId xmlns:a16="http://schemas.microsoft.com/office/drawing/2014/main" id="{20A354A3-25D3-42BB-8098-A262E1A7A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74F4377D-63A3-4463-974C-7E5A4E9252F0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61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646" name="Rectangle 12">
            <a:extLst>
              <a:ext uri="{FF2B5EF4-FFF2-40B4-BE49-F238E27FC236}">
                <a16:creationId xmlns:a16="http://schemas.microsoft.com/office/drawing/2014/main" id="{0751FB8B-D704-4D3D-B1D2-A93F0C05D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sp>
        <p:nvSpPr>
          <p:cNvPr id="240647" name="Rectangle 13">
            <a:extLst>
              <a:ext uri="{FF2B5EF4-FFF2-40B4-BE49-F238E27FC236}">
                <a16:creationId xmlns:a16="http://schemas.microsoft.com/office/drawing/2014/main" id="{881A15EC-C66C-444A-9000-4C1AE6A2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1444625"/>
            <a:ext cx="8986837" cy="51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28528" tIns="152352" bIns="38088" anchor="ctr">
            <a:spAutoFit/>
          </a:bodyPr>
          <a:lstStyle/>
          <a:p>
            <a:pPr eaLnBrk="1">
              <a:lnSpc>
                <a:spcPct val="13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</a:rPr>
              <a:t>Odzysk energii (ciepła i chłodu) z powietrza usuwanego </a:t>
            </a:r>
          </a:p>
          <a:p>
            <a:pPr eaLnBrk="1">
              <a:lnSpc>
                <a:spcPct val="13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>
                <a:solidFill>
                  <a:schemeClr val="tx1"/>
                </a:solidFill>
              </a:rPr>
              <a:t>Odzysk energii z powietrza usuwanego stosuje się w celu zmniejszenia zapotrzebowania na energię cieplną i chłodniczą, a więc obniżenia kosztów eksploatacji systemów wentylacyjnych i klimatyzacyjnych.</a:t>
            </a:r>
          </a:p>
          <a:p>
            <a:pPr eaLnBrk="1">
              <a:lnSpc>
                <a:spcPct val="13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 sz="2400" b="1">
              <a:solidFill>
                <a:schemeClr val="tx1"/>
              </a:solidFill>
            </a:endParaRPr>
          </a:p>
          <a:p>
            <a:pPr eaLnBrk="1">
              <a:lnSpc>
                <a:spcPct val="13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 b="1">
                <a:solidFill>
                  <a:schemeClr val="tx1"/>
                </a:solidFill>
              </a:rPr>
              <a:t>Rekuperacja powietrza</a:t>
            </a:r>
            <a:endParaRPr lang="pl-PL" altLang="pl-PL" sz="2400">
              <a:solidFill>
                <a:schemeClr val="tx1"/>
              </a:solidFill>
            </a:endParaRPr>
          </a:p>
          <a:p>
            <a:pPr eaLnBrk="1">
              <a:lnSpc>
                <a:spcPct val="13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2400">
                <a:solidFill>
                  <a:schemeClr val="tx1"/>
                </a:solidFill>
              </a:rPr>
              <a:t>Polega na odebraniu z powietrza usuwanego z pomieszczeń energii cieplnej w urządzeniach zwanych rekuperatorami, bez mieszania strumieni powietrza nawiewanego z usuwanym.</a:t>
            </a:r>
            <a:r>
              <a:rPr lang="pl-PL" altLang="pl-PL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AB004B7-AB20-4988-906A-7B1E9A586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4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3">
            <a:extLst>
              <a:ext uri="{FF2B5EF4-FFF2-40B4-BE49-F238E27FC236}">
                <a16:creationId xmlns:a16="http://schemas.microsoft.com/office/drawing/2014/main" id="{44042212-C69E-46BD-A9EB-518F3691A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2691" name="Text Box 4">
            <a:extLst>
              <a:ext uri="{FF2B5EF4-FFF2-40B4-BE49-F238E27FC236}">
                <a16:creationId xmlns:a16="http://schemas.microsoft.com/office/drawing/2014/main" id="{2EF41AFF-D734-41BC-8E3C-7AAA9EFE0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2692" name="Text Box 5">
            <a:extLst>
              <a:ext uri="{FF2B5EF4-FFF2-40B4-BE49-F238E27FC236}">
                <a16:creationId xmlns:a16="http://schemas.microsoft.com/office/drawing/2014/main" id="{16990FFE-8463-4C46-8D7F-F7062E250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42693" name="Rectangle 7">
            <a:extLst>
              <a:ext uri="{FF2B5EF4-FFF2-40B4-BE49-F238E27FC236}">
                <a16:creationId xmlns:a16="http://schemas.microsoft.com/office/drawing/2014/main" id="{4F3721B1-0907-4BFB-8DCF-DC7FE15F0A60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47700" y="1258888"/>
            <a:ext cx="8351838" cy="360362"/>
          </a:xfrm>
        </p:spPr>
        <p:txBody>
          <a:bodyPr anchor="ctr"/>
          <a:lstStyle/>
          <a:p>
            <a:pPr marL="214313" lvl="1" indent="0" eaLnBrk="1">
              <a:lnSpc>
                <a:spcPct val="88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Zasada działania wentylacji z odzyskiem ciepła</a:t>
            </a:r>
            <a:endParaRPr lang="en-GB" altLang="pl-PL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694" name="Text Box 31">
            <a:extLst>
              <a:ext uri="{FF2B5EF4-FFF2-40B4-BE49-F238E27FC236}">
                <a16:creationId xmlns:a16="http://schemas.microsoft.com/office/drawing/2014/main" id="{9A8AC143-673C-4C2B-9A10-9820EFB15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70B45C00-0F92-42B1-BC4F-FFABFBE203D6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62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695" name="Rectangle 20">
            <a:extLst>
              <a:ext uri="{FF2B5EF4-FFF2-40B4-BE49-F238E27FC236}">
                <a16:creationId xmlns:a16="http://schemas.microsoft.com/office/drawing/2014/main" id="{D7C0F2E6-30D1-471E-BB6D-D91A82F98B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42696" name="Picture 23">
            <a:extLst>
              <a:ext uri="{FF2B5EF4-FFF2-40B4-BE49-F238E27FC236}">
                <a16:creationId xmlns:a16="http://schemas.microsoft.com/office/drawing/2014/main" id="{6E646C75-8716-4920-A5BD-C9CB8893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19250"/>
            <a:ext cx="9090025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02BD3D9-8D8A-4CBF-843C-1C1B4FCB6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9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>
            <a:extLst>
              <a:ext uri="{FF2B5EF4-FFF2-40B4-BE49-F238E27FC236}">
                <a16:creationId xmlns:a16="http://schemas.microsoft.com/office/drawing/2014/main" id="{96C2EA48-0C55-4E6E-9B5C-4DBE5E6FA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5219" name="Text Box 3">
            <a:extLst>
              <a:ext uri="{FF2B5EF4-FFF2-40B4-BE49-F238E27FC236}">
                <a16:creationId xmlns:a16="http://schemas.microsoft.com/office/drawing/2014/main" id="{AB181DA4-1D5C-4CBA-B29D-D8FA7EB7F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5220" name="Text Box 4">
            <a:extLst>
              <a:ext uri="{FF2B5EF4-FFF2-40B4-BE49-F238E27FC236}">
                <a16:creationId xmlns:a16="http://schemas.microsoft.com/office/drawing/2014/main" id="{1EA12AA7-9A2E-4171-B476-43D6EB074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5221" name="Rectangle 5">
            <a:extLst>
              <a:ext uri="{FF2B5EF4-FFF2-40B4-BE49-F238E27FC236}">
                <a16:creationId xmlns:a16="http://schemas.microsoft.com/office/drawing/2014/main" id="{B07AAFA8-549F-4A71-8EA2-DCDCCE16700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47700" y="1258888"/>
            <a:ext cx="8351838" cy="360362"/>
          </a:xfrm>
        </p:spPr>
        <p:txBody>
          <a:bodyPr anchor="ctr"/>
          <a:lstStyle/>
          <a:p>
            <a:pPr marL="214313" lvl="1" indent="0" eaLnBrk="1">
              <a:lnSpc>
                <a:spcPct val="88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Zasada działania wentylacji z odzyskiem ciepła</a:t>
            </a:r>
            <a:endParaRPr lang="en-GB" altLang="pl-PL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222" name="Text Box 31">
            <a:extLst>
              <a:ext uri="{FF2B5EF4-FFF2-40B4-BE49-F238E27FC236}">
                <a16:creationId xmlns:a16="http://schemas.microsoft.com/office/drawing/2014/main" id="{C89832DF-1EB1-4BAF-922D-D7A07EFF6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E8ABB31C-C2D2-43AF-8985-1B98BEDF1B9F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223" name="Rectangle 7">
            <a:extLst>
              <a:ext uri="{FF2B5EF4-FFF2-40B4-BE49-F238E27FC236}">
                <a16:creationId xmlns:a16="http://schemas.microsoft.com/office/drawing/2014/main" id="{0AE644B7-4F5C-4968-9D35-56E284D3B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65224" name="Picture 10">
            <a:extLst>
              <a:ext uri="{FF2B5EF4-FFF2-40B4-BE49-F238E27FC236}">
                <a16:creationId xmlns:a16="http://schemas.microsoft.com/office/drawing/2014/main" id="{3FA1DA49-7E4F-47C5-9DF6-F37CDB12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2124075"/>
            <a:ext cx="40259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5" name="Picture 11">
            <a:extLst>
              <a:ext uri="{FF2B5EF4-FFF2-40B4-BE49-F238E27FC236}">
                <a16:creationId xmlns:a16="http://schemas.microsoft.com/office/drawing/2014/main" id="{34D17036-5776-4CFD-B037-7A3BCC792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195513"/>
            <a:ext cx="2436813" cy="4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3D3CE3CA-86BB-4F55-A28A-2A83EB6C4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7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2">
            <a:extLst>
              <a:ext uri="{FF2B5EF4-FFF2-40B4-BE49-F238E27FC236}">
                <a16:creationId xmlns:a16="http://schemas.microsoft.com/office/drawing/2014/main" id="{30713A1E-9E17-4C0E-AAC6-812EEDEB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7267" name="Text Box 3">
            <a:extLst>
              <a:ext uri="{FF2B5EF4-FFF2-40B4-BE49-F238E27FC236}">
                <a16:creationId xmlns:a16="http://schemas.microsoft.com/office/drawing/2014/main" id="{ECE2E3AD-E3F4-49CE-A9A2-F810A5B96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7268" name="Text Box 4">
            <a:extLst>
              <a:ext uri="{FF2B5EF4-FFF2-40B4-BE49-F238E27FC236}">
                <a16:creationId xmlns:a16="http://schemas.microsoft.com/office/drawing/2014/main" id="{4831DCC4-6C65-4182-AE63-25D530E8E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67269" name="Rectangle 5">
            <a:extLst>
              <a:ext uri="{FF2B5EF4-FFF2-40B4-BE49-F238E27FC236}">
                <a16:creationId xmlns:a16="http://schemas.microsoft.com/office/drawing/2014/main" id="{30339958-C8C4-45ED-BDB2-5876D8866FD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47700" y="1258888"/>
            <a:ext cx="8351838" cy="360362"/>
          </a:xfrm>
        </p:spPr>
        <p:txBody>
          <a:bodyPr anchor="ctr"/>
          <a:lstStyle/>
          <a:p>
            <a:pPr marL="214313" lvl="1" indent="0" eaLnBrk="1">
              <a:lnSpc>
                <a:spcPct val="88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Zasada działania wentylacji z odzyskiem ciepła</a:t>
            </a:r>
            <a:endParaRPr lang="en-GB" altLang="pl-PL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270" name="Text Box 31">
            <a:extLst>
              <a:ext uri="{FF2B5EF4-FFF2-40B4-BE49-F238E27FC236}">
                <a16:creationId xmlns:a16="http://schemas.microsoft.com/office/drawing/2014/main" id="{6D3D99E1-D7F3-40B8-A7FA-A1863F65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CEF90CDC-2004-4A2A-A00E-F5B5FE3F290A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271" name="Rectangle 7">
            <a:extLst>
              <a:ext uri="{FF2B5EF4-FFF2-40B4-BE49-F238E27FC236}">
                <a16:creationId xmlns:a16="http://schemas.microsoft.com/office/drawing/2014/main" id="{448CBCE8-3AEA-4309-A01D-0266A9924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- mechaniczna</a:t>
            </a:r>
          </a:p>
        </p:txBody>
      </p:sp>
      <p:pic>
        <p:nvPicPr>
          <p:cNvPr id="267272" name="Picture 8">
            <a:extLst>
              <a:ext uri="{FF2B5EF4-FFF2-40B4-BE49-F238E27FC236}">
                <a16:creationId xmlns:a16="http://schemas.microsoft.com/office/drawing/2014/main" id="{466E69FA-9E1C-4DC8-8345-DC8CB3EC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908175"/>
            <a:ext cx="71564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65DDAAC-FC9B-4867-A275-A10A30C36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4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4">
            <a:extLst>
              <a:ext uri="{FF2B5EF4-FFF2-40B4-BE49-F238E27FC236}">
                <a16:creationId xmlns:a16="http://schemas.microsoft.com/office/drawing/2014/main" id="{2D8C8E73-B058-40EE-8A14-879CF37AC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5939" name="Text Box 5">
            <a:extLst>
              <a:ext uri="{FF2B5EF4-FFF2-40B4-BE49-F238E27FC236}">
                <a16:creationId xmlns:a16="http://schemas.microsoft.com/office/drawing/2014/main" id="{DBBD80CC-9FAD-410C-8833-4A404366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5940" name="Text Box 6">
            <a:extLst>
              <a:ext uri="{FF2B5EF4-FFF2-40B4-BE49-F238E27FC236}">
                <a16:creationId xmlns:a16="http://schemas.microsoft.com/office/drawing/2014/main" id="{72306841-331D-4D8B-90AC-8DD161D20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5941" name="Rectangle 8">
            <a:extLst>
              <a:ext uri="{FF2B5EF4-FFF2-40B4-BE49-F238E27FC236}">
                <a16:creationId xmlns:a16="http://schemas.microsoft.com/office/drawing/2014/main" id="{58A846F3-32D5-48EF-827E-5C3DF4A8CC0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92163" y="1763713"/>
            <a:ext cx="8605837" cy="5327650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US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Gruntowy </a:t>
            </a:r>
            <a:endParaRPr lang="pl-PL" altLang="pl-PL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US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wymiennik </a:t>
            </a:r>
            <a:endParaRPr lang="pl-PL" altLang="pl-PL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US" altLang="pl-PL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ciepła (GWC)</a:t>
            </a:r>
            <a:r>
              <a:rPr lang="en-US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tworzony jest tak, by wykorzystywał darmową energię geotermalną i współpracował z energooszczędnymi układami wentylacji mechanicznej z odzyskiem ciepła.</a:t>
            </a:r>
            <a:r>
              <a:rPr lang="pl-PL" altLang="pl-PL" sz="3200">
                <a:solidFill>
                  <a:schemeClr val="tx1"/>
                </a:solidFill>
              </a:rPr>
              <a:t> </a:t>
            </a:r>
            <a:endParaRPr lang="en-GB" altLang="pl-PL" sz="3200">
              <a:solidFill>
                <a:schemeClr val="tx1"/>
              </a:solidFill>
            </a:endParaRPr>
          </a:p>
        </p:txBody>
      </p:sp>
      <p:sp>
        <p:nvSpPr>
          <p:cNvPr id="295942" name="Text Box 31">
            <a:extLst>
              <a:ext uri="{FF2B5EF4-FFF2-40B4-BE49-F238E27FC236}">
                <a16:creationId xmlns:a16="http://schemas.microsoft.com/office/drawing/2014/main" id="{C6326C70-0089-4033-86B0-EB02AA1ED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C7B41245-FAA4-49E8-B2A1-C8A28F12FE04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65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943" name="Rectangle 15">
            <a:extLst>
              <a:ext uri="{FF2B5EF4-FFF2-40B4-BE49-F238E27FC236}">
                <a16:creationId xmlns:a16="http://schemas.microsoft.com/office/drawing/2014/main" id="{72EE2742-AF2C-45AB-9BE1-85C567E22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 GWC	</a:t>
            </a:r>
          </a:p>
        </p:txBody>
      </p:sp>
      <p:pic>
        <p:nvPicPr>
          <p:cNvPr id="295944" name="Picture 16">
            <a:extLst>
              <a:ext uri="{FF2B5EF4-FFF2-40B4-BE49-F238E27FC236}">
                <a16:creationId xmlns:a16="http://schemas.microsoft.com/office/drawing/2014/main" id="{01F9E072-D5ED-4A91-AFEB-97C632EE6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79388"/>
            <a:ext cx="4824413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A9550CF-B60D-4A25-9B30-A8EE79EB9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7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4">
            <a:extLst>
              <a:ext uri="{FF2B5EF4-FFF2-40B4-BE49-F238E27FC236}">
                <a16:creationId xmlns:a16="http://schemas.microsoft.com/office/drawing/2014/main" id="{C5F53403-ED36-41E4-BC1D-376C28DFB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7987" name="Text Box 5">
            <a:extLst>
              <a:ext uri="{FF2B5EF4-FFF2-40B4-BE49-F238E27FC236}">
                <a16:creationId xmlns:a16="http://schemas.microsoft.com/office/drawing/2014/main" id="{B06413D1-F7D7-40CE-9B0A-D6D14EDF3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7988" name="Text Box 6">
            <a:extLst>
              <a:ext uri="{FF2B5EF4-FFF2-40B4-BE49-F238E27FC236}">
                <a16:creationId xmlns:a16="http://schemas.microsoft.com/office/drawing/2014/main" id="{24042D38-F8CE-4EC8-8274-4F17AE0FC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297989" name="Rectangle 8">
            <a:extLst>
              <a:ext uri="{FF2B5EF4-FFF2-40B4-BE49-F238E27FC236}">
                <a16:creationId xmlns:a16="http://schemas.microsoft.com/office/drawing/2014/main" id="{C53517CD-6C56-455E-9117-0B051FF5D79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47700" y="1403350"/>
            <a:ext cx="5905500" cy="5472113"/>
          </a:xfrm>
        </p:spPr>
        <p:txBody>
          <a:bodyPr anchor="ctr"/>
          <a:lstStyle/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pl-PL" sz="32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asada działania gruntowego wymiennika ciepła</a:t>
            </a:r>
            <a:r>
              <a:rPr lang="en-US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olega na wykorzystaniu stałej temperatury gruntu, oscylującej na poziomie ok. 8°C, do ocieplenia lub schłodzenia powietrza płynącego systemem płyt lub kolektorów.</a:t>
            </a:r>
            <a:r>
              <a:rPr lang="en-US" altLang="pl-PL" sz="3200">
                <a:solidFill>
                  <a:schemeClr val="tx1"/>
                </a:solidFill>
              </a:rPr>
              <a:t> </a:t>
            </a:r>
            <a:endParaRPr lang="en-GB" altLang="pl-PL" sz="3200">
              <a:solidFill>
                <a:schemeClr val="tx1"/>
              </a:solidFill>
            </a:endParaRPr>
          </a:p>
        </p:txBody>
      </p:sp>
      <p:sp>
        <p:nvSpPr>
          <p:cNvPr id="297990" name="Text Box 31">
            <a:extLst>
              <a:ext uri="{FF2B5EF4-FFF2-40B4-BE49-F238E27FC236}">
                <a16:creationId xmlns:a16="http://schemas.microsoft.com/office/drawing/2014/main" id="{889EBCC0-E7ED-4615-B887-E8A92139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B0618E28-01BF-470E-BEA9-10363845B071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66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991" name="Rectangle 15">
            <a:extLst>
              <a:ext uri="{FF2B5EF4-FFF2-40B4-BE49-F238E27FC236}">
                <a16:creationId xmlns:a16="http://schemas.microsoft.com/office/drawing/2014/main" id="{E30FFCB8-9AA1-491A-9AE3-50F0EE8B1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 GWC 	</a:t>
            </a:r>
          </a:p>
        </p:txBody>
      </p:sp>
      <p:pic>
        <p:nvPicPr>
          <p:cNvPr id="297992" name="Picture 16">
            <a:extLst>
              <a:ext uri="{FF2B5EF4-FFF2-40B4-BE49-F238E27FC236}">
                <a16:creationId xmlns:a16="http://schemas.microsoft.com/office/drawing/2014/main" id="{7594847C-BEBB-4233-819C-33509D9C7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2700338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2459F72-4E24-4367-BFC7-F4C731C16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3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4">
            <a:extLst>
              <a:ext uri="{FF2B5EF4-FFF2-40B4-BE49-F238E27FC236}">
                <a16:creationId xmlns:a16="http://schemas.microsoft.com/office/drawing/2014/main" id="{112EBFBB-F3B7-4C5F-A4B1-7FAD8A335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0035" name="Text Box 5">
            <a:extLst>
              <a:ext uri="{FF2B5EF4-FFF2-40B4-BE49-F238E27FC236}">
                <a16:creationId xmlns:a16="http://schemas.microsoft.com/office/drawing/2014/main" id="{0A286B34-F466-4FB1-A00D-189B47320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0036" name="Text Box 6">
            <a:extLst>
              <a:ext uri="{FF2B5EF4-FFF2-40B4-BE49-F238E27FC236}">
                <a16:creationId xmlns:a16="http://schemas.microsoft.com/office/drawing/2014/main" id="{CC54EB5B-EEB2-4841-9970-C7A11163D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0037" name="Rectangle 8">
            <a:extLst>
              <a:ext uri="{FF2B5EF4-FFF2-40B4-BE49-F238E27FC236}">
                <a16:creationId xmlns:a16="http://schemas.microsoft.com/office/drawing/2014/main" id="{9A5D3A91-1F67-4CF4-80D7-46A0F64FA64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692275"/>
            <a:ext cx="8605837" cy="4176713"/>
          </a:xfrm>
        </p:spPr>
        <p:txBody>
          <a:bodyPr anchor="ctr"/>
          <a:lstStyle/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Najważniejsze elementy GWC dla domu jednorodzinnego: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endParaRPr lang="pl-PL" altLang="pl-PL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 Czerpnia powietrza z filtrem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 System kolektorów wymiennika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 Przejście szczelne do budynku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 Odpływ kondensatu do kanalizacji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wewnętrznej z syfonem lub do studni </a:t>
            </a:r>
          </a:p>
          <a:p>
            <a:pPr marL="214313" lvl="1" indent="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pl-PL" altLang="pl-PL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zbierającej kondensat.</a:t>
            </a:r>
            <a:endParaRPr lang="en-GB" altLang="pl-PL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038" name="Text Box 31">
            <a:extLst>
              <a:ext uri="{FF2B5EF4-FFF2-40B4-BE49-F238E27FC236}">
                <a16:creationId xmlns:a16="http://schemas.microsoft.com/office/drawing/2014/main" id="{B5B9859D-9C71-455F-933B-9DCB410BA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4F5D10BD-FCD0-4A5B-B2E0-3BFA57162BD0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67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039" name="Rectangle 15">
            <a:extLst>
              <a:ext uri="{FF2B5EF4-FFF2-40B4-BE49-F238E27FC236}">
                <a16:creationId xmlns:a16="http://schemas.microsoft.com/office/drawing/2014/main" id="{E911BC95-A185-48A9-9824-5DE5BC6703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 GWC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B141DB0-73F8-4549-81F1-1CA6E71E0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8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4">
            <a:extLst>
              <a:ext uri="{FF2B5EF4-FFF2-40B4-BE49-F238E27FC236}">
                <a16:creationId xmlns:a16="http://schemas.microsoft.com/office/drawing/2014/main" id="{AA51E8A4-F848-493C-A432-1FDE48CCD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2083" name="Text Box 5">
            <a:extLst>
              <a:ext uri="{FF2B5EF4-FFF2-40B4-BE49-F238E27FC236}">
                <a16:creationId xmlns:a16="http://schemas.microsoft.com/office/drawing/2014/main" id="{19B031FC-B044-41F3-BCC0-DA59E70C3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2084" name="Text Box 6">
            <a:extLst>
              <a:ext uri="{FF2B5EF4-FFF2-40B4-BE49-F238E27FC236}">
                <a16:creationId xmlns:a16="http://schemas.microsoft.com/office/drawing/2014/main" id="{1E9E0E44-9718-43D0-8C60-3FE596AE1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pic>
        <p:nvPicPr>
          <p:cNvPr id="302085" name="Picture 9" descr="Rys. 1. System wentylacji ze wstępnym podgrzaniem świeżego powietrza w GWC">
            <a:extLst>
              <a:ext uri="{FF2B5EF4-FFF2-40B4-BE49-F238E27FC236}">
                <a16:creationId xmlns:a16="http://schemas.microsoft.com/office/drawing/2014/main" id="{DC29C0CB-DBCF-4E1E-B251-F028E23F4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331913"/>
            <a:ext cx="72009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6" name="Rectangle 10">
            <a:extLst>
              <a:ext uri="{FF2B5EF4-FFF2-40B4-BE49-F238E27FC236}">
                <a16:creationId xmlns:a16="http://schemas.microsoft.com/office/drawing/2014/main" id="{66BB82F6-8AB4-445C-82D8-6A326CC16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6372225"/>
            <a:ext cx="2135188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1200"/>
              <a:t>WWW.budownictwopolska.pl</a:t>
            </a:r>
            <a:endParaRPr lang="pl-PL" altLang="pl-PL" sz="1400"/>
          </a:p>
        </p:txBody>
      </p:sp>
      <p:sp>
        <p:nvSpPr>
          <p:cNvPr id="302087" name="Text Box 31">
            <a:extLst>
              <a:ext uri="{FF2B5EF4-FFF2-40B4-BE49-F238E27FC236}">
                <a16:creationId xmlns:a16="http://schemas.microsoft.com/office/drawing/2014/main" id="{721AC889-EF26-43BC-A43E-0EF6E1AF8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96F061AA-85E3-4733-89DC-D91482AF4B51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68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088" name="Rectangle 17">
            <a:extLst>
              <a:ext uri="{FF2B5EF4-FFF2-40B4-BE49-F238E27FC236}">
                <a16:creationId xmlns:a16="http://schemas.microsoft.com/office/drawing/2014/main" id="{062C31DF-1138-4E00-B6BE-90AAD0E9D6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 GWC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70C03A9-1EDA-4FC5-9D41-335A8B460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7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 Box 2">
            <a:extLst>
              <a:ext uri="{FF2B5EF4-FFF2-40B4-BE49-F238E27FC236}">
                <a16:creationId xmlns:a16="http://schemas.microsoft.com/office/drawing/2014/main" id="{B9FF054B-81C1-4101-B860-9906E841B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4131" name="Text Box 3">
            <a:extLst>
              <a:ext uri="{FF2B5EF4-FFF2-40B4-BE49-F238E27FC236}">
                <a16:creationId xmlns:a16="http://schemas.microsoft.com/office/drawing/2014/main" id="{C052EF8D-5A52-4ED2-99BF-24CFC861D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4132" name="Text Box 4">
            <a:extLst>
              <a:ext uri="{FF2B5EF4-FFF2-40B4-BE49-F238E27FC236}">
                <a16:creationId xmlns:a16="http://schemas.microsoft.com/office/drawing/2014/main" id="{5AEB2F50-2086-41A1-B24D-498208525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4133" name="Text Box 31">
            <a:extLst>
              <a:ext uri="{FF2B5EF4-FFF2-40B4-BE49-F238E27FC236}">
                <a16:creationId xmlns:a16="http://schemas.microsoft.com/office/drawing/2014/main" id="{F54A60B7-7779-4B63-9FEC-F4B98EC6D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C1FE0AC6-577D-4B4C-834A-165DFCCF2FB8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69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134" name="Rectangle 8">
            <a:extLst>
              <a:ext uri="{FF2B5EF4-FFF2-40B4-BE49-F238E27FC236}">
                <a16:creationId xmlns:a16="http://schemas.microsoft.com/office/drawing/2014/main" id="{00DCC5D8-05E4-469C-A595-912B06A20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 GWC</a:t>
            </a:r>
          </a:p>
        </p:txBody>
      </p:sp>
      <p:pic>
        <p:nvPicPr>
          <p:cNvPr id="304135" name="Picture 11">
            <a:extLst>
              <a:ext uri="{FF2B5EF4-FFF2-40B4-BE49-F238E27FC236}">
                <a16:creationId xmlns:a16="http://schemas.microsoft.com/office/drawing/2014/main" id="{4C23EB41-0284-45BE-A524-4FB83EE1D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547813"/>
            <a:ext cx="73453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4E5A38F-16DE-4C7D-AFA9-00416C963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32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FB759D5-3AF9-4824-8346-8FF12D920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671513"/>
            <a:ext cx="8569325" cy="6300787"/>
          </a:xfrm>
        </p:spPr>
        <p:txBody>
          <a:bodyPr/>
          <a:lstStyle/>
          <a:p>
            <a:pPr eaLnBrk="1">
              <a:lnSpc>
                <a:spcPct val="107000"/>
              </a:lnSpc>
            </a:pPr>
            <a:r>
              <a:rPr lang="pl-PL" altLang="pl-PL" sz="2800" b="0"/>
              <a:t>Niesprawnie działająca wentylacja w pomieszczeniach z gazowymi urządzeniami grzewczymi może doprowadzić do wydzielania się tlenku węgla. </a:t>
            </a:r>
            <a:br>
              <a:rPr lang="pl-PL" altLang="pl-PL" sz="2800" b="0"/>
            </a:br>
            <a:br>
              <a:rPr lang="pl-PL" altLang="pl-PL" sz="2800" b="0"/>
            </a:br>
            <a:r>
              <a:rPr lang="pl-PL" altLang="pl-PL" sz="2800" b="0"/>
              <a:t>Zatrucie tlenkiem węgla może mieć bardzo poważne konsekwencje zdrowotne, może być śmiertelne</a:t>
            </a:r>
            <a:r>
              <a:rPr lang="pl-PL" altLang="pl-PL" sz="2800" b="0">
                <a:solidFill>
                  <a:srgbClr val="CC0000"/>
                </a:solidFill>
              </a:rPr>
              <a:t>.</a:t>
            </a:r>
            <a:br>
              <a:rPr lang="pl-PL" altLang="pl-PL" sz="2800" b="0">
                <a:solidFill>
                  <a:srgbClr val="CC0000"/>
                </a:solidFill>
              </a:rPr>
            </a:br>
            <a:br>
              <a:rPr lang="pl-PL" altLang="pl-PL" sz="2800" b="0">
                <a:solidFill>
                  <a:srgbClr val="CC0000"/>
                </a:solidFill>
              </a:rPr>
            </a:br>
            <a:endParaRPr lang="pl-PL" altLang="pl-PL" sz="2800" b="0">
              <a:solidFill>
                <a:srgbClr val="CC0000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4773B35-885F-479A-ADA4-0A02815A9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3" y="280988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sz="3600" b="1" i="1">
                <a:solidFill>
                  <a:schemeClr val="tx1"/>
                </a:solidFill>
              </a:rPr>
              <a:t>Niewidoczne skutki złej wentylacji</a:t>
            </a:r>
            <a:br>
              <a:rPr lang="pl-PL" altLang="pl-PL" sz="3600" b="1" i="1">
                <a:solidFill>
                  <a:schemeClr val="tx1"/>
                </a:solidFill>
              </a:rPr>
            </a:br>
            <a:r>
              <a:rPr lang="pl-PL" altLang="pl-PL" sz="3600" b="1" i="1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D6F6B3F-9C69-4F57-9B31-1946021B4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02"/>
    </mc:Choice>
    <mc:Fallback>
      <p:transition spd="slow" advTm="2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>
            <a:extLst>
              <a:ext uri="{FF2B5EF4-FFF2-40B4-BE49-F238E27FC236}">
                <a16:creationId xmlns:a16="http://schemas.microsoft.com/office/drawing/2014/main" id="{B3DF3F49-5E19-4308-AC5C-99BD66258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6179" name="Text Box 3">
            <a:extLst>
              <a:ext uri="{FF2B5EF4-FFF2-40B4-BE49-F238E27FC236}">
                <a16:creationId xmlns:a16="http://schemas.microsoft.com/office/drawing/2014/main" id="{DB19B917-3D61-4F32-85E0-2CBBD98B8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6180" name="Text Box 4">
            <a:extLst>
              <a:ext uri="{FF2B5EF4-FFF2-40B4-BE49-F238E27FC236}">
                <a16:creationId xmlns:a16="http://schemas.microsoft.com/office/drawing/2014/main" id="{FC3364D1-54C4-4066-B967-25A348504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6181" name="Text Box 31">
            <a:extLst>
              <a:ext uri="{FF2B5EF4-FFF2-40B4-BE49-F238E27FC236}">
                <a16:creationId xmlns:a16="http://schemas.microsoft.com/office/drawing/2014/main" id="{D87A260F-265C-4793-BB6B-210080FE5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027CF421-DBCF-46A4-AE40-780EFAE89EF3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70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182" name="Rectangle 6">
            <a:extLst>
              <a:ext uri="{FF2B5EF4-FFF2-40B4-BE49-F238E27FC236}">
                <a16:creationId xmlns:a16="http://schemas.microsoft.com/office/drawing/2014/main" id="{AF020F9E-EBE3-4C93-83C8-F99F0C33D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 GWC</a:t>
            </a:r>
          </a:p>
        </p:txBody>
      </p:sp>
      <p:pic>
        <p:nvPicPr>
          <p:cNvPr id="306183" name="Picture 8">
            <a:extLst>
              <a:ext uri="{FF2B5EF4-FFF2-40B4-BE49-F238E27FC236}">
                <a16:creationId xmlns:a16="http://schemas.microsoft.com/office/drawing/2014/main" id="{6B7910B0-4AA6-4B43-A598-53797FCB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403350"/>
            <a:ext cx="74168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99C551B-6CBB-418D-9007-BD8A632D3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0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>
            <a:extLst>
              <a:ext uri="{FF2B5EF4-FFF2-40B4-BE49-F238E27FC236}">
                <a16:creationId xmlns:a16="http://schemas.microsoft.com/office/drawing/2014/main" id="{205164FD-6E9E-44FD-9015-9260F05D9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8227" name="Text Box 3">
            <a:extLst>
              <a:ext uri="{FF2B5EF4-FFF2-40B4-BE49-F238E27FC236}">
                <a16:creationId xmlns:a16="http://schemas.microsoft.com/office/drawing/2014/main" id="{541E63A5-82BD-48E0-B846-E2015AA5B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8228" name="Text Box 4">
            <a:extLst>
              <a:ext uri="{FF2B5EF4-FFF2-40B4-BE49-F238E27FC236}">
                <a16:creationId xmlns:a16="http://schemas.microsoft.com/office/drawing/2014/main" id="{83D49B97-8A63-4665-AD38-A29B85FEA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08229" name="Text Box 31">
            <a:extLst>
              <a:ext uri="{FF2B5EF4-FFF2-40B4-BE49-F238E27FC236}">
                <a16:creationId xmlns:a16="http://schemas.microsoft.com/office/drawing/2014/main" id="{522705DB-BE7F-44BD-89F7-21C1ADE58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460228E8-0262-4AB1-8981-576641740000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71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230" name="Rectangle 6">
            <a:extLst>
              <a:ext uri="{FF2B5EF4-FFF2-40B4-BE49-F238E27FC236}">
                <a16:creationId xmlns:a16="http://schemas.microsoft.com/office/drawing/2014/main" id="{AF1A5586-7C5D-40A4-A0D0-2BF6912A2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 GWC</a:t>
            </a:r>
          </a:p>
        </p:txBody>
      </p:sp>
      <p:pic>
        <p:nvPicPr>
          <p:cNvPr id="308231" name="Picture 8">
            <a:extLst>
              <a:ext uri="{FF2B5EF4-FFF2-40B4-BE49-F238E27FC236}">
                <a16:creationId xmlns:a16="http://schemas.microsoft.com/office/drawing/2014/main" id="{F4DC3856-7BE6-4AF5-8A7D-5D64A13F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547813"/>
            <a:ext cx="73437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64CE9A7-BEC1-4332-9387-BEBA2EE14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7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>
            <a:extLst>
              <a:ext uri="{FF2B5EF4-FFF2-40B4-BE49-F238E27FC236}">
                <a16:creationId xmlns:a16="http://schemas.microsoft.com/office/drawing/2014/main" id="{CB86A0DD-B34C-43E2-B7DB-34DA53594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10275" name="Text Box 3">
            <a:extLst>
              <a:ext uri="{FF2B5EF4-FFF2-40B4-BE49-F238E27FC236}">
                <a16:creationId xmlns:a16="http://schemas.microsoft.com/office/drawing/2014/main" id="{A760F2EB-BCAC-4B79-880C-9C353E4BF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10276" name="Text Box 4">
            <a:extLst>
              <a:ext uri="{FF2B5EF4-FFF2-40B4-BE49-F238E27FC236}">
                <a16:creationId xmlns:a16="http://schemas.microsoft.com/office/drawing/2014/main" id="{978FE5CC-F65B-4CBD-9B3C-3477CBDE3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368550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10277" name="Text Box 31">
            <a:extLst>
              <a:ext uri="{FF2B5EF4-FFF2-40B4-BE49-F238E27FC236}">
                <a16:creationId xmlns:a16="http://schemas.microsoft.com/office/drawing/2014/main" id="{2F95213B-566D-45E1-BDBF-087C712CA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269FA333-161D-4F1B-A554-748AD626DC6A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72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278" name="Rectangle 6">
            <a:extLst>
              <a:ext uri="{FF2B5EF4-FFF2-40B4-BE49-F238E27FC236}">
                <a16:creationId xmlns:a16="http://schemas.microsoft.com/office/drawing/2014/main" id="{4EA08FD7-3BC3-4D5F-9D5F-9A1981EA78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 GWC</a:t>
            </a:r>
          </a:p>
        </p:txBody>
      </p:sp>
      <p:pic>
        <p:nvPicPr>
          <p:cNvPr id="310279" name="Picture 7">
            <a:extLst>
              <a:ext uri="{FF2B5EF4-FFF2-40B4-BE49-F238E27FC236}">
                <a16:creationId xmlns:a16="http://schemas.microsoft.com/office/drawing/2014/main" id="{F09D3A65-A51D-4229-82E6-F239327A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547813"/>
            <a:ext cx="73437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FBA8B2C0-5364-4161-85EE-459EA5D7C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ext Box 2">
            <a:extLst>
              <a:ext uri="{FF2B5EF4-FFF2-40B4-BE49-F238E27FC236}">
                <a16:creationId xmlns:a16="http://schemas.microsoft.com/office/drawing/2014/main" id="{A2379BC4-C7E7-4998-B64E-1E82ECCDA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59427" name="Text Box 3">
            <a:extLst>
              <a:ext uri="{FF2B5EF4-FFF2-40B4-BE49-F238E27FC236}">
                <a16:creationId xmlns:a16="http://schemas.microsoft.com/office/drawing/2014/main" id="{80226C52-763A-4830-99BA-15AEB94D8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59428" name="Text Box 4">
            <a:extLst>
              <a:ext uri="{FF2B5EF4-FFF2-40B4-BE49-F238E27FC236}">
                <a16:creationId xmlns:a16="http://schemas.microsoft.com/office/drawing/2014/main" id="{AAB50758-5373-4247-9C50-1A67792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59429" name="Rectangle 5">
            <a:extLst>
              <a:ext uri="{FF2B5EF4-FFF2-40B4-BE49-F238E27FC236}">
                <a16:creationId xmlns:a16="http://schemas.microsoft.com/office/drawing/2014/main" id="{6BFA6DD7-BED2-4D41-87B6-D6C8374C66E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719138" y="1258888"/>
            <a:ext cx="8605837" cy="576262"/>
          </a:xfrm>
        </p:spPr>
        <p:txBody>
          <a:bodyPr anchor="ctr"/>
          <a:lstStyle/>
          <a:p>
            <a:pPr marL="214313" lvl="1" indent="0" eaLnBrk="1">
              <a:lnSpc>
                <a:spcPct val="10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302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</a:pPr>
            <a:r>
              <a:rPr lang="en-GB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Wentylacja </a:t>
            </a:r>
            <a:r>
              <a:rPr lang="pl-PL" alt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hybrydowa</a:t>
            </a:r>
            <a:endParaRPr lang="en-GB" altLang="pl-PL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430" name="Text Box 31">
            <a:extLst>
              <a:ext uri="{FF2B5EF4-FFF2-40B4-BE49-F238E27FC236}">
                <a16:creationId xmlns:a16="http://schemas.microsoft.com/office/drawing/2014/main" id="{325A3F77-A85D-46FE-B2BE-C063E72AE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5846A2FF-0541-4639-A91D-06A15C5B0276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73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431" name="Rectangle 7">
            <a:extLst>
              <a:ext uri="{FF2B5EF4-FFF2-40B4-BE49-F238E27FC236}">
                <a16:creationId xmlns:a16="http://schemas.microsoft.com/office/drawing/2014/main" id="{8DD143F8-0510-415D-8934-EF95FCE12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</a:t>
            </a:r>
          </a:p>
        </p:txBody>
      </p:sp>
      <p:pic>
        <p:nvPicPr>
          <p:cNvPr id="359432" name="Picture 8">
            <a:extLst>
              <a:ext uri="{FF2B5EF4-FFF2-40B4-BE49-F238E27FC236}">
                <a16:creationId xmlns:a16="http://schemas.microsoft.com/office/drawing/2014/main" id="{744E59C9-775D-4E62-8B6F-4A20597FE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908175"/>
            <a:ext cx="7726363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0F60795-936B-4EE4-BAED-A3C46742F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7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ext Box 2">
            <a:extLst>
              <a:ext uri="{FF2B5EF4-FFF2-40B4-BE49-F238E27FC236}">
                <a16:creationId xmlns:a16="http://schemas.microsoft.com/office/drawing/2014/main" id="{C0EEB47C-7467-4E0F-BA41-C05EE8131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347788"/>
            <a:ext cx="806767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61475" name="Text Box 3">
            <a:extLst>
              <a:ext uri="{FF2B5EF4-FFF2-40B4-BE49-F238E27FC236}">
                <a16:creationId xmlns:a16="http://schemas.microsoft.com/office/drawing/2014/main" id="{A4881070-532A-4A59-A3AA-99431F61D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439863"/>
            <a:ext cx="89677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61476" name="Text Box 4">
            <a:extLst>
              <a:ext uri="{FF2B5EF4-FFF2-40B4-BE49-F238E27FC236}">
                <a16:creationId xmlns:a16="http://schemas.microsoft.com/office/drawing/2014/main" id="{62C6FA73-BD9D-4FA2-8CB1-4FE39245C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519363"/>
            <a:ext cx="86074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pl-PL" altLang="pl-PL"/>
          </a:p>
        </p:txBody>
      </p:sp>
      <p:sp>
        <p:nvSpPr>
          <p:cNvPr id="361477" name="Text Box 31">
            <a:extLst>
              <a:ext uri="{FF2B5EF4-FFF2-40B4-BE49-F238E27FC236}">
                <a16:creationId xmlns:a16="http://schemas.microsoft.com/office/drawing/2014/main" id="{C151D482-295C-452A-A617-E93C0F8A4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6988175"/>
            <a:ext cx="730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E6E6E6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E6E6E6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E6E6E6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buClr>
                <a:srgbClr val="E6E6E6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E6E6E6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E6E6E6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l-PL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strona</a:t>
            </a:r>
            <a:r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F3A10711-D6FE-4366-9137-38AD66F4979B}" type="slidenum">
              <a:rPr lang="de-DE" altLang="pl-PL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74</a:t>
            </a:fld>
            <a:endParaRPr lang="de-DE" altLang="pl-PL" sz="1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478" name="Rectangle 7">
            <a:extLst>
              <a:ext uri="{FF2B5EF4-FFF2-40B4-BE49-F238E27FC236}">
                <a16:creationId xmlns:a16="http://schemas.microsoft.com/office/drawing/2014/main" id="{EEAF6096-59E7-4A0A-8DD3-556CBD5F2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250825"/>
            <a:ext cx="8605837" cy="1260475"/>
          </a:xfrm>
        </p:spPr>
        <p:txBody>
          <a:bodyPr/>
          <a:lstStyle/>
          <a:p>
            <a:pPr eaLnBrk="1"/>
            <a:r>
              <a:rPr lang="pl-PL" altLang="pl-PL" b="0"/>
              <a:t>Wentylacja	</a:t>
            </a:r>
          </a:p>
        </p:txBody>
      </p:sp>
      <p:pic>
        <p:nvPicPr>
          <p:cNvPr id="361479" name="Picture 12">
            <a:extLst>
              <a:ext uri="{FF2B5EF4-FFF2-40B4-BE49-F238E27FC236}">
                <a16:creationId xmlns:a16="http://schemas.microsoft.com/office/drawing/2014/main" id="{39EE466E-5FCA-453D-88ED-0F99F61C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187450"/>
            <a:ext cx="90297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E7FC5E3-B589-41AB-82AF-C98AD331C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477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6">
            <a:extLst>
              <a:ext uri="{FF2B5EF4-FFF2-40B4-BE49-F238E27FC236}">
                <a16:creationId xmlns:a16="http://schemas.microsoft.com/office/drawing/2014/main" id="{0CCD9D67-3C3F-4F67-A848-145EE02251FE}"/>
              </a:ext>
            </a:extLst>
          </p:cNvPr>
          <p:cNvSpPr txBox="1">
            <a:spLocks/>
          </p:cNvSpPr>
          <p:nvPr/>
        </p:nvSpPr>
        <p:spPr>
          <a:xfrm>
            <a:off x="395288" y="2763838"/>
            <a:ext cx="8062912" cy="6651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kern="0" dirty="0">
                <a:solidFill>
                  <a:schemeClr val="tx1"/>
                </a:solidFill>
              </a:rPr>
              <a:t>Dziękuję za uwagę 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0A9374C-669D-4881-9349-63A85289F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3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F32FEC5-FA64-4CDB-84A0-02EDC72D0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3600" y="1258888"/>
            <a:ext cx="8693150" cy="4625975"/>
          </a:xfrm>
        </p:spPr>
        <p:txBody>
          <a:bodyPr/>
          <a:lstStyle/>
          <a:p>
            <a:pPr marL="0" indent="0" eaLnBrk="1">
              <a:buFont typeface="Wingdings" panose="05000000000000000000" pitchFamily="2" charset="2"/>
              <a:buNone/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bezbarwny i bezwonny, nieco lżejszy od powierza, powstaje wskutek niezupełnego spalania, silnie trujący, łączy się z hemoglobiną łatwiej niż tlen co prowadzi do niedotlenienia komórek i śmierci jest gazem palnym i wybuchowym ( w przedziale  12 - 72% ).</a:t>
            </a:r>
          </a:p>
          <a:p>
            <a:pPr marL="0" indent="0" eaLnBrk="1">
              <a:buFont typeface="Wingdings" panose="05000000000000000000" pitchFamily="2" charset="2"/>
              <a:buNone/>
            </a:pP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pl-PL" altLang="pl-P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bezbarwny, bezwonny, niepalny i niewybuchowy, dobrze rozpuszcza się  w wodzie, o smaku lekko kwaskowatym, cięższy od powietrza (ok. 1,5 razy).</a:t>
            </a:r>
          </a:p>
          <a:p>
            <a:pPr marL="0" indent="0" eaLnBrk="1">
              <a:buFont typeface="Wingdings" panose="05000000000000000000" pitchFamily="2" charset="2"/>
              <a:buNone/>
            </a:pP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Występowanie </a:t>
            </a:r>
            <a:r>
              <a:rPr lang="pl-PL" altLang="pl-PL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pl-PL" altLang="pl-PL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pl-PL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oddychanie ludzi, spalanie w silnikach spalinowych, pożary.</a:t>
            </a:r>
          </a:p>
          <a:p>
            <a:pPr marL="0" indent="0" eaLnBrk="1">
              <a:buFont typeface="Wingdings" panose="05000000000000000000" pitchFamily="2" charset="2"/>
              <a:buNone/>
            </a:pPr>
            <a:endParaRPr lang="pl-PL" altLang="pl-PL" sz="1800">
              <a:solidFill>
                <a:schemeClr val="tx1"/>
              </a:solidFill>
            </a:endParaRPr>
          </a:p>
          <a:p>
            <a:pPr marL="0" indent="0" eaLnBrk="1">
              <a:buFont typeface="Wingdings" panose="05000000000000000000" pitchFamily="2" charset="2"/>
              <a:buNone/>
            </a:pPr>
            <a:r>
              <a:rPr lang="pl-PL" altLang="pl-PL"/>
              <a:t>	</a:t>
            </a:r>
            <a:endParaRPr lang="pl-PL" altLang="pl-PL" b="1"/>
          </a:p>
          <a:p>
            <a:pPr marL="0" indent="0" eaLnBrk="1"/>
            <a:endParaRPr lang="pl-PL" altLang="pl-PL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1255814-7370-4334-97EB-670675E9B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0988"/>
            <a:ext cx="8605837" cy="619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b"/>
          <a:lstStyle/>
          <a:p>
            <a:pPr eaLnBrk="1"/>
            <a:r>
              <a:rPr lang="pl-PL" altLang="pl-PL" sz="3200"/>
              <a:t>Wentylacja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F2056F2-A70A-431F-B440-1AB088CE9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8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>
            <a:extLst>
              <a:ext uri="{FF2B5EF4-FFF2-40B4-BE49-F238E27FC236}">
                <a16:creationId xmlns:a16="http://schemas.microsoft.com/office/drawing/2014/main" id="{2CB25282-6B02-4334-B314-B4568072837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2525" y="1403350"/>
            <a:ext cx="8007350" cy="5688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8">
            <a:extLst>
              <a:ext uri="{FF2B5EF4-FFF2-40B4-BE49-F238E27FC236}">
                <a16:creationId xmlns:a16="http://schemas.microsoft.com/office/drawing/2014/main" id="{DC6CD39B-8413-41A6-A495-650963524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4016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b"/>
          <a:lstStyle/>
          <a:p>
            <a:pPr eaLnBrk="1"/>
            <a:r>
              <a:rPr lang="pl-PL" altLang="pl-PL" sz="3200"/>
              <a:t>Wentylacja</a:t>
            </a:r>
          </a:p>
        </p:txBody>
      </p:sp>
      <p:sp>
        <p:nvSpPr>
          <p:cNvPr id="14340" name="Rectangle 9">
            <a:extLst>
              <a:ext uri="{FF2B5EF4-FFF2-40B4-BE49-F238E27FC236}">
                <a16:creationId xmlns:a16="http://schemas.microsoft.com/office/drawing/2014/main" id="{64777FC7-7C87-4257-9D04-742E360C8CBE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792163" y="827088"/>
            <a:ext cx="83851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>
              <a:lnSpc>
                <a:spcPct val="87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pl-PL" altLang="pl-PL" b="1" i="1">
                <a:solidFill>
                  <a:schemeClr val="tx1"/>
                </a:solidFill>
              </a:rPr>
              <a:t>ODCZUCIA LUDZI W ZALEŻNOŚCI OD STĘŻENIA CO</a:t>
            </a:r>
            <a:r>
              <a:rPr lang="pl-PL" altLang="pl-PL" b="1" i="1" baseline="-2500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F87F326-174B-4A06-9396-76855BFBF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8325" y="6937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1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niestandardow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3070</Words>
  <Application>Microsoft Office PowerPoint</Application>
  <PresentationFormat>Niestandardowy</PresentationFormat>
  <Paragraphs>527</Paragraphs>
  <Slides>75</Slides>
  <Notes>56</Notes>
  <HiddenSlides>0</HiddenSlides>
  <MMClips>75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75</vt:i4>
      </vt:variant>
    </vt:vector>
  </HeadingPairs>
  <TitlesOfParts>
    <vt:vector size="84" baseType="lpstr">
      <vt:lpstr>Arial</vt:lpstr>
      <vt:lpstr>Gill Sans MT</vt:lpstr>
      <vt:lpstr>Symbol</vt:lpstr>
      <vt:lpstr>Times New Roman</vt:lpstr>
      <vt:lpstr>Wingdings</vt:lpstr>
      <vt:lpstr>Projekt domyślny</vt:lpstr>
      <vt:lpstr>Projekt niestandardowy</vt:lpstr>
      <vt:lpstr>Bitmap Image</vt:lpstr>
      <vt:lpstr>Obraz - mapa bitowa</vt:lpstr>
      <vt:lpstr>Prezentacja programu PowerPoint</vt:lpstr>
      <vt:lpstr>Co to jest wentylacja?  Co to jest klimatyzacja?  </vt:lpstr>
      <vt:lpstr>Co to jest wentylacja?  Co to jest klimatyzacja?  </vt:lpstr>
      <vt:lpstr>Prezentacja programu PowerPoint</vt:lpstr>
      <vt:lpstr>Skutki złej wentylacji w budownictwie mieszkaniowym  </vt:lpstr>
      <vt:lpstr>Skutki złej wentylacji w budownictwie mieszkaniowym  </vt:lpstr>
      <vt:lpstr>Niesprawnie działająca wentylacja w pomieszczeniach z gazowymi urządzeniami grzewczymi może doprowadzić do wydzielania się tlenku węgla.   Zatrucie tlenkiem węgla może mieć bardzo poważne konsekwencje zdrowotne, może być śmiertelne.  </vt:lpstr>
      <vt:lpstr>Wentylacja</vt:lpstr>
      <vt:lpstr>Wentylacja</vt:lpstr>
      <vt:lpstr>Wentylacja</vt:lpstr>
      <vt:lpstr> </vt:lpstr>
      <vt:lpstr>Skutki braku wymiany powietrza  </vt:lpstr>
      <vt:lpstr>Skutki braku wymiany powietrza  </vt:lpstr>
      <vt:lpstr>Skutki braku wymiany powietrza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Wentylacja </vt:lpstr>
      <vt:lpstr>Prezentacja programu PowerPoint</vt:lpstr>
      <vt:lpstr>Prezentacja programu PowerPoint</vt:lpstr>
      <vt:lpstr>Wentylacja</vt:lpstr>
      <vt:lpstr>Wentylacja</vt:lpstr>
      <vt:lpstr>Wentylacja</vt:lpstr>
      <vt:lpstr>Wentylacja</vt:lpstr>
      <vt:lpstr>Wentylacja </vt:lpstr>
      <vt:lpstr>Wentylacja - naturalna</vt:lpstr>
      <vt:lpstr>Wentylacja - naturalna</vt:lpstr>
      <vt:lpstr>Wentylacja - naturalna</vt:lpstr>
      <vt:lpstr>Wentylacja - naturalna</vt:lpstr>
      <vt:lpstr>Wentylacja - naturalna</vt:lpstr>
      <vt:lpstr>Wentylacja - naturalna</vt:lpstr>
      <vt:lpstr>Wentylacja - naturalna</vt:lpstr>
      <vt:lpstr>Wentylacja - naturalna</vt:lpstr>
      <vt:lpstr>Wentylacja - naturalna</vt:lpstr>
      <vt:lpstr>Wentylacja - naturalna</vt:lpstr>
      <vt:lpstr>Wentylacja - naturalna</vt:lpstr>
      <vt:lpstr>Wentylacja - naturalna</vt:lpstr>
      <vt:lpstr>Wentylacja - naturalna</vt:lpstr>
      <vt:lpstr>Wentylacja -  mechaniczna</vt:lpstr>
      <vt:lpstr>Wentylacja - mechaniczna</vt:lpstr>
      <vt:lpstr>Wentylacja - mechaniczna</vt:lpstr>
      <vt:lpstr>Wentylacja - mechaniczna</vt:lpstr>
      <vt:lpstr>Wentylacja - mechaniczna</vt:lpstr>
      <vt:lpstr>Wentylacja - mechaniczna</vt:lpstr>
      <vt:lpstr>Wentylacja - mechaniczna</vt:lpstr>
      <vt:lpstr>Wentylacja - mechaniczna</vt:lpstr>
      <vt:lpstr>Wentylacja - mechaniczna</vt:lpstr>
      <vt:lpstr>Wentylacja - mechaniczna</vt:lpstr>
      <vt:lpstr>Wentylacja - mechaniczna</vt:lpstr>
      <vt:lpstr>Wentylacja - mechaniczna</vt:lpstr>
      <vt:lpstr>Wentylacja - mechaniczna</vt:lpstr>
      <vt:lpstr>Wentylacja GWC </vt:lpstr>
      <vt:lpstr>Wentylacja GWC  </vt:lpstr>
      <vt:lpstr>Wentylacja  GWC</vt:lpstr>
      <vt:lpstr>Wentylacja  GWC</vt:lpstr>
      <vt:lpstr>Wentylacja  GWC</vt:lpstr>
      <vt:lpstr>Wentylacja  GWC</vt:lpstr>
      <vt:lpstr>Wentylacja  GWC</vt:lpstr>
      <vt:lpstr>Wentylacja  GWC</vt:lpstr>
      <vt:lpstr>Wentylacja </vt:lpstr>
      <vt:lpstr>Wentylacja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Wentylacja budynków mieszkalnych</dc:title>
  <cp:lastModifiedBy>Marek K</cp:lastModifiedBy>
  <cp:revision>254</cp:revision>
  <dcterms:modified xsi:type="dcterms:W3CDTF">2020-12-10T20:35:22Z</dcterms:modified>
</cp:coreProperties>
</file>