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4786" autoAdjust="0"/>
    <p:restoredTop sz="94660"/>
  </p:normalViewPr>
  <p:slideViewPr>
    <p:cSldViewPr>
      <p:cViewPr varScale="1">
        <p:scale>
          <a:sx n="110" d="100"/>
          <a:sy n="110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lineChart>
        <c:grouping val="standard"/>
        <c:ser>
          <c:idx val="0"/>
          <c:order val="0"/>
          <c:tx>
            <c:strRef>
              <c:f>label 0</c:f>
              <c:strCache>
                <c:ptCount val="1"/>
                <c:pt idx="0">
                  <c:v>OTE</c:v>
                </c:pt>
              </c:strCache>
            </c:strRef>
          </c:tx>
          <c:spPr>
            <a:ln w="28440">
              <a:solidFill>
                <a:srgbClr val="000000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4"/>
                <c:pt idx="0">
                  <c:v>39.120000000000012</c:v>
                </c:pt>
                <c:pt idx="1">
                  <c:v>36.5</c:v>
                </c:pt>
                <c:pt idx="2">
                  <c:v>34.980000000000004</c:v>
                </c:pt>
                <c:pt idx="3">
                  <c:v>34.14</c:v>
                </c:pt>
                <c:pt idx="4">
                  <c:v>34.11</c:v>
                </c:pt>
                <c:pt idx="5">
                  <c:v>34.300000000000004</c:v>
                </c:pt>
                <c:pt idx="6">
                  <c:v>34.68</c:v>
                </c:pt>
                <c:pt idx="7">
                  <c:v>37.200000000000003</c:v>
                </c:pt>
                <c:pt idx="8">
                  <c:v>39.99</c:v>
                </c:pt>
                <c:pt idx="9">
                  <c:v>44.879999999999995</c:v>
                </c:pt>
                <c:pt idx="10">
                  <c:v>47.720000000000013</c:v>
                </c:pt>
                <c:pt idx="11">
                  <c:v>49.660000000000011</c:v>
                </c:pt>
                <c:pt idx="12">
                  <c:v>48.93</c:v>
                </c:pt>
                <c:pt idx="13">
                  <c:v>46.5</c:v>
                </c:pt>
                <c:pt idx="14">
                  <c:v>45.52</c:v>
                </c:pt>
                <c:pt idx="15">
                  <c:v>47.1</c:v>
                </c:pt>
                <c:pt idx="16">
                  <c:v>49.6</c:v>
                </c:pt>
                <c:pt idx="17">
                  <c:v>52.2</c:v>
                </c:pt>
                <c:pt idx="18">
                  <c:v>51.77</c:v>
                </c:pt>
                <c:pt idx="19">
                  <c:v>50.42</c:v>
                </c:pt>
                <c:pt idx="20">
                  <c:v>47.52</c:v>
                </c:pt>
                <c:pt idx="21">
                  <c:v>43.28</c:v>
                </c:pt>
                <c:pt idx="22">
                  <c:v>41</c:v>
                </c:pt>
                <c:pt idx="23">
                  <c:v>35.68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Nord pool</c:v>
                </c:pt>
              </c:strCache>
            </c:strRef>
          </c:tx>
          <c:spPr>
            <a:ln w="28440">
              <a:solidFill>
                <a:srgbClr val="FF0000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4"/>
                <c:pt idx="0">
                  <c:v>16.059999999999999</c:v>
                </c:pt>
                <c:pt idx="1">
                  <c:v>15.65</c:v>
                </c:pt>
                <c:pt idx="2">
                  <c:v>15.1</c:v>
                </c:pt>
                <c:pt idx="3">
                  <c:v>15.52</c:v>
                </c:pt>
                <c:pt idx="4">
                  <c:v>16.04</c:v>
                </c:pt>
                <c:pt idx="5">
                  <c:v>16.47999999999999</c:v>
                </c:pt>
                <c:pt idx="6">
                  <c:v>16.5</c:v>
                </c:pt>
                <c:pt idx="7">
                  <c:v>16.21</c:v>
                </c:pt>
                <c:pt idx="8">
                  <c:v>18</c:v>
                </c:pt>
                <c:pt idx="9">
                  <c:v>19.510000000000005</c:v>
                </c:pt>
                <c:pt idx="10">
                  <c:v>19.739999999999991</c:v>
                </c:pt>
                <c:pt idx="11">
                  <c:v>19.670000000000005</c:v>
                </c:pt>
                <c:pt idx="12">
                  <c:v>19.59</c:v>
                </c:pt>
                <c:pt idx="13">
                  <c:v>19.690000000000001</c:v>
                </c:pt>
                <c:pt idx="14">
                  <c:v>20.87</c:v>
                </c:pt>
                <c:pt idx="15">
                  <c:v>22.47999999999999</c:v>
                </c:pt>
                <c:pt idx="16">
                  <c:v>22.86</c:v>
                </c:pt>
                <c:pt idx="17">
                  <c:v>22.05</c:v>
                </c:pt>
                <c:pt idx="18">
                  <c:v>19.89</c:v>
                </c:pt>
                <c:pt idx="19">
                  <c:v>19.54</c:v>
                </c:pt>
                <c:pt idx="20">
                  <c:v>19.38</c:v>
                </c:pt>
                <c:pt idx="21">
                  <c:v>17.14</c:v>
                </c:pt>
                <c:pt idx="22">
                  <c:v>15.139999999999999</c:v>
                </c:pt>
                <c:pt idx="23">
                  <c:v>13.129999999999999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APX</c:v>
                </c:pt>
              </c:strCache>
            </c:strRef>
          </c:tx>
          <c:spPr>
            <a:ln w="28440">
              <a:solidFill>
                <a:srgbClr val="98B855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4"/>
                <c:pt idx="0">
                  <c:v>36.800000000000004</c:v>
                </c:pt>
                <c:pt idx="1">
                  <c:v>33.28</c:v>
                </c:pt>
                <c:pt idx="2">
                  <c:v>31.62</c:v>
                </c:pt>
                <c:pt idx="3">
                  <c:v>29.759999999999991</c:v>
                </c:pt>
                <c:pt idx="4">
                  <c:v>29.72</c:v>
                </c:pt>
                <c:pt idx="5">
                  <c:v>35.82</c:v>
                </c:pt>
                <c:pt idx="6">
                  <c:v>46.93</c:v>
                </c:pt>
                <c:pt idx="7">
                  <c:v>58.260000000000012</c:v>
                </c:pt>
                <c:pt idx="8">
                  <c:v>61.83</c:v>
                </c:pt>
                <c:pt idx="9">
                  <c:v>59.96</c:v>
                </c:pt>
                <c:pt idx="10">
                  <c:v>57.99</c:v>
                </c:pt>
                <c:pt idx="11">
                  <c:v>69</c:v>
                </c:pt>
                <c:pt idx="12">
                  <c:v>61.04</c:v>
                </c:pt>
                <c:pt idx="13">
                  <c:v>66.34</c:v>
                </c:pt>
                <c:pt idx="14">
                  <c:v>65.960000000000022</c:v>
                </c:pt>
                <c:pt idx="15">
                  <c:v>63.18</c:v>
                </c:pt>
                <c:pt idx="16">
                  <c:v>66.13</c:v>
                </c:pt>
                <c:pt idx="17">
                  <c:v>75.410000000000025</c:v>
                </c:pt>
                <c:pt idx="18">
                  <c:v>70.040000000000006</c:v>
                </c:pt>
                <c:pt idx="19">
                  <c:v>66.5</c:v>
                </c:pt>
                <c:pt idx="20">
                  <c:v>56.48</c:v>
                </c:pt>
                <c:pt idx="21">
                  <c:v>48.379999999999995</c:v>
                </c:pt>
                <c:pt idx="22">
                  <c:v>46.220000000000013</c:v>
                </c:pt>
                <c:pt idx="23">
                  <c:v>43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HUPX</c:v>
                </c:pt>
              </c:strCache>
            </c:strRef>
          </c:tx>
          <c:spPr>
            <a:ln w="28440">
              <a:solidFill>
                <a:srgbClr val="7D5FA0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4"/>
                <c:pt idx="0">
                  <c:v>39.120000000000012</c:v>
                </c:pt>
                <c:pt idx="1">
                  <c:v>36.5</c:v>
                </c:pt>
                <c:pt idx="2">
                  <c:v>34.980000000000004</c:v>
                </c:pt>
                <c:pt idx="3">
                  <c:v>34.14</c:v>
                </c:pt>
                <c:pt idx="4">
                  <c:v>34.11</c:v>
                </c:pt>
                <c:pt idx="5">
                  <c:v>34.300000000000004</c:v>
                </c:pt>
                <c:pt idx="6">
                  <c:v>34.68</c:v>
                </c:pt>
                <c:pt idx="7">
                  <c:v>37.200000000000003</c:v>
                </c:pt>
                <c:pt idx="8">
                  <c:v>39.99</c:v>
                </c:pt>
                <c:pt idx="9">
                  <c:v>44.879999999999995</c:v>
                </c:pt>
                <c:pt idx="10">
                  <c:v>47.720000000000013</c:v>
                </c:pt>
                <c:pt idx="11">
                  <c:v>49.660000000000011</c:v>
                </c:pt>
                <c:pt idx="12">
                  <c:v>48.93</c:v>
                </c:pt>
                <c:pt idx="13">
                  <c:v>46.5</c:v>
                </c:pt>
                <c:pt idx="14">
                  <c:v>45.52</c:v>
                </c:pt>
                <c:pt idx="15">
                  <c:v>47.1</c:v>
                </c:pt>
                <c:pt idx="16">
                  <c:v>53</c:v>
                </c:pt>
                <c:pt idx="17">
                  <c:v>59.08</c:v>
                </c:pt>
                <c:pt idx="18">
                  <c:v>59.33</c:v>
                </c:pt>
                <c:pt idx="19">
                  <c:v>58.03</c:v>
                </c:pt>
                <c:pt idx="20">
                  <c:v>52.33</c:v>
                </c:pt>
                <c:pt idx="21">
                  <c:v>46.51</c:v>
                </c:pt>
                <c:pt idx="22">
                  <c:v>43.93</c:v>
                </c:pt>
                <c:pt idx="23">
                  <c:v>37.51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TGE</c:v>
                </c:pt>
              </c:strCache>
            </c:strRef>
          </c:tx>
          <c:spPr>
            <a:ln w="28440">
              <a:solidFill>
                <a:srgbClr val="46AAC4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24"/>
                <c:pt idx="0">
                  <c:v>37.117599999999996</c:v>
                </c:pt>
                <c:pt idx="1">
                  <c:v>34.423220000000001</c:v>
                </c:pt>
                <c:pt idx="2">
                  <c:v>33.425964</c:v>
                </c:pt>
                <c:pt idx="3">
                  <c:v>31.974800000000005</c:v>
                </c:pt>
                <c:pt idx="4">
                  <c:v>33.54</c:v>
                </c:pt>
                <c:pt idx="5">
                  <c:v>39.800799999999995</c:v>
                </c:pt>
                <c:pt idx="6">
                  <c:v>53.263756000000022</c:v>
                </c:pt>
                <c:pt idx="7">
                  <c:v>55.9</c:v>
                </c:pt>
                <c:pt idx="8">
                  <c:v>61.098700000000022</c:v>
                </c:pt>
                <c:pt idx="9">
                  <c:v>61.371491999999996</c:v>
                </c:pt>
                <c:pt idx="10">
                  <c:v>59.859956000000004</c:v>
                </c:pt>
                <c:pt idx="11">
                  <c:v>60.819199999999995</c:v>
                </c:pt>
                <c:pt idx="12">
                  <c:v>60.510632000000001</c:v>
                </c:pt>
                <c:pt idx="13">
                  <c:v>61.937200000000004</c:v>
                </c:pt>
                <c:pt idx="14">
                  <c:v>61.351367999999994</c:v>
                </c:pt>
                <c:pt idx="15">
                  <c:v>66.096160000000026</c:v>
                </c:pt>
                <c:pt idx="16">
                  <c:v>70.939335999999983</c:v>
                </c:pt>
                <c:pt idx="17">
                  <c:v>71.880691999999982</c:v>
                </c:pt>
                <c:pt idx="18">
                  <c:v>71.730879999999999</c:v>
                </c:pt>
                <c:pt idx="19">
                  <c:v>68.197999999999993</c:v>
                </c:pt>
                <c:pt idx="20">
                  <c:v>59.743683999999995</c:v>
                </c:pt>
                <c:pt idx="21">
                  <c:v>54.287843999999993</c:v>
                </c:pt>
                <c:pt idx="22">
                  <c:v>53.981512000000002</c:v>
                </c:pt>
                <c:pt idx="23">
                  <c:v>50.904776000000005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EEX</c:v>
                </c:pt>
              </c:strCache>
            </c:strRef>
          </c:tx>
          <c:spPr>
            <a:ln w="28440">
              <a:solidFill>
                <a:srgbClr val="F59240"/>
              </a:solidFill>
              <a:round/>
            </a:ln>
          </c:spPr>
          <c:marker>
            <c:symbol val="none"/>
          </c:marker>
          <c:cat>
            <c:strRef>
              <c:f>categories</c:f>
              <c:strCach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24"/>
                <c:pt idx="0">
                  <c:v>36.17</c:v>
                </c:pt>
                <c:pt idx="1">
                  <c:v>32.300000000000004</c:v>
                </c:pt>
                <c:pt idx="2">
                  <c:v>30.3</c:v>
                </c:pt>
                <c:pt idx="3">
                  <c:v>29.45</c:v>
                </c:pt>
                <c:pt idx="4">
                  <c:v>29.439999999999991</c:v>
                </c:pt>
                <c:pt idx="5">
                  <c:v>35.64</c:v>
                </c:pt>
                <c:pt idx="6">
                  <c:v>46.49</c:v>
                </c:pt>
                <c:pt idx="7">
                  <c:v>58</c:v>
                </c:pt>
                <c:pt idx="8">
                  <c:v>58.230000000000011</c:v>
                </c:pt>
                <c:pt idx="9">
                  <c:v>40.690000000000012</c:v>
                </c:pt>
                <c:pt idx="10">
                  <c:v>38.74</c:v>
                </c:pt>
                <c:pt idx="11">
                  <c:v>36.760000000000012</c:v>
                </c:pt>
                <c:pt idx="12">
                  <c:v>35.94</c:v>
                </c:pt>
                <c:pt idx="13">
                  <c:v>39.56</c:v>
                </c:pt>
                <c:pt idx="14">
                  <c:v>41.690000000000012</c:v>
                </c:pt>
                <c:pt idx="15">
                  <c:v>55.68</c:v>
                </c:pt>
                <c:pt idx="16">
                  <c:v>59.96</c:v>
                </c:pt>
                <c:pt idx="17">
                  <c:v>62.17</c:v>
                </c:pt>
                <c:pt idx="18">
                  <c:v>61.92</c:v>
                </c:pt>
                <c:pt idx="19">
                  <c:v>59.379999999999995</c:v>
                </c:pt>
                <c:pt idx="20">
                  <c:v>52.8</c:v>
                </c:pt>
                <c:pt idx="21">
                  <c:v>46.41</c:v>
                </c:pt>
                <c:pt idx="22">
                  <c:v>44.339999999999996</c:v>
                </c:pt>
                <c:pt idx="23">
                  <c:v>41.5</c:v>
                </c:pt>
              </c:numCache>
            </c:numRef>
          </c:val>
        </c:ser>
        <c:hiLowLines>
          <c:spPr>
            <a:ln>
              <a:noFill/>
            </a:ln>
          </c:spPr>
        </c:hiLowLines>
        <c:marker val="1"/>
        <c:axId val="165288576"/>
        <c:axId val="165302656"/>
      </c:lineChart>
      <c:catAx>
        <c:axId val="165288576"/>
        <c:scaling>
          <c:orientation val="minMax"/>
        </c:scaling>
        <c:axPos val="b"/>
        <c:numFmt formatCode="d/mm/yyyy" sourceLinked="1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lang="en-US" sz="10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pl-PL"/>
          </a:p>
        </c:txPr>
        <c:crossAx val="165302656"/>
        <c:crosses val="autoZero"/>
        <c:auto val="1"/>
        <c:lblAlgn val="ctr"/>
        <c:lblOffset val="100"/>
      </c:catAx>
      <c:valAx>
        <c:axId val="165302656"/>
        <c:scaling>
          <c:orientation val="minMax"/>
        </c:scaling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#,##0.00" sourceLinked="0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lang="en-US" sz="10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pl-PL"/>
          </a:p>
        </c:txPr>
        <c:crossAx val="165288576"/>
        <c:crosses val="autoZero"/>
        <c:crossBetween val="midCat"/>
      </c:valAx>
      <c:spPr>
        <a:solidFill>
          <a:srgbClr val="FFFFFF"/>
        </a:solidFill>
        <a:ln>
          <a:noFill/>
        </a:ln>
      </c:spPr>
    </c:plotArea>
    <c:legend>
      <c:legendPos val="b"/>
      <c:layout/>
      <c:spPr>
        <a:noFill/>
        <a:ln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000000"/>
              </a:solidFill>
              <a:latin typeface="Calibri"/>
              <a:ea typeface="DejaVu Sans"/>
            </a:defRPr>
          </a:pPr>
          <a:endParaRPr lang="pl-PL"/>
        </a:p>
      </c:txPr>
    </c:legend>
    <c:plotVisOnly val="1"/>
    <c:dispBlanksAs val="gap"/>
  </c:chart>
  <c:spPr>
    <a:solidFill>
      <a:srgbClr val="FFFFFF"/>
    </a:solidFill>
    <a:ln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294967295"/>
          <p:cNvPicPr/>
          <p:nvPr/>
        </p:nvPicPr>
        <p:blipFill>
          <a:blip r:embed="rId14"/>
          <a:stretch/>
        </p:blipFill>
        <p:spPr>
          <a:xfrm>
            <a:off x="4686480" y="5943600"/>
            <a:ext cx="4455720" cy="92484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6392880" y="6078600"/>
            <a:ext cx="2496960" cy="65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2" name="Obraz 1"/>
          <p:cNvPicPr/>
          <p:nvPr/>
        </p:nvPicPr>
        <p:blipFill>
          <a:blip r:embed="rId15"/>
          <a:stretch/>
        </p:blipFill>
        <p:spPr>
          <a:xfrm>
            <a:off x="550440" y="0"/>
            <a:ext cx="4143240" cy="5468760"/>
          </a:xfrm>
          <a:prstGeom prst="rect">
            <a:avLst/>
          </a:prstGeom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14"/>
          <a:stretch/>
        </p:blipFill>
        <p:spPr>
          <a:xfrm>
            <a:off x="4686480" y="5943600"/>
            <a:ext cx="4455720" cy="924840"/>
          </a:xfrm>
          <a:prstGeom prst="rect">
            <a:avLst/>
          </a:prstGeom>
          <a:ln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/>
          <p:nvPr/>
        </p:nvPicPr>
        <p:blipFill>
          <a:blip r:embed="rId14"/>
          <a:stretch/>
        </p:blipFill>
        <p:spPr>
          <a:xfrm>
            <a:off x="7213680" y="6477120"/>
            <a:ext cx="1928160" cy="391680"/>
          </a:xfrm>
          <a:prstGeom prst="rect">
            <a:avLst/>
          </a:prstGeom>
          <a:ln>
            <a:noFill/>
          </a:ln>
        </p:spPr>
      </p:pic>
      <p:pic>
        <p:nvPicPr>
          <p:cNvPr id="43" name="Obraz 16"/>
          <p:cNvPicPr/>
          <p:nvPr/>
        </p:nvPicPr>
        <p:blipFill>
          <a:blip r:embed="rId15" cstate="print"/>
          <a:stretch/>
        </p:blipFill>
        <p:spPr>
          <a:xfrm>
            <a:off x="372240" y="0"/>
            <a:ext cx="908640" cy="1199880"/>
          </a:xfrm>
          <a:prstGeom prst="rect">
            <a:avLst/>
          </a:prstGeom>
          <a:ln>
            <a:noFill/>
          </a:ln>
        </p:spPr>
      </p:pic>
      <p:sp>
        <p:nvSpPr>
          <p:cNvPr id="44" name="Line 1"/>
          <p:cNvSpPr/>
          <p:nvPr/>
        </p:nvSpPr>
        <p:spPr>
          <a:xfrm>
            <a:off x="1364760" y="798840"/>
            <a:ext cx="7779240" cy="360"/>
          </a:xfrm>
          <a:prstGeom prst="line">
            <a:avLst/>
          </a:prstGeom>
          <a:ln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525440" y="6486120"/>
            <a:ext cx="150552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46" name="Obraz 45"/>
          <p:cNvPicPr/>
          <p:nvPr/>
        </p:nvPicPr>
        <p:blipFill>
          <a:blip r:embed="rId14"/>
          <a:stretch/>
        </p:blipFill>
        <p:spPr>
          <a:xfrm>
            <a:off x="7213680" y="6477120"/>
            <a:ext cx="1928160" cy="391680"/>
          </a:xfrm>
          <a:prstGeom prst="rect">
            <a:avLst/>
          </a:prstGeom>
          <a:ln>
            <a:noFill/>
          </a:ln>
        </p:spPr>
      </p:pic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84"/>
          <p:cNvPicPr/>
          <p:nvPr/>
        </p:nvPicPr>
        <p:blipFill>
          <a:blip r:embed="rId14"/>
          <a:stretch/>
        </p:blipFill>
        <p:spPr>
          <a:xfrm>
            <a:off x="4686480" y="5943600"/>
            <a:ext cx="4455720" cy="924840"/>
          </a:xfrm>
          <a:prstGeom prst="rect">
            <a:avLst/>
          </a:prstGeom>
          <a:ln>
            <a:noFill/>
          </a:ln>
        </p:spPr>
      </p:pic>
      <p:pic>
        <p:nvPicPr>
          <p:cNvPr id="86" name="Obraz 8"/>
          <p:cNvPicPr/>
          <p:nvPr/>
        </p:nvPicPr>
        <p:blipFill>
          <a:blip r:embed="rId15"/>
          <a:stretch/>
        </p:blipFill>
        <p:spPr>
          <a:xfrm>
            <a:off x="550440" y="0"/>
            <a:ext cx="4143240" cy="54687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4584240" y="1182600"/>
            <a:ext cx="4317840" cy="184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5780" b="0" strike="noStrike" spc="-1">
                <a:solidFill>
                  <a:srgbClr val="231E5E"/>
                </a:solidFill>
                <a:latin typeface="Times New Roman"/>
                <a:ea typeface="DejaVu Sans"/>
              </a:rPr>
              <a:t>DZIĘKUJĘ ZA UWAGĘ</a:t>
            </a:r>
            <a:endParaRPr lang="pl-PL" sz="578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6392880" y="6078600"/>
            <a:ext cx="2496960" cy="65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89" name="Obraz 88"/>
          <p:cNvPicPr/>
          <p:nvPr/>
        </p:nvPicPr>
        <p:blipFill>
          <a:blip r:embed="rId14"/>
          <a:stretch/>
        </p:blipFill>
        <p:spPr>
          <a:xfrm>
            <a:off x="4686480" y="5943600"/>
            <a:ext cx="4455720" cy="924840"/>
          </a:xfrm>
          <a:prstGeom prst="rect">
            <a:avLst/>
          </a:prstGeom>
          <a:ln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0.wav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5" Type="http://schemas.openxmlformats.org/officeDocument/2006/relationships/image" Target="../media/image6.png"/><Relationship Id="rId4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25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Relationship Id="rId5" Type="http://schemas.openxmlformats.org/officeDocument/2006/relationships/image" Target="../media/image6.png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640680" y="1551960"/>
            <a:ext cx="5287680" cy="168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32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782160" y="4439160"/>
            <a:ext cx="528768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2880" indent="-270720" algn="ctr">
              <a:lnSpc>
                <a:spcPts val="2001"/>
              </a:lnSpc>
              <a:spcBef>
                <a:spcPts val="1417"/>
              </a:spcBef>
            </a:pPr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Projekt finansowany w ramach programu Ministra Nauki i Szkolnictwa Wyższego pod nazwą „Regionalna Inicjatywa Doskonałości”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w latach 2019 – 2022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nr projektu 020/RID/2018/19, kwota finansowania 12 000 000 PLN </a:t>
            </a:r>
            <a:endParaRPr lang="pl-PL" sz="12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2000" y="5976000"/>
            <a:ext cx="5287680" cy="4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mgr inż. Monika Weżgowiec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1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Częstochowa, 2020</a:t>
            </a:r>
            <a:endParaRPr lang="pl-PL" sz="1100" b="0" strike="noStrike" spc="-1">
              <a:latin typeface="Arial"/>
            </a:endParaRPr>
          </a:p>
        </p:txBody>
      </p:sp>
      <p:pic>
        <p:nvPicPr>
          <p:cNvPr id="5" name="~PP1707.WAV">
            <a:hlinkClick r:id="" action="ppaction://media"/>
          </p:cNvPr>
          <p:cNvPicPr>
            <a:picLocks noRot="1" noChangeAspect="1"/>
          </p:cNvPicPr>
          <p:nvPr>
            <a:wavAudioFile r:embed="rId1" name="~PP1707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27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 166"/>
          <p:cNvPicPr/>
          <p:nvPr/>
        </p:nvPicPr>
        <p:blipFill>
          <a:blip r:embed="rId3"/>
          <a:stretch/>
        </p:blipFill>
        <p:spPr>
          <a:xfrm>
            <a:off x="172800" y="1440000"/>
            <a:ext cx="8754120" cy="430704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52838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Rys.5.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Rynek spot i rynek terminowy – średnie miesięczne ceny energii elektrycznej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3398.WAV">
            <a:hlinkClick r:id="" action="ppaction://media"/>
          </p:cNvPr>
          <p:cNvPicPr>
            <a:picLocks noRot="1" noChangeAspect="1"/>
          </p:cNvPicPr>
          <p:nvPr>
            <a:wavAudioFile r:embed="rId1" name="~PP339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12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raz 168"/>
          <p:cNvPicPr/>
          <p:nvPr/>
        </p:nvPicPr>
        <p:blipFill>
          <a:blip r:embed="rId3"/>
          <a:stretch/>
        </p:blipFill>
        <p:spPr>
          <a:xfrm>
            <a:off x="1008000" y="1370520"/>
            <a:ext cx="7590240" cy="4460400"/>
          </a:xfrm>
          <a:prstGeom prst="rect">
            <a:avLst/>
          </a:prstGeom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480" y="6215082"/>
            <a:ext cx="29915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Rys.6.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Rynek Praw Majątkowych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~PP2183.WAV">
            <a:hlinkClick r:id="" action="ppaction://media"/>
          </p:cNvPr>
          <p:cNvPicPr>
            <a:picLocks noRot="1" noChangeAspect="1"/>
          </p:cNvPicPr>
          <p:nvPr>
            <a:wavAudioFile r:embed="rId1" name="~PP2183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48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71" name="Obraz 170"/>
          <p:cNvPicPr/>
          <p:nvPr/>
        </p:nvPicPr>
        <p:blipFill>
          <a:blip r:embed="rId3"/>
          <a:stretch/>
        </p:blipFill>
        <p:spPr>
          <a:xfrm>
            <a:off x="287640" y="864000"/>
            <a:ext cx="8495280" cy="770040"/>
          </a:xfrm>
          <a:prstGeom prst="rect">
            <a:avLst/>
          </a:prstGeom>
          <a:ln>
            <a:noFill/>
          </a:ln>
        </p:spPr>
      </p:pic>
      <p:pic>
        <p:nvPicPr>
          <p:cNvPr id="172" name="Obraz 171"/>
          <p:cNvPicPr/>
          <p:nvPr/>
        </p:nvPicPr>
        <p:blipFill>
          <a:blip r:embed="rId4"/>
          <a:stretch/>
        </p:blipFill>
        <p:spPr>
          <a:xfrm>
            <a:off x="6555600" y="1296000"/>
            <a:ext cx="1147320" cy="45576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1571604" y="1785926"/>
            <a:ext cx="5724000" cy="36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280" algn="just">
              <a:lnSpc>
                <a:spcPct val="100000"/>
              </a:lnSpc>
              <a:buSzPct val="100101"/>
              <a:buBlip>
                <a:blip r:embed="rId5"/>
              </a:buBlip>
            </a:pP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Największa giełda Europy skupiająca: Norwegię, Danię, Szwecję, Finlandię, Estonię, Łotwę, Litwę, Niemcy i Wielką Brytanię</a:t>
            </a:r>
            <a:endParaRPr lang="pl-PL" sz="2000" b="0" strike="noStrike" spc="-1" dirty="0">
              <a:latin typeface="Arial"/>
            </a:endParaRPr>
          </a:p>
          <a:p>
            <a:pPr marL="343080" indent="-341280" algn="just">
              <a:lnSpc>
                <a:spcPct val="100000"/>
              </a:lnSpc>
              <a:buSzPct val="100101"/>
              <a:buBlip>
                <a:blip r:embed="rId5"/>
              </a:buBlip>
            </a:pP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Notowania odbywają się na dwóch rynkach: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day-ahead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intra-day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pl-PL" sz="2000" b="0" strike="noStrike" spc="-1" dirty="0">
              <a:latin typeface="Arial"/>
            </a:endParaRPr>
          </a:p>
          <a:p>
            <a:pPr marL="343080" indent="-341280" algn="just">
              <a:lnSpc>
                <a:spcPct val="100000"/>
              </a:lnSpc>
              <a:buSzPct val="100101"/>
              <a:buBlip>
                <a:blip r:embed="rId5"/>
              </a:buBlip>
            </a:pP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Nord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Pool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Spot AS jest własnością norweskich operatorów systemów przesyłowych: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Statnett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 SF,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Svenska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Kraftnät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Fingrid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Oyj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Energinet.dk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 bałtyckich operatorów: 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Elering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Litgrid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 i 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Augstsprieguma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tikls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(AST).</a:t>
            </a:r>
            <a:endParaRPr lang="pl-PL" sz="2000" b="0" strike="noStrike" spc="-1" dirty="0">
              <a:latin typeface="Arial"/>
            </a:endParaRPr>
          </a:p>
          <a:p>
            <a:pPr marL="343080" indent="-341280" algn="just">
              <a:lnSpc>
                <a:spcPct val="100000"/>
              </a:lnSpc>
              <a:buSzPct val="100101"/>
              <a:buBlip>
                <a:blip r:embed="rId5"/>
              </a:buBlip>
            </a:pP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Nord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Pool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Spot AS jest licencjonowane przez Norweską Dyrekcję ds. Zasobów Wodnych i Energii  do organizowania i prowadzenia giełdy energią oraz Norweskie Ministerstwo Ropy Naftowej i Energii w celu ułatwienia handlu z zagranicą.</a:t>
            </a:r>
            <a:endParaRPr lang="pl-PL" sz="2000" b="0" strike="noStrike" spc="-1" dirty="0">
              <a:latin typeface="Arial"/>
            </a:endParaRPr>
          </a:p>
        </p:txBody>
      </p:sp>
      <p:pic>
        <p:nvPicPr>
          <p:cNvPr id="6" name="~PP3533.WAV">
            <a:hlinkClick r:id="" action="ppaction://media"/>
          </p:cNvPr>
          <p:cNvPicPr>
            <a:picLocks noRot="1" noChangeAspect="1"/>
          </p:cNvPicPr>
          <p:nvPr>
            <a:wavAudioFile r:embed="rId1" name="~PP3533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212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Obraz 173"/>
          <p:cNvPicPr/>
          <p:nvPr/>
        </p:nvPicPr>
        <p:blipFill>
          <a:blip r:embed="rId3"/>
          <a:stretch/>
        </p:blipFill>
        <p:spPr>
          <a:xfrm>
            <a:off x="288000" y="936000"/>
            <a:ext cx="8495280" cy="77004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76" name="Obraz 175"/>
          <p:cNvPicPr/>
          <p:nvPr/>
        </p:nvPicPr>
        <p:blipFill>
          <a:blip r:embed="rId4"/>
          <a:stretch/>
        </p:blipFill>
        <p:spPr>
          <a:xfrm>
            <a:off x="1080000" y="1872000"/>
            <a:ext cx="7046280" cy="3814920"/>
          </a:xfrm>
          <a:prstGeom prst="rect">
            <a:avLst/>
          </a:prstGeom>
          <a:ln>
            <a:noFill/>
          </a:ln>
        </p:spPr>
      </p:pic>
      <p:pic>
        <p:nvPicPr>
          <p:cNvPr id="177" name="Obraz 176"/>
          <p:cNvPicPr/>
          <p:nvPr/>
        </p:nvPicPr>
        <p:blipFill>
          <a:blip r:embed="rId5"/>
          <a:stretch/>
        </p:blipFill>
        <p:spPr>
          <a:xfrm>
            <a:off x="2682720" y="3090240"/>
            <a:ext cx="1276200" cy="796680"/>
          </a:xfrm>
          <a:prstGeom prst="rect">
            <a:avLst/>
          </a:prstGeom>
          <a:ln>
            <a:noFill/>
          </a:ln>
        </p:spPr>
      </p:pic>
      <p:pic>
        <p:nvPicPr>
          <p:cNvPr id="178" name="Obraz 177"/>
          <p:cNvPicPr/>
          <p:nvPr/>
        </p:nvPicPr>
        <p:blipFill>
          <a:blip r:embed="rId6"/>
          <a:stretch/>
        </p:blipFill>
        <p:spPr>
          <a:xfrm>
            <a:off x="4838040" y="2845800"/>
            <a:ext cx="2288880" cy="1041120"/>
          </a:xfrm>
          <a:prstGeom prst="rect">
            <a:avLst/>
          </a:prstGeom>
          <a:ln>
            <a:noFill/>
          </a:ln>
        </p:spPr>
      </p:pic>
      <p:pic>
        <p:nvPicPr>
          <p:cNvPr id="7" name="~PP1543.WAV">
            <a:hlinkClick r:id="" action="ppaction://media"/>
          </p:cNvPr>
          <p:cNvPicPr>
            <a:picLocks noRot="1" noChangeAspect="1"/>
          </p:cNvPicPr>
          <p:nvPr>
            <a:wavAudioFile r:embed="rId1" name="~PP1543.WAV"/>
          </p:nvPr>
        </p:nvPicPr>
        <p:blipFill>
          <a:blip r:embed="rId7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65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85" name="Obraz 184"/>
          <p:cNvPicPr/>
          <p:nvPr/>
        </p:nvPicPr>
        <p:blipFill>
          <a:blip r:embed="rId3"/>
          <a:stretch/>
        </p:blipFill>
        <p:spPr>
          <a:xfrm>
            <a:off x="432000" y="864000"/>
            <a:ext cx="8495280" cy="770040"/>
          </a:xfrm>
          <a:prstGeom prst="rect">
            <a:avLst/>
          </a:prstGeom>
          <a:ln>
            <a:noFill/>
          </a:ln>
        </p:spPr>
      </p:pic>
      <p:pic>
        <p:nvPicPr>
          <p:cNvPr id="186" name="Obraz 185"/>
          <p:cNvPicPr/>
          <p:nvPr/>
        </p:nvPicPr>
        <p:blipFill>
          <a:blip r:embed="rId4"/>
          <a:stretch/>
        </p:blipFill>
        <p:spPr>
          <a:xfrm>
            <a:off x="1224000" y="1517400"/>
            <a:ext cx="6965280" cy="4169520"/>
          </a:xfrm>
          <a:prstGeom prst="rect">
            <a:avLst/>
          </a:prstGeom>
          <a:ln>
            <a:noFill/>
          </a:ln>
        </p:spPr>
      </p:pic>
      <p:pic>
        <p:nvPicPr>
          <p:cNvPr id="187" name="Obraz 186"/>
          <p:cNvPicPr/>
          <p:nvPr/>
        </p:nvPicPr>
        <p:blipFill>
          <a:blip r:embed="rId5"/>
          <a:stretch/>
        </p:blipFill>
        <p:spPr>
          <a:xfrm>
            <a:off x="6251400" y="3960000"/>
            <a:ext cx="1811520" cy="1022040"/>
          </a:xfrm>
          <a:prstGeom prst="rect">
            <a:avLst/>
          </a:prstGeom>
          <a:ln>
            <a:noFill/>
          </a:ln>
        </p:spPr>
      </p:pic>
      <p:pic>
        <p:nvPicPr>
          <p:cNvPr id="6" name="~PP1478.WAV">
            <a:hlinkClick r:id="" action="ppaction://media"/>
          </p:cNvPr>
          <p:cNvPicPr>
            <a:picLocks noRot="1" noChangeAspect="1"/>
          </p:cNvPicPr>
          <p:nvPr>
            <a:wavAudioFile r:embed="rId1" name="~PP1478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43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80" name="Obraz 179"/>
          <p:cNvPicPr/>
          <p:nvPr/>
        </p:nvPicPr>
        <p:blipFill>
          <a:blip r:embed="rId3"/>
          <a:stretch/>
        </p:blipFill>
        <p:spPr>
          <a:xfrm>
            <a:off x="288000" y="884880"/>
            <a:ext cx="8495280" cy="770040"/>
          </a:xfrm>
          <a:prstGeom prst="rect">
            <a:avLst/>
          </a:prstGeom>
          <a:ln>
            <a:noFill/>
          </a:ln>
        </p:spPr>
      </p:pic>
      <p:pic>
        <p:nvPicPr>
          <p:cNvPr id="181" name="Obraz 180"/>
          <p:cNvPicPr/>
          <p:nvPr/>
        </p:nvPicPr>
        <p:blipFill>
          <a:blip r:embed="rId4"/>
          <a:stretch/>
        </p:blipFill>
        <p:spPr>
          <a:xfrm>
            <a:off x="720000" y="1656000"/>
            <a:ext cx="7918920" cy="4288320"/>
          </a:xfrm>
          <a:prstGeom prst="rect">
            <a:avLst/>
          </a:prstGeom>
          <a:ln>
            <a:noFill/>
          </a:ln>
        </p:spPr>
      </p:pic>
      <p:pic>
        <p:nvPicPr>
          <p:cNvPr id="182" name="Obraz 181"/>
          <p:cNvPicPr/>
          <p:nvPr/>
        </p:nvPicPr>
        <p:blipFill>
          <a:blip r:embed="rId5"/>
          <a:stretch/>
        </p:blipFill>
        <p:spPr>
          <a:xfrm>
            <a:off x="893520" y="3238200"/>
            <a:ext cx="1553400" cy="288720"/>
          </a:xfrm>
          <a:prstGeom prst="rect">
            <a:avLst/>
          </a:prstGeom>
          <a:ln>
            <a:noFill/>
          </a:ln>
        </p:spPr>
      </p:pic>
      <p:pic>
        <p:nvPicPr>
          <p:cNvPr id="183" name="Obraz 182"/>
          <p:cNvPicPr/>
          <p:nvPr/>
        </p:nvPicPr>
        <p:blipFill>
          <a:blip r:embed="rId6"/>
          <a:stretch/>
        </p:blipFill>
        <p:spPr>
          <a:xfrm>
            <a:off x="4545360" y="3456000"/>
            <a:ext cx="3949560" cy="2406600"/>
          </a:xfrm>
          <a:prstGeom prst="rect">
            <a:avLst/>
          </a:prstGeom>
          <a:ln>
            <a:noFill/>
          </a:ln>
        </p:spPr>
      </p:pic>
      <p:pic>
        <p:nvPicPr>
          <p:cNvPr id="7" name="~PP3946.WAV">
            <a:hlinkClick r:id="" action="ppaction://media"/>
          </p:cNvPr>
          <p:cNvPicPr>
            <a:picLocks noRot="1" noChangeAspect="1"/>
          </p:cNvPicPr>
          <p:nvPr>
            <a:wavAudioFile r:embed="rId1" name="~PP3946.WAV"/>
          </p:nvPr>
        </p:nvPicPr>
        <p:blipFill>
          <a:blip r:embed="rId7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687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89" name="Obraz 188"/>
          <p:cNvPicPr/>
          <p:nvPr/>
        </p:nvPicPr>
        <p:blipFill>
          <a:blip r:embed="rId3"/>
          <a:stretch/>
        </p:blipFill>
        <p:spPr>
          <a:xfrm>
            <a:off x="431640" y="956880"/>
            <a:ext cx="8495280" cy="770040"/>
          </a:xfrm>
          <a:prstGeom prst="rect">
            <a:avLst/>
          </a:prstGeom>
          <a:ln>
            <a:noFill/>
          </a:ln>
        </p:spPr>
      </p:pic>
      <p:pic>
        <p:nvPicPr>
          <p:cNvPr id="190" name="Obraz 189"/>
          <p:cNvPicPr/>
          <p:nvPr/>
        </p:nvPicPr>
        <p:blipFill>
          <a:blip r:embed="rId4"/>
          <a:stretch/>
        </p:blipFill>
        <p:spPr>
          <a:xfrm>
            <a:off x="1038240" y="1845000"/>
            <a:ext cx="7096680" cy="3841920"/>
          </a:xfrm>
          <a:prstGeom prst="rect">
            <a:avLst/>
          </a:prstGeom>
          <a:ln>
            <a:noFill/>
          </a:ln>
        </p:spPr>
      </p:pic>
      <p:pic>
        <p:nvPicPr>
          <p:cNvPr id="191" name="Obraz 190"/>
          <p:cNvPicPr/>
          <p:nvPr/>
        </p:nvPicPr>
        <p:blipFill>
          <a:blip r:embed="rId5"/>
          <a:stretch/>
        </p:blipFill>
        <p:spPr>
          <a:xfrm>
            <a:off x="6528960" y="1400760"/>
            <a:ext cx="669960" cy="443160"/>
          </a:xfrm>
          <a:prstGeom prst="rect">
            <a:avLst/>
          </a:prstGeom>
          <a:ln>
            <a:noFill/>
          </a:ln>
        </p:spPr>
      </p:pic>
      <p:pic>
        <p:nvPicPr>
          <p:cNvPr id="6" name="~PP3251.WAV">
            <a:hlinkClick r:id="" action="ppaction://media"/>
          </p:cNvPr>
          <p:cNvPicPr>
            <a:picLocks noRot="1" noChangeAspect="1"/>
          </p:cNvPicPr>
          <p:nvPr>
            <a:wavAudioFile r:embed="rId1" name="~PP3251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59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93" name="Obraz 192"/>
          <p:cNvPicPr/>
          <p:nvPr/>
        </p:nvPicPr>
        <p:blipFill>
          <a:blip r:embed="rId3"/>
          <a:stretch/>
        </p:blipFill>
        <p:spPr>
          <a:xfrm>
            <a:off x="504000" y="864000"/>
            <a:ext cx="8494920" cy="769680"/>
          </a:xfrm>
          <a:prstGeom prst="rect">
            <a:avLst/>
          </a:prstGeom>
          <a:ln>
            <a:noFill/>
          </a:ln>
        </p:spPr>
      </p:pic>
      <p:pic>
        <p:nvPicPr>
          <p:cNvPr id="195" name="Obraz 194"/>
          <p:cNvPicPr/>
          <p:nvPr/>
        </p:nvPicPr>
        <p:blipFill>
          <a:blip r:embed="rId4"/>
          <a:stretch/>
        </p:blipFill>
        <p:spPr>
          <a:xfrm>
            <a:off x="825120" y="1565640"/>
            <a:ext cx="7597800" cy="4337280"/>
          </a:xfrm>
          <a:prstGeom prst="rect">
            <a:avLst/>
          </a:prstGeom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214414" y="6000768"/>
            <a:ext cx="62865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Rys. </a:t>
            </a:r>
            <a:r>
              <a:rPr lang="pl-PL" sz="1000" dirty="0" smtClean="0"/>
              <a:t>7. </a:t>
            </a:r>
            <a:r>
              <a:rPr lang="pl-PL" sz="1000" dirty="0"/>
              <a:t>Oferta produktowa wybranych giełd energetycznych w Europie. Źródło</a:t>
            </a:r>
            <a:r>
              <a:rPr lang="pl-PL" sz="1000" dirty="0" smtClean="0"/>
              <a:t>: 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de-DE" sz="1000" dirty="0" smtClean="0"/>
              <a:t>https://www.tge.pl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lang="pl-PL" sz="1000" dirty="0" smtClean="0"/>
              <a:t> </a:t>
            </a:r>
            <a:endParaRPr lang="pl-PL" sz="1000" dirty="0"/>
          </a:p>
        </p:txBody>
      </p:sp>
      <p:pic>
        <p:nvPicPr>
          <p:cNvPr id="7" name="~PP4034.WAV">
            <a:hlinkClick r:id="" action="ppaction://media"/>
          </p:cNvPr>
          <p:cNvPicPr>
            <a:picLocks noRot="1" noChangeAspect="1"/>
          </p:cNvPicPr>
          <p:nvPr>
            <a:wavAudioFile r:embed="rId1" name="~PP4034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23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Obraz 195"/>
          <p:cNvPicPr/>
          <p:nvPr/>
        </p:nvPicPr>
        <p:blipFill>
          <a:blip r:embed="rId3"/>
          <a:stretch/>
        </p:blipFill>
        <p:spPr>
          <a:xfrm>
            <a:off x="792000" y="1287360"/>
            <a:ext cx="7988040" cy="4615920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4282" y="6143644"/>
            <a:ext cx="88424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 8. Wykres godzinowy cen wybranych giełd na rynkach spot (EUR/</a:t>
            </a:r>
            <a:r>
              <a:rPr kumimoji="0" lang="pl-PL" sz="1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MWh</a:t>
            </a:r>
            <a:r>
              <a:rPr kumimoji="0" lang="pl-P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w dniu 6.12.2015 r. Źródło: opracowanie własne na podstawie danych z giełd</a:t>
            </a:r>
            <a:endParaRPr kumimoji="0" lang="pl-PL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954.WAV">
            <a:hlinkClick r:id="" action="ppaction://media"/>
          </p:cNvPr>
          <p:cNvPicPr>
            <a:picLocks noRot="1" noChangeAspect="1"/>
          </p:cNvPicPr>
          <p:nvPr>
            <a:wavAudioFile r:embed="rId1" name="~PP954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80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Wykres 198"/>
          <p:cNvGraphicFramePr/>
          <p:nvPr/>
        </p:nvGraphicFramePr>
        <p:xfrm>
          <a:off x="1224000" y="1224000"/>
          <a:ext cx="6911640" cy="486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0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82" y="6143644"/>
            <a:ext cx="88424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 9. Wykres godzinowy cen wybranych giełd na rynkach spot (EUR/</a:t>
            </a:r>
            <a:r>
              <a:rPr kumimoji="0" lang="pl-PL" sz="1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MWh</a:t>
            </a:r>
            <a:r>
              <a:rPr kumimoji="0" lang="pl-P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w dniu 6.12.2020 r. Źródło: opracowanie własne na podstawie danych z giełd</a:t>
            </a:r>
            <a:endParaRPr kumimoji="0" lang="pl-PL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3692.WAV">
            <a:hlinkClick r:id="" action="ppaction://media"/>
          </p:cNvPr>
          <p:cNvPicPr>
            <a:picLocks noRot="1" noChangeAspect="1"/>
          </p:cNvPicPr>
          <p:nvPr>
            <a:wavAudioFile r:embed="rId1" name="~PP3692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88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raz 149"/>
          <p:cNvPicPr/>
          <p:nvPr/>
        </p:nvPicPr>
        <p:blipFill>
          <a:blip r:embed="rId3"/>
          <a:stretch/>
        </p:blipFill>
        <p:spPr>
          <a:xfrm>
            <a:off x="1296000" y="1080000"/>
            <a:ext cx="7079400" cy="482256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14480" y="6215082"/>
            <a:ext cx="3996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Rys.1. Mapa lokalizacji giełd energetycznych w Europie.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1441.WAV">
            <a:hlinkClick r:id="" action="ppaction://media"/>
          </p:cNvPr>
          <p:cNvPicPr>
            <a:picLocks noRot="1" noChangeAspect="1"/>
          </p:cNvPicPr>
          <p:nvPr>
            <a:wavAudioFile r:embed="rId1" name="~PP1441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53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02" name="Obraz 201"/>
          <p:cNvPicPr/>
          <p:nvPr/>
        </p:nvPicPr>
        <p:blipFill>
          <a:blip r:embed="rId3"/>
          <a:stretch/>
        </p:blipFill>
        <p:spPr>
          <a:xfrm>
            <a:off x="1944000" y="1108800"/>
            <a:ext cx="5254920" cy="5082120"/>
          </a:xfrm>
          <a:prstGeom prst="rect">
            <a:avLst/>
          </a:prstGeom>
          <a:ln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58272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Rys.10. Wolumen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obrotu energią elektryczną na wybranych giełdowych rynkach spot w Europie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2372.WAV">
            <a:hlinkClick r:id="" action="ppaction://media"/>
          </p:cNvPr>
          <p:cNvPicPr>
            <a:picLocks noRot="1" noChangeAspect="1"/>
          </p:cNvPicPr>
          <p:nvPr>
            <a:wavAudioFile r:embed="rId1" name="~PP2372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53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04" name="Obraz 203"/>
          <p:cNvPicPr/>
          <p:nvPr/>
        </p:nvPicPr>
        <p:blipFill>
          <a:blip r:embed="rId3"/>
          <a:stretch/>
        </p:blipFill>
        <p:spPr>
          <a:xfrm>
            <a:off x="2160000" y="936000"/>
            <a:ext cx="4606920" cy="5310360"/>
          </a:xfrm>
          <a:prstGeom prst="rect">
            <a:avLst/>
          </a:prstGeom>
          <a:ln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35830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Rys.11.Wolumen energii elektrycznej w 2018 r..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3526.WAV">
            <a:hlinkClick r:id="" action="ppaction://media"/>
          </p:cNvPr>
          <p:cNvPicPr>
            <a:picLocks noRot="1" noChangeAspect="1"/>
          </p:cNvPicPr>
          <p:nvPr>
            <a:wavAudioFile r:embed="rId1" name="~PP3526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356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raz 204"/>
          <p:cNvPicPr/>
          <p:nvPr/>
        </p:nvPicPr>
        <p:blipFill>
          <a:blip r:embed="rId3"/>
          <a:stretch/>
        </p:blipFill>
        <p:spPr>
          <a:xfrm>
            <a:off x="426960" y="1656000"/>
            <a:ext cx="8283960" cy="380700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46714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Rys.12.Zużycie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energii elektrycznej w 10 największych rynkach energii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847.WAV">
            <a:hlinkClick r:id="" action="ppaction://media"/>
          </p:cNvPr>
          <p:cNvPicPr>
            <a:picLocks noRot="1" noChangeAspect="1"/>
          </p:cNvPicPr>
          <p:nvPr>
            <a:wavAudioFile r:embed="rId1" name="~PP84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67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08" name="Obraz 207"/>
          <p:cNvPicPr/>
          <p:nvPr/>
        </p:nvPicPr>
        <p:blipFill>
          <a:blip r:embed="rId3"/>
          <a:stretch/>
        </p:blipFill>
        <p:spPr>
          <a:xfrm>
            <a:off x="428596" y="1428736"/>
            <a:ext cx="3993480" cy="4606920"/>
          </a:xfrm>
          <a:prstGeom prst="rect">
            <a:avLst/>
          </a:prstGeom>
          <a:ln>
            <a:noFill/>
          </a:ln>
        </p:spPr>
      </p:pic>
      <p:pic>
        <p:nvPicPr>
          <p:cNvPr id="209" name="Obraz 208"/>
          <p:cNvPicPr/>
          <p:nvPr/>
        </p:nvPicPr>
        <p:blipFill>
          <a:blip r:embed="rId4"/>
          <a:stretch/>
        </p:blipFill>
        <p:spPr>
          <a:xfrm>
            <a:off x="4968000" y="1440000"/>
            <a:ext cx="3793680" cy="3861360"/>
          </a:xfrm>
          <a:prstGeom prst="rect">
            <a:avLst/>
          </a:prstGeom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20" y="6143644"/>
            <a:ext cx="43236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Rys.13.Wolumen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gazu ziemnego w obrocie giełdowym w 2018r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69322" y="5429264"/>
            <a:ext cx="46746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Rys.14.Wolumen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obrotu w wybranych centrach obrotu gazem  w 2018r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~PP613.WAV">
            <a:hlinkClick r:id="" action="ppaction://media"/>
          </p:cNvPr>
          <p:cNvPicPr>
            <a:picLocks noRot="1" noChangeAspect="1"/>
          </p:cNvPicPr>
          <p:nvPr>
            <a:wavAudioFile r:embed="rId1" name="~PP61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55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11" name="Obraz 210"/>
          <p:cNvPicPr/>
          <p:nvPr/>
        </p:nvPicPr>
        <p:blipFill>
          <a:blip r:embed="rId3"/>
          <a:stretch/>
        </p:blipFill>
        <p:spPr>
          <a:xfrm>
            <a:off x="432000" y="884880"/>
            <a:ext cx="8494920" cy="769680"/>
          </a:xfrm>
          <a:prstGeom prst="rect">
            <a:avLst/>
          </a:prstGeom>
          <a:ln>
            <a:noFill/>
          </a:ln>
        </p:spPr>
      </p:pic>
      <p:pic>
        <p:nvPicPr>
          <p:cNvPr id="212" name="Obraz 211"/>
          <p:cNvPicPr/>
          <p:nvPr/>
        </p:nvPicPr>
        <p:blipFill>
          <a:blip r:embed="rId4"/>
          <a:stretch/>
        </p:blipFill>
        <p:spPr>
          <a:xfrm>
            <a:off x="1080000" y="1728000"/>
            <a:ext cx="7672320" cy="4153680"/>
          </a:xfrm>
          <a:prstGeom prst="rect">
            <a:avLst/>
          </a:prstGeom>
          <a:ln>
            <a:noFill/>
          </a:ln>
        </p:spPr>
      </p:pic>
      <p:pic>
        <p:nvPicPr>
          <p:cNvPr id="5" name="~PP3442.WAV">
            <a:hlinkClick r:id="" action="ppaction://media"/>
          </p:cNvPr>
          <p:cNvPicPr>
            <a:picLocks noRot="1" noChangeAspect="1"/>
          </p:cNvPicPr>
          <p:nvPr>
            <a:wavAudioFile r:embed="rId1" name="~PP344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306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3614400" y="329400"/>
            <a:ext cx="5287680" cy="4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2"/>
          <p:cNvSpPr/>
          <p:nvPr/>
        </p:nvSpPr>
        <p:spPr>
          <a:xfrm>
            <a:off x="3614400" y="3102840"/>
            <a:ext cx="528768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5" name="Obraz 214"/>
          <p:cNvPicPr/>
          <p:nvPr/>
        </p:nvPicPr>
        <p:blipFill>
          <a:blip r:embed="rId3" cstate="print"/>
          <a:stretch/>
        </p:blipFill>
        <p:spPr>
          <a:xfrm>
            <a:off x="4896000" y="3312000"/>
            <a:ext cx="4241160" cy="2385000"/>
          </a:xfrm>
          <a:prstGeom prst="rect">
            <a:avLst/>
          </a:prstGeom>
          <a:ln>
            <a:noFill/>
          </a:ln>
        </p:spPr>
      </p:pic>
      <p:pic>
        <p:nvPicPr>
          <p:cNvPr id="5" name="~PP16.WAV">
            <a:hlinkClick r:id="" action="ppaction://media"/>
          </p:cNvPr>
          <p:cNvPicPr>
            <a:picLocks noRot="1" noChangeAspect="1"/>
          </p:cNvPicPr>
          <p:nvPr>
            <a:wavAudioFile r:embed="rId1" name="~PP16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6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271200" y="387720"/>
            <a:ext cx="2759760" cy="30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1283400" y="387720"/>
            <a:ext cx="4984920" cy="30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3"/>
          <p:cNvSpPr/>
          <p:nvPr/>
        </p:nvSpPr>
        <p:spPr>
          <a:xfrm>
            <a:off x="1234080" y="29412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4" name="Obraz 133"/>
          <p:cNvPicPr/>
          <p:nvPr/>
        </p:nvPicPr>
        <p:blipFill>
          <a:blip r:embed="rId3"/>
          <a:stretch/>
        </p:blipFill>
        <p:spPr>
          <a:xfrm>
            <a:off x="863640" y="812880"/>
            <a:ext cx="8494920" cy="769680"/>
          </a:xfrm>
          <a:prstGeom prst="rect">
            <a:avLst/>
          </a:prstGeom>
          <a:ln>
            <a:noFill/>
          </a:ln>
        </p:spPr>
      </p:pic>
      <p:pic>
        <p:nvPicPr>
          <p:cNvPr id="135" name="Obraz 134"/>
          <p:cNvPicPr/>
          <p:nvPr/>
        </p:nvPicPr>
        <p:blipFill>
          <a:blip r:embed="rId4"/>
          <a:stretch/>
        </p:blipFill>
        <p:spPr>
          <a:xfrm>
            <a:off x="828000" y="2160000"/>
            <a:ext cx="6658560" cy="5508000"/>
          </a:xfrm>
          <a:prstGeom prst="rect">
            <a:avLst/>
          </a:prstGeom>
          <a:ln>
            <a:noFill/>
          </a:ln>
        </p:spPr>
      </p:pic>
      <p:pic>
        <p:nvPicPr>
          <p:cNvPr id="136" name="Obraz 135"/>
          <p:cNvPicPr/>
          <p:nvPr/>
        </p:nvPicPr>
        <p:blipFill>
          <a:blip r:embed="rId5" cstate="print"/>
          <a:stretch/>
        </p:blipFill>
        <p:spPr>
          <a:xfrm>
            <a:off x="7272000" y="2106360"/>
            <a:ext cx="1422360" cy="484200"/>
          </a:xfrm>
          <a:prstGeom prst="rect">
            <a:avLst/>
          </a:prstGeom>
          <a:ln>
            <a:noFill/>
          </a:ln>
        </p:spPr>
      </p:pic>
      <p:pic>
        <p:nvPicPr>
          <p:cNvPr id="137" name="Obraz 136"/>
          <p:cNvPicPr/>
          <p:nvPr/>
        </p:nvPicPr>
        <p:blipFill>
          <a:blip r:embed="rId6"/>
          <a:stretch/>
        </p:blipFill>
        <p:spPr>
          <a:xfrm>
            <a:off x="7117560" y="2592000"/>
            <a:ext cx="1953000" cy="622800"/>
          </a:xfrm>
          <a:prstGeom prst="rect">
            <a:avLst/>
          </a:prstGeom>
          <a:ln>
            <a:noFill/>
          </a:ln>
        </p:spPr>
      </p:pic>
      <p:pic>
        <p:nvPicPr>
          <p:cNvPr id="138" name="Obraz 137"/>
          <p:cNvPicPr/>
          <p:nvPr/>
        </p:nvPicPr>
        <p:blipFill>
          <a:blip r:embed="rId7"/>
          <a:stretch/>
        </p:blipFill>
        <p:spPr>
          <a:xfrm>
            <a:off x="7632000" y="3194280"/>
            <a:ext cx="1222560" cy="908280"/>
          </a:xfrm>
          <a:prstGeom prst="rect">
            <a:avLst/>
          </a:prstGeom>
          <a:ln>
            <a:noFill/>
          </a:ln>
        </p:spPr>
      </p:pic>
      <p:pic>
        <p:nvPicPr>
          <p:cNvPr id="139" name="Obraz 138"/>
          <p:cNvPicPr/>
          <p:nvPr/>
        </p:nvPicPr>
        <p:blipFill>
          <a:blip r:embed="rId8"/>
          <a:stretch/>
        </p:blipFill>
        <p:spPr>
          <a:xfrm>
            <a:off x="7848000" y="4245120"/>
            <a:ext cx="437400" cy="217440"/>
          </a:xfrm>
          <a:prstGeom prst="rect">
            <a:avLst/>
          </a:prstGeom>
          <a:ln>
            <a:noFill/>
          </a:ln>
        </p:spPr>
      </p:pic>
      <p:pic>
        <p:nvPicPr>
          <p:cNvPr id="140" name="Obraz 139"/>
          <p:cNvPicPr/>
          <p:nvPr/>
        </p:nvPicPr>
        <p:blipFill>
          <a:blip r:embed="rId9"/>
          <a:stretch/>
        </p:blipFill>
        <p:spPr>
          <a:xfrm>
            <a:off x="6984000" y="4752000"/>
            <a:ext cx="1024200" cy="268920"/>
          </a:xfrm>
          <a:prstGeom prst="rect">
            <a:avLst/>
          </a:prstGeom>
          <a:ln>
            <a:noFill/>
          </a:ln>
        </p:spPr>
      </p:pic>
      <p:pic>
        <p:nvPicPr>
          <p:cNvPr id="141" name="Obraz 140"/>
          <p:cNvPicPr/>
          <p:nvPr/>
        </p:nvPicPr>
        <p:blipFill>
          <a:blip r:embed="rId10"/>
          <a:stretch/>
        </p:blipFill>
        <p:spPr>
          <a:xfrm>
            <a:off x="8071200" y="4710600"/>
            <a:ext cx="495360" cy="255960"/>
          </a:xfrm>
          <a:prstGeom prst="rect">
            <a:avLst/>
          </a:prstGeom>
          <a:ln>
            <a:noFill/>
          </a:ln>
        </p:spPr>
      </p:pic>
      <p:pic>
        <p:nvPicPr>
          <p:cNvPr id="142" name="Obraz 141"/>
          <p:cNvPicPr/>
          <p:nvPr/>
        </p:nvPicPr>
        <p:blipFill>
          <a:blip r:embed="rId11" cstate="print"/>
          <a:stretch/>
        </p:blipFill>
        <p:spPr>
          <a:xfrm>
            <a:off x="7704000" y="5184000"/>
            <a:ext cx="836640" cy="625320"/>
          </a:xfrm>
          <a:prstGeom prst="rect">
            <a:avLst/>
          </a:prstGeom>
          <a:ln>
            <a:noFill/>
          </a:ln>
        </p:spPr>
      </p:pic>
      <p:pic>
        <p:nvPicPr>
          <p:cNvPr id="14" name="~PP1535.WAV">
            <a:hlinkClick r:id="" action="ppaction://media"/>
          </p:cNvPr>
          <p:cNvPicPr>
            <a:picLocks noRot="1" noChangeAspect="1"/>
          </p:cNvPicPr>
          <p:nvPr>
            <a:wavAudioFile r:embed="rId1" name="~PP1535.WAV"/>
          </p:nvPr>
        </p:nvPicPr>
        <p:blipFill>
          <a:blip r:embed="rId12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84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44" name="Obraz 143"/>
          <p:cNvPicPr/>
          <p:nvPr/>
        </p:nvPicPr>
        <p:blipFill>
          <a:blip r:embed="rId3"/>
          <a:stretch/>
        </p:blipFill>
        <p:spPr>
          <a:xfrm>
            <a:off x="504000" y="1512000"/>
            <a:ext cx="7486560" cy="4186800"/>
          </a:xfrm>
          <a:prstGeom prst="rect">
            <a:avLst/>
          </a:prstGeom>
          <a:ln>
            <a:noFill/>
          </a:ln>
        </p:spPr>
      </p:pic>
      <p:pic>
        <p:nvPicPr>
          <p:cNvPr id="145" name="Obraz 144"/>
          <p:cNvPicPr/>
          <p:nvPr/>
        </p:nvPicPr>
        <p:blipFill>
          <a:blip r:embed="rId4"/>
          <a:stretch/>
        </p:blipFill>
        <p:spPr>
          <a:xfrm>
            <a:off x="7877520" y="1296000"/>
            <a:ext cx="689040" cy="719280"/>
          </a:xfrm>
          <a:prstGeom prst="rect">
            <a:avLst/>
          </a:prstGeom>
          <a:ln>
            <a:noFill/>
          </a:ln>
        </p:spPr>
      </p:pic>
      <p:pic>
        <p:nvPicPr>
          <p:cNvPr id="146" name="Obraz 145"/>
          <p:cNvPicPr/>
          <p:nvPr/>
        </p:nvPicPr>
        <p:blipFill>
          <a:blip r:embed="rId5"/>
          <a:stretch/>
        </p:blipFill>
        <p:spPr>
          <a:xfrm>
            <a:off x="7488000" y="2343240"/>
            <a:ext cx="1204920" cy="391320"/>
          </a:xfrm>
          <a:prstGeom prst="rect">
            <a:avLst/>
          </a:prstGeom>
          <a:ln>
            <a:noFill/>
          </a:ln>
        </p:spPr>
      </p:pic>
      <p:pic>
        <p:nvPicPr>
          <p:cNvPr id="147" name="Obraz 146"/>
          <p:cNvPicPr/>
          <p:nvPr/>
        </p:nvPicPr>
        <p:blipFill>
          <a:blip r:embed="rId6"/>
          <a:stretch/>
        </p:blipFill>
        <p:spPr>
          <a:xfrm>
            <a:off x="7679880" y="3285720"/>
            <a:ext cx="1030680" cy="384840"/>
          </a:xfrm>
          <a:prstGeom prst="rect">
            <a:avLst/>
          </a:prstGeom>
          <a:ln>
            <a:noFill/>
          </a:ln>
        </p:spPr>
      </p:pic>
      <p:pic>
        <p:nvPicPr>
          <p:cNvPr id="148" name="Obraz 147"/>
          <p:cNvPicPr/>
          <p:nvPr/>
        </p:nvPicPr>
        <p:blipFill>
          <a:blip r:embed="rId7"/>
          <a:stretch/>
        </p:blipFill>
        <p:spPr>
          <a:xfrm>
            <a:off x="7637760" y="4817160"/>
            <a:ext cx="1288800" cy="365400"/>
          </a:xfrm>
          <a:prstGeom prst="rect">
            <a:avLst/>
          </a:prstGeom>
          <a:ln>
            <a:noFill/>
          </a:ln>
        </p:spPr>
      </p:pic>
      <p:pic>
        <p:nvPicPr>
          <p:cNvPr id="149" name="Obraz 148"/>
          <p:cNvPicPr/>
          <p:nvPr/>
        </p:nvPicPr>
        <p:blipFill>
          <a:blip r:embed="rId8"/>
          <a:stretch/>
        </p:blipFill>
        <p:spPr>
          <a:xfrm>
            <a:off x="7540200" y="4065840"/>
            <a:ext cx="1242360" cy="468720"/>
          </a:xfrm>
          <a:prstGeom prst="rect">
            <a:avLst/>
          </a:prstGeom>
          <a:ln>
            <a:noFill/>
          </a:ln>
        </p:spPr>
      </p:pic>
      <p:pic>
        <p:nvPicPr>
          <p:cNvPr id="9" name="~PP3358.WAV">
            <a:hlinkClick r:id="" action="ppaction://media"/>
          </p:cNvPr>
          <p:cNvPicPr>
            <a:picLocks noRot="1" noChangeAspect="1"/>
          </p:cNvPicPr>
          <p:nvPr>
            <a:wavAudioFile r:embed="rId1" name="~PP3358.WAV"/>
          </p:nvPr>
        </p:nvPicPr>
        <p:blipFill>
          <a:blip r:embed="rId9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83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53" name="Obraz 152"/>
          <p:cNvPicPr/>
          <p:nvPr/>
        </p:nvPicPr>
        <p:blipFill>
          <a:blip r:embed="rId3"/>
          <a:stretch/>
        </p:blipFill>
        <p:spPr>
          <a:xfrm>
            <a:off x="504000" y="864000"/>
            <a:ext cx="8494920" cy="769680"/>
          </a:xfrm>
          <a:prstGeom prst="rect">
            <a:avLst/>
          </a:prstGeom>
          <a:ln>
            <a:noFill/>
          </a:ln>
        </p:spPr>
      </p:pic>
      <p:pic>
        <p:nvPicPr>
          <p:cNvPr id="154" name="Obraz 153"/>
          <p:cNvPicPr/>
          <p:nvPr/>
        </p:nvPicPr>
        <p:blipFill>
          <a:blip r:embed="rId4"/>
          <a:stretch/>
        </p:blipFill>
        <p:spPr>
          <a:xfrm>
            <a:off x="390240" y="1918800"/>
            <a:ext cx="8464320" cy="4937760"/>
          </a:xfrm>
          <a:prstGeom prst="rect">
            <a:avLst/>
          </a:prstGeom>
          <a:ln>
            <a:noFill/>
          </a:ln>
        </p:spPr>
      </p:pic>
      <p:pic>
        <p:nvPicPr>
          <p:cNvPr id="155" name="Obraz 154"/>
          <p:cNvPicPr/>
          <p:nvPr/>
        </p:nvPicPr>
        <p:blipFill>
          <a:blip r:embed="rId5" cstate="print"/>
          <a:stretch/>
        </p:blipFill>
        <p:spPr>
          <a:xfrm>
            <a:off x="720000" y="2815560"/>
            <a:ext cx="3713400" cy="1503000"/>
          </a:xfrm>
          <a:prstGeom prst="rect">
            <a:avLst/>
          </a:prstGeom>
          <a:ln>
            <a:noFill/>
          </a:ln>
        </p:spPr>
      </p:pic>
      <p:pic>
        <p:nvPicPr>
          <p:cNvPr id="156" name="Obraz 155"/>
          <p:cNvPicPr/>
          <p:nvPr/>
        </p:nvPicPr>
        <p:blipFill>
          <a:blip r:embed="rId6"/>
          <a:stretch/>
        </p:blipFill>
        <p:spPr>
          <a:xfrm>
            <a:off x="4879800" y="4097880"/>
            <a:ext cx="3614760" cy="868680"/>
          </a:xfrm>
          <a:prstGeom prst="rect">
            <a:avLst/>
          </a:prstGeom>
          <a:ln>
            <a:noFill/>
          </a:ln>
        </p:spPr>
      </p:pic>
      <p:pic>
        <p:nvPicPr>
          <p:cNvPr id="7" name="~PP2195.WAV">
            <a:hlinkClick r:id="" action="ppaction://media"/>
          </p:cNvPr>
          <p:cNvPicPr>
            <a:picLocks noRot="1" noChangeAspect="1"/>
          </p:cNvPicPr>
          <p:nvPr>
            <a:wavAudioFile r:embed="rId1" name="~PP2195.WAV"/>
          </p:nvPr>
        </p:nvPicPr>
        <p:blipFill>
          <a:blip r:embed="rId7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54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016000" y="1008000"/>
            <a:ext cx="5974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Historia tworzenia Towarowej Giełdy Energii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158" name="Obraz 157"/>
          <p:cNvPicPr/>
          <p:nvPr/>
        </p:nvPicPr>
        <p:blipFill>
          <a:blip r:embed="rId3"/>
          <a:stretch/>
        </p:blipFill>
        <p:spPr>
          <a:xfrm>
            <a:off x="983880" y="1346040"/>
            <a:ext cx="7242120" cy="4206240"/>
          </a:xfrm>
          <a:prstGeom prst="rect">
            <a:avLst/>
          </a:prstGeom>
          <a:ln>
            <a:noFill/>
          </a:ln>
        </p:spPr>
      </p:pic>
      <p:sp>
        <p:nvSpPr>
          <p:cNvPr id="159" name="CustomShape 2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14480" y="6215082"/>
            <a:ext cx="34147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Rys.2.Tworzenie Towarowej Giełdy Energii.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~PP397.WAV">
            <a:hlinkClick r:id="" action="ppaction://media"/>
          </p:cNvPr>
          <p:cNvPicPr>
            <a:picLocks noRot="1" noChangeAspect="1"/>
          </p:cNvPicPr>
          <p:nvPr>
            <a:wavAudioFile r:embed="rId1" name="~PP39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25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61" name="Obraz 160"/>
          <p:cNvPicPr/>
          <p:nvPr/>
        </p:nvPicPr>
        <p:blipFill>
          <a:blip r:embed="rId3"/>
          <a:stretch/>
        </p:blipFill>
        <p:spPr>
          <a:xfrm>
            <a:off x="647640" y="864000"/>
            <a:ext cx="8494920" cy="769680"/>
          </a:xfrm>
          <a:prstGeom prst="rect">
            <a:avLst/>
          </a:prstGeom>
          <a:ln>
            <a:noFill/>
          </a:ln>
        </p:spPr>
      </p:pic>
      <p:pic>
        <p:nvPicPr>
          <p:cNvPr id="162" name="Obraz 161"/>
          <p:cNvPicPr/>
          <p:nvPr/>
        </p:nvPicPr>
        <p:blipFill>
          <a:blip r:embed="rId4"/>
          <a:stretch/>
        </p:blipFill>
        <p:spPr>
          <a:xfrm>
            <a:off x="1080000" y="1864080"/>
            <a:ext cx="6982560" cy="4110480"/>
          </a:xfrm>
          <a:prstGeom prst="rect">
            <a:avLst/>
          </a:prstGeom>
          <a:ln>
            <a:noFill/>
          </a:ln>
        </p:spPr>
      </p:pic>
      <p:pic>
        <p:nvPicPr>
          <p:cNvPr id="5" name="~PP4078.WAV">
            <a:hlinkClick r:id="" action="ppaction://media"/>
          </p:cNvPr>
          <p:cNvPicPr>
            <a:picLocks noRot="1" noChangeAspect="1"/>
          </p:cNvPicPr>
          <p:nvPr>
            <a:wavAudioFile r:embed="rId1" name="~PP407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43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64" name="Obraz 163"/>
          <p:cNvPicPr/>
          <p:nvPr/>
        </p:nvPicPr>
        <p:blipFill>
          <a:blip r:embed="rId3"/>
          <a:stretch/>
        </p:blipFill>
        <p:spPr>
          <a:xfrm>
            <a:off x="416160" y="1584000"/>
            <a:ext cx="8366760" cy="3742920"/>
          </a:xfrm>
          <a:prstGeom prst="rect">
            <a:avLst/>
          </a:prstGeom>
          <a:ln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24256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Rys.3.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Rynki na TGE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3968.WAV">
            <a:hlinkClick r:id="" action="ppaction://media"/>
          </p:cNvPr>
          <p:cNvPicPr>
            <a:picLocks noRot="1" noChangeAspect="1"/>
          </p:cNvPicPr>
          <p:nvPr>
            <a:wavAudioFile r:embed="rId1" name="~PP396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027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raz 164"/>
          <p:cNvPicPr/>
          <p:nvPr/>
        </p:nvPicPr>
        <p:blipFill>
          <a:blip r:embed="rId3"/>
          <a:stretch/>
        </p:blipFill>
        <p:spPr>
          <a:xfrm>
            <a:off x="792000" y="1541880"/>
            <a:ext cx="8198280" cy="385704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1234080" y="294480"/>
            <a:ext cx="711648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Funkcjonowanie Towarowej Giełdy Energii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6215082"/>
            <a:ext cx="32960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Rys.4.obrót energią</a:t>
            </a:r>
            <a:r>
              <a:rPr kumimoji="0" lang="pl-PL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 latach 2012-2018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Źródło: [</a:t>
            </a:r>
            <a:r>
              <a:rPr lang="de-DE" sz="800" dirty="0"/>
              <a:t>https://www.tge.pl</a:t>
            </a:r>
            <a:r>
              <a:rPr kumimoji="0" 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~PP1019.WAV">
            <a:hlinkClick r:id="" action="ppaction://media"/>
          </p:cNvPr>
          <p:cNvPicPr>
            <a:picLocks noRot="1" noChangeAspect="1"/>
          </p:cNvPicPr>
          <p:nvPr>
            <a:wavAudioFile r:embed="rId1" name="~PP1019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592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418</Words>
  <Application>LibreOffice/6.1.1.2$Windows_X86_64 LibreOffice_project/5d19a1bfa650b796764388cd8b33a5af1f5baa1b</Application>
  <PresentationFormat>Pokaz na ekranie (4:3)</PresentationFormat>
  <Paragraphs>45</Paragraphs>
  <Slides>25</Slides>
  <Notes>0</Notes>
  <HiddenSlides>0</HiddenSlides>
  <MMClips>25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Gruca</dc:creator>
  <cp:lastModifiedBy>MSI</cp:lastModifiedBy>
  <cp:revision>71</cp:revision>
  <dcterms:created xsi:type="dcterms:W3CDTF">2016-11-08T09:44:05Z</dcterms:created>
  <dcterms:modified xsi:type="dcterms:W3CDTF">2020-12-10T11:59:07Z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