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3"/>
  </p:notesMasterIdLst>
  <p:sldIdLst>
    <p:sldId id="256" r:id="rId4"/>
    <p:sldId id="283" r:id="rId5"/>
    <p:sldId id="257" r:id="rId6"/>
    <p:sldId id="284" r:id="rId7"/>
    <p:sldId id="271" r:id="rId8"/>
    <p:sldId id="274" r:id="rId9"/>
    <p:sldId id="289" r:id="rId10"/>
    <p:sldId id="275" r:id="rId11"/>
    <p:sldId id="285" r:id="rId12"/>
    <p:sldId id="286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2" r:id="rId21"/>
    <p:sldId id="261" r:id="rId22"/>
    <p:sldId id="287" r:id="rId23"/>
    <p:sldId id="264" r:id="rId24"/>
    <p:sldId id="270" r:id="rId25"/>
    <p:sldId id="265" r:id="rId26"/>
    <p:sldId id="268" r:id="rId27"/>
    <p:sldId id="269" r:id="rId28"/>
    <p:sldId id="267" r:id="rId29"/>
    <p:sldId id="266" r:id="rId30"/>
    <p:sldId id="288" r:id="rId31"/>
    <p:sldId id="258" r:id="rId32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ID%2020_21\pomoce%20do%20prezentacji\zestyk\zesty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24"/>
          <c:y val="3.703703703703709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punktowo!$D$4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punktowo!$B$8:$B$23</c:f>
              <c:numCache>
                <c:formatCode>General</c:formatCode>
                <c:ptCount val="16"/>
                <c:pt idx="0">
                  <c:v>1.37</c:v>
                </c:pt>
                <c:pt idx="1">
                  <c:v>2.3499999999999988</c:v>
                </c:pt>
                <c:pt idx="2">
                  <c:v>3.14</c:v>
                </c:pt>
                <c:pt idx="3">
                  <c:v>3.92</c:v>
                </c:pt>
                <c:pt idx="4">
                  <c:v>5</c:v>
                </c:pt>
                <c:pt idx="5">
                  <c:v>6.57</c:v>
                </c:pt>
                <c:pt idx="6">
                  <c:v>7.55</c:v>
                </c:pt>
                <c:pt idx="7">
                  <c:v>9.42</c:v>
                </c:pt>
                <c:pt idx="8">
                  <c:v>10.79</c:v>
                </c:pt>
                <c:pt idx="9">
                  <c:v>12.360000000000008</c:v>
                </c:pt>
                <c:pt idx="10">
                  <c:v>15.3</c:v>
                </c:pt>
                <c:pt idx="11">
                  <c:v>15.89</c:v>
                </c:pt>
                <c:pt idx="12">
                  <c:v>16.779999999999987</c:v>
                </c:pt>
                <c:pt idx="13">
                  <c:v>18.439999999999987</c:v>
                </c:pt>
                <c:pt idx="14">
                  <c:v>19.82</c:v>
                </c:pt>
                <c:pt idx="15">
                  <c:v>21.09</c:v>
                </c:pt>
              </c:numCache>
            </c:numRef>
          </c:xVal>
          <c:yVal>
            <c:numRef>
              <c:f>punktowo!$D$8:$D$23</c:f>
              <c:numCache>
                <c:formatCode>General</c:formatCode>
                <c:ptCount val="16"/>
                <c:pt idx="0">
                  <c:v>6</c:v>
                </c:pt>
                <c:pt idx="1">
                  <c:v>4.25</c:v>
                </c:pt>
                <c:pt idx="2">
                  <c:v>3.3499999999999988</c:v>
                </c:pt>
                <c:pt idx="3">
                  <c:v>2.65</c:v>
                </c:pt>
                <c:pt idx="4">
                  <c:v>2.25</c:v>
                </c:pt>
                <c:pt idx="5">
                  <c:v>1</c:v>
                </c:pt>
                <c:pt idx="6">
                  <c:v>0.85000000000000053</c:v>
                </c:pt>
                <c:pt idx="7">
                  <c:v>0.8</c:v>
                </c:pt>
                <c:pt idx="8">
                  <c:v>0.67500000000000082</c:v>
                </c:pt>
                <c:pt idx="9">
                  <c:v>0.57500000000000051</c:v>
                </c:pt>
                <c:pt idx="10">
                  <c:v>0.5</c:v>
                </c:pt>
                <c:pt idx="11">
                  <c:v>0.47500000000000026</c:v>
                </c:pt>
                <c:pt idx="12">
                  <c:v>0.42500000000000032</c:v>
                </c:pt>
                <c:pt idx="13">
                  <c:v>0.4</c:v>
                </c:pt>
                <c:pt idx="14">
                  <c:v>0.37500000000000028</c:v>
                </c:pt>
                <c:pt idx="15">
                  <c:v>0.35000000000000026</c:v>
                </c:pt>
              </c:numCache>
            </c:numRef>
          </c:yVal>
        </c:ser>
        <c:axId val="110545536"/>
        <c:axId val="110544000"/>
      </c:scatterChart>
      <c:valAx>
        <c:axId val="110545536"/>
        <c:scaling>
          <c:orientation val="minMax"/>
        </c:scaling>
        <c:axPos val="b"/>
        <c:numFmt formatCode="General" sourceLinked="1"/>
        <c:tickLblPos val="nextTo"/>
        <c:crossAx val="110544000"/>
        <c:crosses val="autoZero"/>
        <c:crossBetween val="midCat"/>
      </c:valAx>
      <c:valAx>
        <c:axId val="110544000"/>
        <c:scaling>
          <c:orientation val="minMax"/>
        </c:scaling>
        <c:axPos val="l"/>
        <c:majorGridlines/>
        <c:numFmt formatCode="General" sourceLinked="1"/>
        <c:tickLblPos val="nextTo"/>
        <c:crossAx val="110545536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85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powierzchniowo!$Q$4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powierzchniowo!$O$34:$O$42</c:f>
              <c:numCache>
                <c:formatCode>General</c:formatCode>
                <c:ptCount val="9"/>
                <c:pt idx="0">
                  <c:v>44.15</c:v>
                </c:pt>
                <c:pt idx="1">
                  <c:v>35.220000000000013</c:v>
                </c:pt>
                <c:pt idx="2">
                  <c:v>16.68</c:v>
                </c:pt>
                <c:pt idx="3">
                  <c:v>14.719999999999999</c:v>
                </c:pt>
                <c:pt idx="4">
                  <c:v>9.61</c:v>
                </c:pt>
                <c:pt idx="5">
                  <c:v>7.55</c:v>
                </c:pt>
                <c:pt idx="6">
                  <c:v>5.98</c:v>
                </c:pt>
                <c:pt idx="7">
                  <c:v>4.41</c:v>
                </c:pt>
                <c:pt idx="8">
                  <c:v>1.47</c:v>
                </c:pt>
              </c:numCache>
            </c:numRef>
          </c:xVal>
          <c:yVal>
            <c:numRef>
              <c:f>powierzchniowo!$Q$34:$Q$42</c:f>
              <c:numCache>
                <c:formatCode>General</c:formatCode>
                <c:ptCount val="9"/>
                <c:pt idx="0">
                  <c:v>1.474999999999999</c:v>
                </c:pt>
                <c:pt idx="1">
                  <c:v>1.5</c:v>
                </c:pt>
                <c:pt idx="2">
                  <c:v>1.5249999999999988</c:v>
                </c:pt>
                <c:pt idx="3">
                  <c:v>1.55</c:v>
                </c:pt>
                <c:pt idx="4">
                  <c:v>1.575</c:v>
                </c:pt>
                <c:pt idx="5">
                  <c:v>1.625</c:v>
                </c:pt>
                <c:pt idx="6">
                  <c:v>1.724999999999999</c:v>
                </c:pt>
                <c:pt idx="7">
                  <c:v>1.9000000000000001</c:v>
                </c:pt>
                <c:pt idx="8">
                  <c:v>2</c:v>
                </c:pt>
              </c:numCache>
            </c:numRef>
          </c:yVal>
        </c:ser>
        <c:axId val="111965696"/>
        <c:axId val="111967232"/>
      </c:scatterChart>
      <c:valAx>
        <c:axId val="111965696"/>
        <c:scaling>
          <c:orientation val="minMax"/>
        </c:scaling>
        <c:axPos val="b"/>
        <c:numFmt formatCode="General" sourceLinked="1"/>
        <c:tickLblPos val="nextTo"/>
        <c:crossAx val="111967232"/>
        <c:crosses val="autoZero"/>
        <c:crossBetween val="midCat"/>
      </c:valAx>
      <c:valAx>
        <c:axId val="111967232"/>
        <c:scaling>
          <c:orientation val="minMax"/>
        </c:scaling>
        <c:axPos val="l"/>
        <c:majorGridlines/>
        <c:numFmt formatCode="General" sourceLinked="1"/>
        <c:tickLblPos val="nextTo"/>
        <c:crossAx val="111965696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52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powierzchniowo!$D$4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powierzchniowo!$B$8:$B$20</c:f>
              <c:numCache>
                <c:formatCode>General</c:formatCode>
                <c:ptCount val="13"/>
                <c:pt idx="0">
                  <c:v>0.88</c:v>
                </c:pt>
                <c:pt idx="1">
                  <c:v>1.28</c:v>
                </c:pt>
                <c:pt idx="2">
                  <c:v>4.51</c:v>
                </c:pt>
                <c:pt idx="3">
                  <c:v>6.4700000000000024</c:v>
                </c:pt>
                <c:pt idx="4">
                  <c:v>7.85</c:v>
                </c:pt>
                <c:pt idx="5">
                  <c:v>9.0300000000000011</c:v>
                </c:pt>
                <c:pt idx="6">
                  <c:v>10.89</c:v>
                </c:pt>
                <c:pt idx="7">
                  <c:v>13.729999999999999</c:v>
                </c:pt>
                <c:pt idx="8">
                  <c:v>15.89</c:v>
                </c:pt>
                <c:pt idx="9">
                  <c:v>19.420000000000002</c:v>
                </c:pt>
                <c:pt idx="10">
                  <c:v>21.779999999999987</c:v>
                </c:pt>
                <c:pt idx="11">
                  <c:v>32.47</c:v>
                </c:pt>
                <c:pt idx="12">
                  <c:v>28.55</c:v>
                </c:pt>
              </c:numCache>
            </c:numRef>
          </c:xVal>
          <c:yVal>
            <c:numRef>
              <c:f>powierzchniowo!$D$8:$D$20</c:f>
              <c:numCache>
                <c:formatCode>General</c:formatCode>
                <c:ptCount val="13"/>
                <c:pt idx="0">
                  <c:v>31.25</c:v>
                </c:pt>
                <c:pt idx="1">
                  <c:v>28.75</c:v>
                </c:pt>
                <c:pt idx="2">
                  <c:v>24</c:v>
                </c:pt>
                <c:pt idx="3">
                  <c:v>18.5</c:v>
                </c:pt>
                <c:pt idx="4">
                  <c:v>16.375</c:v>
                </c:pt>
                <c:pt idx="5">
                  <c:v>13.75</c:v>
                </c:pt>
                <c:pt idx="6">
                  <c:v>12.25</c:v>
                </c:pt>
                <c:pt idx="7">
                  <c:v>10.75</c:v>
                </c:pt>
                <c:pt idx="8">
                  <c:v>9.75</c:v>
                </c:pt>
                <c:pt idx="9">
                  <c:v>9.625</c:v>
                </c:pt>
                <c:pt idx="10">
                  <c:v>9.5</c:v>
                </c:pt>
                <c:pt idx="11">
                  <c:v>6.75</c:v>
                </c:pt>
                <c:pt idx="12">
                  <c:v>7</c:v>
                </c:pt>
              </c:numCache>
            </c:numRef>
          </c:yVal>
        </c:ser>
        <c:axId val="112091520"/>
        <c:axId val="112093056"/>
      </c:scatterChart>
      <c:valAx>
        <c:axId val="112091520"/>
        <c:scaling>
          <c:orientation val="minMax"/>
        </c:scaling>
        <c:axPos val="b"/>
        <c:numFmt formatCode="General" sourceLinked="1"/>
        <c:tickLblPos val="nextTo"/>
        <c:crossAx val="112093056"/>
        <c:crosses val="autoZero"/>
        <c:crossBetween val="midCat"/>
      </c:valAx>
      <c:valAx>
        <c:axId val="112093056"/>
        <c:scaling>
          <c:orientation val="minMax"/>
        </c:scaling>
        <c:axPos val="l"/>
        <c:majorGridlines/>
        <c:numFmt formatCode="General" sourceLinked="1"/>
        <c:tickLblPos val="nextTo"/>
        <c:crossAx val="112091520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63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powierzchniowo!$Q$4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powierzchniowo!$O$8:$O$17</c:f>
              <c:numCache>
                <c:formatCode>General</c:formatCode>
                <c:ptCount val="10"/>
                <c:pt idx="0">
                  <c:v>25.7</c:v>
                </c:pt>
                <c:pt idx="1">
                  <c:v>22.56</c:v>
                </c:pt>
                <c:pt idx="2">
                  <c:v>15.11</c:v>
                </c:pt>
                <c:pt idx="3">
                  <c:v>12.46</c:v>
                </c:pt>
                <c:pt idx="4">
                  <c:v>11.28</c:v>
                </c:pt>
                <c:pt idx="5">
                  <c:v>9.0300000000000011</c:v>
                </c:pt>
                <c:pt idx="6">
                  <c:v>7.3599999999999985</c:v>
                </c:pt>
                <c:pt idx="7">
                  <c:v>5.3</c:v>
                </c:pt>
                <c:pt idx="8">
                  <c:v>3.24</c:v>
                </c:pt>
                <c:pt idx="9">
                  <c:v>2.3499999999999988</c:v>
                </c:pt>
              </c:numCache>
            </c:numRef>
          </c:xVal>
          <c:yVal>
            <c:numRef>
              <c:f>powierzchniowo!$Q$8:$Q$17</c:f>
              <c:numCache>
                <c:formatCode>General</c:formatCode>
                <c:ptCount val="10"/>
                <c:pt idx="0">
                  <c:v>8</c:v>
                </c:pt>
                <c:pt idx="1">
                  <c:v>8.75</c:v>
                </c:pt>
                <c:pt idx="2">
                  <c:v>9.5</c:v>
                </c:pt>
                <c:pt idx="3">
                  <c:v>9.625</c:v>
                </c:pt>
                <c:pt idx="4">
                  <c:v>12</c:v>
                </c:pt>
                <c:pt idx="5">
                  <c:v>13.75</c:v>
                </c:pt>
                <c:pt idx="6">
                  <c:v>14.75</c:v>
                </c:pt>
                <c:pt idx="7">
                  <c:v>17.5</c:v>
                </c:pt>
                <c:pt idx="8">
                  <c:v>23.5</c:v>
                </c:pt>
                <c:pt idx="9">
                  <c:v>29.5</c:v>
                </c:pt>
              </c:numCache>
            </c:numRef>
          </c:yVal>
        </c:ser>
        <c:axId val="112109440"/>
        <c:axId val="112110976"/>
      </c:scatterChart>
      <c:valAx>
        <c:axId val="112109440"/>
        <c:scaling>
          <c:orientation val="minMax"/>
        </c:scaling>
        <c:axPos val="b"/>
        <c:numFmt formatCode="General" sourceLinked="1"/>
        <c:tickLblPos val="nextTo"/>
        <c:crossAx val="112110976"/>
        <c:crosses val="autoZero"/>
        <c:crossBetween val="midCat"/>
      </c:valAx>
      <c:valAx>
        <c:axId val="112110976"/>
        <c:scaling>
          <c:orientation val="minMax"/>
        </c:scaling>
        <c:axPos val="l"/>
        <c:majorGridlines/>
        <c:numFmt formatCode="General" sourceLinked="1"/>
        <c:tickLblPos val="nextTo"/>
        <c:crossAx val="112109440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41"/>
          <c:y val="3.7037037037037056E-2"/>
        </c:manualLayout>
      </c:layout>
    </c:title>
    <c:plotArea>
      <c:layout>
        <c:manualLayout>
          <c:layoutTarget val="inner"/>
          <c:xMode val="edge"/>
          <c:yMode val="edge"/>
          <c:x val="8.292000856151252E-2"/>
          <c:y val="0.18379629629629651"/>
          <c:w val="0.85525196404526038"/>
          <c:h val="0.6656558034412372"/>
        </c:manualLayout>
      </c:layout>
      <c:scatterChart>
        <c:scatterStyle val="lineMarker"/>
        <c:ser>
          <c:idx val="0"/>
          <c:order val="0"/>
          <c:tx>
            <c:strRef>
              <c:f>punktowo!$D$4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punktowo!$O$8:$O$21</c:f>
              <c:numCache>
                <c:formatCode>General</c:formatCode>
                <c:ptCount val="14"/>
                <c:pt idx="0">
                  <c:v>20.21</c:v>
                </c:pt>
                <c:pt idx="1">
                  <c:v>18.439999999999987</c:v>
                </c:pt>
                <c:pt idx="2">
                  <c:v>16.68</c:v>
                </c:pt>
                <c:pt idx="3">
                  <c:v>14.81</c:v>
                </c:pt>
                <c:pt idx="4">
                  <c:v>12.65</c:v>
                </c:pt>
                <c:pt idx="5">
                  <c:v>11.38</c:v>
                </c:pt>
                <c:pt idx="6">
                  <c:v>9.7100000000000009</c:v>
                </c:pt>
                <c:pt idx="7">
                  <c:v>7.75</c:v>
                </c:pt>
                <c:pt idx="8">
                  <c:v>5.79</c:v>
                </c:pt>
                <c:pt idx="9">
                  <c:v>5.3</c:v>
                </c:pt>
                <c:pt idx="10">
                  <c:v>3.92</c:v>
                </c:pt>
                <c:pt idx="11">
                  <c:v>2.94</c:v>
                </c:pt>
                <c:pt idx="12">
                  <c:v>2.3499999999999988</c:v>
                </c:pt>
                <c:pt idx="13">
                  <c:v>1.28</c:v>
                </c:pt>
              </c:numCache>
            </c:numRef>
          </c:xVal>
          <c:yVal>
            <c:numRef>
              <c:f>punktowo!$Q$8:$Q$21</c:f>
              <c:numCache>
                <c:formatCode>General</c:formatCode>
                <c:ptCount val="14"/>
                <c:pt idx="0">
                  <c:v>0.37500000000000028</c:v>
                </c:pt>
                <c:pt idx="1">
                  <c:v>0.4</c:v>
                </c:pt>
                <c:pt idx="2">
                  <c:v>0.45</c:v>
                </c:pt>
                <c:pt idx="3">
                  <c:v>0.47500000000000026</c:v>
                </c:pt>
                <c:pt idx="4">
                  <c:v>0.5</c:v>
                </c:pt>
                <c:pt idx="5">
                  <c:v>0.52500000000000002</c:v>
                </c:pt>
                <c:pt idx="6">
                  <c:v>0.62500000000000056</c:v>
                </c:pt>
                <c:pt idx="7">
                  <c:v>0.7750000000000008</c:v>
                </c:pt>
                <c:pt idx="8">
                  <c:v>0.87500000000000056</c:v>
                </c:pt>
                <c:pt idx="9">
                  <c:v>0.92500000000000004</c:v>
                </c:pt>
                <c:pt idx="10">
                  <c:v>1.05</c:v>
                </c:pt>
                <c:pt idx="11">
                  <c:v>1.375</c:v>
                </c:pt>
                <c:pt idx="12">
                  <c:v>1.75</c:v>
                </c:pt>
                <c:pt idx="13">
                  <c:v>2.5249999999999999</c:v>
                </c:pt>
              </c:numCache>
            </c:numRef>
          </c:yVal>
        </c:ser>
        <c:axId val="110551040"/>
        <c:axId val="110552576"/>
      </c:scatterChart>
      <c:valAx>
        <c:axId val="110551040"/>
        <c:scaling>
          <c:orientation val="minMax"/>
        </c:scaling>
        <c:axPos val="b"/>
        <c:numFmt formatCode="General" sourceLinked="1"/>
        <c:tickLblPos val="nextTo"/>
        <c:crossAx val="110552576"/>
        <c:crosses val="autoZero"/>
        <c:crossBetween val="midCat"/>
      </c:valAx>
      <c:valAx>
        <c:axId val="110552576"/>
        <c:scaling>
          <c:orientation val="minMax"/>
        </c:scaling>
        <c:axPos val="l"/>
        <c:majorGridlines/>
        <c:numFmt formatCode="General" sourceLinked="1"/>
        <c:tickLblPos val="nextTo"/>
        <c:crossAx val="110551040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41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punktowo!$D$4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punktowo!$B$35:$B$54</c:f>
              <c:numCache>
                <c:formatCode>General</c:formatCode>
                <c:ptCount val="20"/>
                <c:pt idx="0">
                  <c:v>0.98</c:v>
                </c:pt>
                <c:pt idx="1">
                  <c:v>3.4299999999999997</c:v>
                </c:pt>
                <c:pt idx="2">
                  <c:v>5.79</c:v>
                </c:pt>
                <c:pt idx="3">
                  <c:v>6.9700000000000024</c:v>
                </c:pt>
                <c:pt idx="4">
                  <c:v>7.46</c:v>
                </c:pt>
                <c:pt idx="5">
                  <c:v>8.0400000000000009</c:v>
                </c:pt>
                <c:pt idx="6">
                  <c:v>10.1</c:v>
                </c:pt>
                <c:pt idx="7">
                  <c:v>12.850000000000009</c:v>
                </c:pt>
                <c:pt idx="8">
                  <c:v>15.01</c:v>
                </c:pt>
                <c:pt idx="9">
                  <c:v>15.99</c:v>
                </c:pt>
                <c:pt idx="10">
                  <c:v>18.25</c:v>
                </c:pt>
                <c:pt idx="11">
                  <c:v>18.439999999999987</c:v>
                </c:pt>
                <c:pt idx="12">
                  <c:v>19.420000000000002</c:v>
                </c:pt>
                <c:pt idx="13">
                  <c:v>20.8</c:v>
                </c:pt>
                <c:pt idx="14">
                  <c:v>21.88</c:v>
                </c:pt>
                <c:pt idx="15">
                  <c:v>24.23</c:v>
                </c:pt>
                <c:pt idx="16">
                  <c:v>27.66</c:v>
                </c:pt>
                <c:pt idx="17">
                  <c:v>30.41</c:v>
                </c:pt>
                <c:pt idx="18">
                  <c:v>32.57</c:v>
                </c:pt>
                <c:pt idx="19">
                  <c:v>37.08</c:v>
                </c:pt>
              </c:numCache>
            </c:numRef>
          </c:xVal>
          <c:yVal>
            <c:numRef>
              <c:f>punktowo!$D$35:$D$54</c:f>
              <c:numCache>
                <c:formatCode>General</c:formatCode>
                <c:ptCount val="20"/>
                <c:pt idx="0">
                  <c:v>37.5</c:v>
                </c:pt>
                <c:pt idx="1">
                  <c:v>28.75</c:v>
                </c:pt>
                <c:pt idx="2">
                  <c:v>26.75</c:v>
                </c:pt>
                <c:pt idx="3">
                  <c:v>26</c:v>
                </c:pt>
                <c:pt idx="4">
                  <c:v>17.5</c:v>
                </c:pt>
                <c:pt idx="5">
                  <c:v>12.6</c:v>
                </c:pt>
                <c:pt idx="6">
                  <c:v>8.25</c:v>
                </c:pt>
                <c:pt idx="7">
                  <c:v>8</c:v>
                </c:pt>
                <c:pt idx="8">
                  <c:v>7.7</c:v>
                </c:pt>
                <c:pt idx="9">
                  <c:v>7.5</c:v>
                </c:pt>
                <c:pt idx="10">
                  <c:v>7.45</c:v>
                </c:pt>
                <c:pt idx="11">
                  <c:v>7.25</c:v>
                </c:pt>
                <c:pt idx="12">
                  <c:v>6.875</c:v>
                </c:pt>
                <c:pt idx="13">
                  <c:v>6.6749999999999954</c:v>
                </c:pt>
                <c:pt idx="14">
                  <c:v>6.5</c:v>
                </c:pt>
                <c:pt idx="15">
                  <c:v>6.375</c:v>
                </c:pt>
                <c:pt idx="16">
                  <c:v>6.25</c:v>
                </c:pt>
                <c:pt idx="17">
                  <c:v>6.1249999999999938</c:v>
                </c:pt>
                <c:pt idx="18">
                  <c:v>5.875</c:v>
                </c:pt>
                <c:pt idx="19">
                  <c:v>5.75</c:v>
                </c:pt>
              </c:numCache>
            </c:numRef>
          </c:yVal>
        </c:ser>
        <c:axId val="111123072"/>
        <c:axId val="111137152"/>
      </c:scatterChart>
      <c:valAx>
        <c:axId val="111123072"/>
        <c:scaling>
          <c:orientation val="minMax"/>
        </c:scaling>
        <c:axPos val="b"/>
        <c:numFmt formatCode="General" sourceLinked="1"/>
        <c:tickLblPos val="nextTo"/>
        <c:crossAx val="111137152"/>
        <c:crosses val="autoZero"/>
        <c:crossBetween val="midCat"/>
      </c:valAx>
      <c:valAx>
        <c:axId val="111137152"/>
        <c:scaling>
          <c:orientation val="minMax"/>
        </c:scaling>
        <c:axPos val="l"/>
        <c:majorGridlines/>
        <c:numFmt formatCode="General" sourceLinked="1"/>
        <c:tickLblPos val="nextTo"/>
        <c:crossAx val="111123072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52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punktowo!$D$4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punktowo!$O$35:$O$47</c:f>
              <c:numCache>
                <c:formatCode>General</c:formatCode>
                <c:ptCount val="13"/>
                <c:pt idx="0">
                  <c:v>34.630000000000003</c:v>
                </c:pt>
                <c:pt idx="1">
                  <c:v>31.2</c:v>
                </c:pt>
                <c:pt idx="2">
                  <c:v>28.45</c:v>
                </c:pt>
                <c:pt idx="3">
                  <c:v>24.23</c:v>
                </c:pt>
                <c:pt idx="4">
                  <c:v>20.7</c:v>
                </c:pt>
                <c:pt idx="5">
                  <c:v>17.66</c:v>
                </c:pt>
                <c:pt idx="6">
                  <c:v>15.3</c:v>
                </c:pt>
                <c:pt idx="7">
                  <c:v>12.75</c:v>
                </c:pt>
                <c:pt idx="8">
                  <c:v>10.89</c:v>
                </c:pt>
                <c:pt idx="9">
                  <c:v>8.2399999999999984</c:v>
                </c:pt>
                <c:pt idx="10">
                  <c:v>6.57</c:v>
                </c:pt>
                <c:pt idx="11">
                  <c:v>4.6099999999999985</c:v>
                </c:pt>
                <c:pt idx="12">
                  <c:v>2.4499999999999997</c:v>
                </c:pt>
              </c:numCache>
            </c:numRef>
          </c:xVal>
          <c:yVal>
            <c:numRef>
              <c:f>punktowo!$Q$35:$Q$47</c:f>
              <c:numCache>
                <c:formatCode>General</c:formatCode>
                <c:ptCount val="13"/>
                <c:pt idx="0">
                  <c:v>6</c:v>
                </c:pt>
                <c:pt idx="1">
                  <c:v>6.25</c:v>
                </c:pt>
                <c:pt idx="2">
                  <c:v>6.75</c:v>
                </c:pt>
                <c:pt idx="3">
                  <c:v>7.0249999999999959</c:v>
                </c:pt>
                <c:pt idx="4">
                  <c:v>7.25</c:v>
                </c:pt>
                <c:pt idx="5">
                  <c:v>7.5750000000000002</c:v>
                </c:pt>
                <c:pt idx="6">
                  <c:v>8.25</c:v>
                </c:pt>
                <c:pt idx="7">
                  <c:v>14.25</c:v>
                </c:pt>
                <c:pt idx="8">
                  <c:v>21.25</c:v>
                </c:pt>
                <c:pt idx="9">
                  <c:v>22.25</c:v>
                </c:pt>
                <c:pt idx="10">
                  <c:v>26.25</c:v>
                </c:pt>
                <c:pt idx="11">
                  <c:v>29.25</c:v>
                </c:pt>
                <c:pt idx="12">
                  <c:v>31.25</c:v>
                </c:pt>
              </c:numCache>
            </c:numRef>
          </c:yVal>
        </c:ser>
        <c:axId val="111739264"/>
        <c:axId val="111740800"/>
      </c:scatterChart>
      <c:valAx>
        <c:axId val="111739264"/>
        <c:scaling>
          <c:orientation val="minMax"/>
        </c:scaling>
        <c:axPos val="b"/>
        <c:numFmt formatCode="General" sourceLinked="1"/>
        <c:tickLblPos val="nextTo"/>
        <c:crossAx val="111740800"/>
        <c:crosses val="autoZero"/>
        <c:crossBetween val="midCat"/>
      </c:valAx>
      <c:valAx>
        <c:axId val="111740800"/>
        <c:scaling>
          <c:orientation val="minMax"/>
        </c:scaling>
        <c:axPos val="l"/>
        <c:majorGridlines/>
        <c:numFmt formatCode="General" sourceLinked="1"/>
        <c:tickLblPos val="nextTo"/>
        <c:crossAx val="111739264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41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liniowo!$D$4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liniowo!$B$8:$B$18</c:f>
              <c:numCache>
                <c:formatCode>General</c:formatCode>
                <c:ptCount val="11"/>
                <c:pt idx="0">
                  <c:v>0.98</c:v>
                </c:pt>
                <c:pt idx="1">
                  <c:v>1.77</c:v>
                </c:pt>
                <c:pt idx="2">
                  <c:v>2.84</c:v>
                </c:pt>
                <c:pt idx="3">
                  <c:v>5.3</c:v>
                </c:pt>
                <c:pt idx="4">
                  <c:v>6.9700000000000024</c:v>
                </c:pt>
                <c:pt idx="5">
                  <c:v>10.89</c:v>
                </c:pt>
                <c:pt idx="6">
                  <c:v>12.65</c:v>
                </c:pt>
                <c:pt idx="7">
                  <c:v>14.719999999999999</c:v>
                </c:pt>
                <c:pt idx="8">
                  <c:v>17.95</c:v>
                </c:pt>
                <c:pt idx="9">
                  <c:v>19.52</c:v>
                </c:pt>
                <c:pt idx="10">
                  <c:v>22.56</c:v>
                </c:pt>
              </c:numCache>
            </c:numRef>
          </c:xVal>
          <c:yVal>
            <c:numRef>
              <c:f>liniowo!$D$8:$D$18</c:f>
              <c:numCache>
                <c:formatCode>General</c:formatCode>
                <c:ptCount val="11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6.75</c:v>
                </c:pt>
                <c:pt idx="4">
                  <c:v>5.75</c:v>
                </c:pt>
                <c:pt idx="5">
                  <c:v>4.75</c:v>
                </c:pt>
                <c:pt idx="6">
                  <c:v>4.25</c:v>
                </c:pt>
                <c:pt idx="7">
                  <c:v>3</c:v>
                </c:pt>
                <c:pt idx="8">
                  <c:v>2.4</c:v>
                </c:pt>
                <c:pt idx="9">
                  <c:v>2.2999999999999998</c:v>
                </c:pt>
                <c:pt idx="10">
                  <c:v>2.2000000000000002</c:v>
                </c:pt>
              </c:numCache>
            </c:numRef>
          </c:yVal>
        </c:ser>
        <c:axId val="111803392"/>
        <c:axId val="111899392"/>
      </c:scatterChart>
      <c:valAx>
        <c:axId val="111803392"/>
        <c:scaling>
          <c:orientation val="minMax"/>
        </c:scaling>
        <c:axPos val="b"/>
        <c:numFmt formatCode="General" sourceLinked="1"/>
        <c:tickLblPos val="nextTo"/>
        <c:crossAx val="111899392"/>
        <c:crosses val="autoZero"/>
        <c:crossBetween val="midCat"/>
      </c:valAx>
      <c:valAx>
        <c:axId val="111899392"/>
        <c:scaling>
          <c:orientation val="minMax"/>
        </c:scaling>
        <c:axPos val="l"/>
        <c:majorGridlines/>
        <c:numFmt formatCode="General" sourceLinked="1"/>
        <c:tickLblPos val="nextTo"/>
        <c:crossAx val="111803392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52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liniowo!$Q$4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liniowo!$O$8:$O$14</c:f>
              <c:numCache>
                <c:formatCode>General</c:formatCode>
                <c:ptCount val="7"/>
                <c:pt idx="0">
                  <c:v>20.8</c:v>
                </c:pt>
                <c:pt idx="1">
                  <c:v>17.66</c:v>
                </c:pt>
                <c:pt idx="2">
                  <c:v>13.239999999999998</c:v>
                </c:pt>
                <c:pt idx="3">
                  <c:v>9.0300000000000011</c:v>
                </c:pt>
                <c:pt idx="4">
                  <c:v>7.1599999999999975</c:v>
                </c:pt>
                <c:pt idx="5">
                  <c:v>5.79</c:v>
                </c:pt>
                <c:pt idx="6">
                  <c:v>1.47</c:v>
                </c:pt>
              </c:numCache>
            </c:numRef>
          </c:xVal>
          <c:yVal>
            <c:numRef>
              <c:f>liniowo!$Q$8:$Q$14</c:f>
              <c:numCache>
                <c:formatCode>General</c:formatCode>
                <c:ptCount val="7"/>
                <c:pt idx="0">
                  <c:v>2.3499999999999988</c:v>
                </c:pt>
                <c:pt idx="1">
                  <c:v>3.0249999999999999</c:v>
                </c:pt>
                <c:pt idx="2">
                  <c:v>3.7</c:v>
                </c:pt>
                <c:pt idx="3">
                  <c:v>4.75</c:v>
                </c:pt>
                <c:pt idx="4">
                  <c:v>5.05</c:v>
                </c:pt>
                <c:pt idx="5">
                  <c:v>5.3249999999999948</c:v>
                </c:pt>
                <c:pt idx="6">
                  <c:v>5.5</c:v>
                </c:pt>
              </c:numCache>
            </c:numRef>
          </c:yVal>
        </c:ser>
        <c:axId val="111911680"/>
        <c:axId val="111913216"/>
      </c:scatterChart>
      <c:valAx>
        <c:axId val="111911680"/>
        <c:scaling>
          <c:orientation val="minMax"/>
        </c:scaling>
        <c:axPos val="b"/>
        <c:numFmt formatCode="General" sourceLinked="1"/>
        <c:tickLblPos val="nextTo"/>
        <c:crossAx val="111913216"/>
        <c:crosses val="autoZero"/>
        <c:crossBetween val="midCat"/>
      </c:valAx>
      <c:valAx>
        <c:axId val="111913216"/>
        <c:scaling>
          <c:orientation val="minMax"/>
        </c:scaling>
        <c:axPos val="l"/>
        <c:majorGridlines/>
        <c:numFmt formatCode="General" sourceLinked="1"/>
        <c:tickLblPos val="nextTo"/>
        <c:crossAx val="111911680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52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liniowo!$D$4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liniowo!$B$31:$B$50</c:f>
              <c:numCache>
                <c:formatCode>General</c:formatCode>
                <c:ptCount val="20"/>
                <c:pt idx="0">
                  <c:v>0.29000000000000026</c:v>
                </c:pt>
                <c:pt idx="1">
                  <c:v>1.28</c:v>
                </c:pt>
                <c:pt idx="2">
                  <c:v>2.65</c:v>
                </c:pt>
                <c:pt idx="3">
                  <c:v>4.0199999999999996</c:v>
                </c:pt>
                <c:pt idx="4">
                  <c:v>6.4700000000000024</c:v>
                </c:pt>
                <c:pt idx="5">
                  <c:v>6.9700000000000024</c:v>
                </c:pt>
                <c:pt idx="6">
                  <c:v>8.5300000000000011</c:v>
                </c:pt>
                <c:pt idx="7">
                  <c:v>9.7100000000000009</c:v>
                </c:pt>
                <c:pt idx="8">
                  <c:v>12.65</c:v>
                </c:pt>
                <c:pt idx="9">
                  <c:v>15.01</c:v>
                </c:pt>
                <c:pt idx="10">
                  <c:v>17.36</c:v>
                </c:pt>
                <c:pt idx="11">
                  <c:v>19.82</c:v>
                </c:pt>
                <c:pt idx="12">
                  <c:v>21.58</c:v>
                </c:pt>
                <c:pt idx="13">
                  <c:v>24.72</c:v>
                </c:pt>
                <c:pt idx="14">
                  <c:v>28.74</c:v>
                </c:pt>
                <c:pt idx="15">
                  <c:v>34.339999999999996</c:v>
                </c:pt>
                <c:pt idx="16">
                  <c:v>40.020000000000003</c:v>
                </c:pt>
                <c:pt idx="17">
                  <c:v>49.05</c:v>
                </c:pt>
                <c:pt idx="18">
                  <c:v>59.15</c:v>
                </c:pt>
                <c:pt idx="19">
                  <c:v>63.77</c:v>
                </c:pt>
              </c:numCache>
            </c:numRef>
          </c:xVal>
          <c:yVal>
            <c:numRef>
              <c:f>liniowo!$D$31:$D$50</c:f>
              <c:numCache>
                <c:formatCode>General</c:formatCode>
                <c:ptCount val="20"/>
                <c:pt idx="0">
                  <c:v>36.5</c:v>
                </c:pt>
                <c:pt idx="1">
                  <c:v>23.75</c:v>
                </c:pt>
                <c:pt idx="2">
                  <c:v>18.25</c:v>
                </c:pt>
                <c:pt idx="3">
                  <c:v>13</c:v>
                </c:pt>
                <c:pt idx="4">
                  <c:v>12.25</c:v>
                </c:pt>
                <c:pt idx="5">
                  <c:v>11</c:v>
                </c:pt>
                <c:pt idx="6">
                  <c:v>10.5</c:v>
                </c:pt>
                <c:pt idx="7">
                  <c:v>9</c:v>
                </c:pt>
                <c:pt idx="8">
                  <c:v>8.5</c:v>
                </c:pt>
                <c:pt idx="9">
                  <c:v>5.75</c:v>
                </c:pt>
                <c:pt idx="10">
                  <c:v>5.1749999999999954</c:v>
                </c:pt>
                <c:pt idx="11">
                  <c:v>4.55</c:v>
                </c:pt>
                <c:pt idx="12">
                  <c:v>4.5</c:v>
                </c:pt>
                <c:pt idx="13">
                  <c:v>3.625</c:v>
                </c:pt>
                <c:pt idx="14">
                  <c:v>3.5</c:v>
                </c:pt>
                <c:pt idx="15">
                  <c:v>3.2749999999999999</c:v>
                </c:pt>
                <c:pt idx="16">
                  <c:v>2.5749999999999997</c:v>
                </c:pt>
                <c:pt idx="17">
                  <c:v>2</c:v>
                </c:pt>
                <c:pt idx="18">
                  <c:v>1.375</c:v>
                </c:pt>
                <c:pt idx="19">
                  <c:v>0.45</c:v>
                </c:pt>
              </c:numCache>
            </c:numRef>
          </c:yVal>
        </c:ser>
        <c:axId val="111828352"/>
        <c:axId val="111846528"/>
      </c:scatterChart>
      <c:valAx>
        <c:axId val="111828352"/>
        <c:scaling>
          <c:orientation val="minMax"/>
        </c:scaling>
        <c:axPos val="b"/>
        <c:numFmt formatCode="General" sourceLinked="1"/>
        <c:tickLblPos val="nextTo"/>
        <c:crossAx val="111846528"/>
        <c:crosses val="autoZero"/>
        <c:crossBetween val="midCat"/>
      </c:valAx>
      <c:valAx>
        <c:axId val="111846528"/>
        <c:scaling>
          <c:orientation val="minMax"/>
        </c:scaling>
        <c:axPos val="l"/>
        <c:majorGridlines/>
        <c:numFmt formatCode="General" sourceLinked="1"/>
        <c:tickLblPos val="nextTo"/>
        <c:crossAx val="111828352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63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liniowo!$Q$4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liniowo!$O$31:$O$41</c:f>
              <c:numCache>
                <c:formatCode>General</c:formatCode>
                <c:ptCount val="11"/>
                <c:pt idx="0">
                  <c:v>49.05</c:v>
                </c:pt>
                <c:pt idx="1">
                  <c:v>39.24</c:v>
                </c:pt>
                <c:pt idx="2">
                  <c:v>30.51</c:v>
                </c:pt>
                <c:pt idx="3">
                  <c:v>26.49</c:v>
                </c:pt>
                <c:pt idx="4">
                  <c:v>18.64</c:v>
                </c:pt>
                <c:pt idx="5">
                  <c:v>16.68</c:v>
                </c:pt>
                <c:pt idx="6">
                  <c:v>11.77</c:v>
                </c:pt>
                <c:pt idx="7">
                  <c:v>9.81</c:v>
                </c:pt>
                <c:pt idx="8">
                  <c:v>6.08</c:v>
                </c:pt>
                <c:pt idx="9">
                  <c:v>2.75</c:v>
                </c:pt>
                <c:pt idx="10">
                  <c:v>0.98</c:v>
                </c:pt>
              </c:numCache>
            </c:numRef>
          </c:xVal>
          <c:yVal>
            <c:numRef>
              <c:f>liniowo!$Q$31:$Q$41</c:f>
              <c:numCache>
                <c:formatCode>General</c:formatCode>
                <c:ptCount val="11"/>
                <c:pt idx="0">
                  <c:v>0.47500000000000026</c:v>
                </c:pt>
                <c:pt idx="1">
                  <c:v>0.52500000000000002</c:v>
                </c:pt>
                <c:pt idx="2">
                  <c:v>0.62500000000000056</c:v>
                </c:pt>
                <c:pt idx="3">
                  <c:v>1.125</c:v>
                </c:pt>
                <c:pt idx="4">
                  <c:v>1.25</c:v>
                </c:pt>
                <c:pt idx="5">
                  <c:v>1.5</c:v>
                </c:pt>
                <c:pt idx="6">
                  <c:v>1.625</c:v>
                </c:pt>
                <c:pt idx="7">
                  <c:v>2.25</c:v>
                </c:pt>
                <c:pt idx="8">
                  <c:v>3.55</c:v>
                </c:pt>
                <c:pt idx="9">
                  <c:v>5.5</c:v>
                </c:pt>
                <c:pt idx="10">
                  <c:v>30</c:v>
                </c:pt>
              </c:numCache>
            </c:numRef>
          </c:yVal>
        </c:ser>
        <c:axId val="112010368"/>
        <c:axId val="112011904"/>
      </c:scatterChart>
      <c:valAx>
        <c:axId val="112010368"/>
        <c:scaling>
          <c:orientation val="minMax"/>
        </c:scaling>
        <c:axPos val="b"/>
        <c:numFmt formatCode="General" sourceLinked="1"/>
        <c:tickLblPos val="nextTo"/>
        <c:crossAx val="112011904"/>
        <c:crosses val="autoZero"/>
        <c:crossBetween val="midCat"/>
      </c:valAx>
      <c:valAx>
        <c:axId val="112011904"/>
        <c:scaling>
          <c:orientation val="minMax"/>
        </c:scaling>
        <c:axPos val="l"/>
        <c:majorGridlines/>
        <c:numFmt formatCode="General" sourceLinked="1"/>
        <c:tickLblPos val="nextTo"/>
        <c:crossAx val="112010368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</a:t>
            </a:r>
            <a:r>
              <a:rPr lang="pl-PL"/>
              <a:t>p=f(F)</a:t>
            </a:r>
            <a:endParaRPr lang="en-US"/>
          </a:p>
        </c:rich>
      </c:tx>
      <c:layout>
        <c:manualLayout>
          <c:xMode val="edge"/>
          <c:yMode val="edge"/>
          <c:x val="0.39484033245844363"/>
          <c:y val="3.7037037037037056E-2"/>
        </c:manualLayout>
      </c:layout>
    </c:title>
    <c:plotArea>
      <c:layout/>
      <c:scatterChart>
        <c:scatterStyle val="lineMarker"/>
        <c:ser>
          <c:idx val="0"/>
          <c:order val="0"/>
          <c:tx>
            <c:strRef>
              <c:f>powierzchniowo!$D$4</c:f>
              <c:strCache>
                <c:ptCount val="1"/>
                <c:pt idx="0">
                  <c:v>RP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wer"/>
          </c:trendline>
          <c:xVal>
            <c:numRef>
              <c:f>powierzchniowo!$B$34:$B$42</c:f>
              <c:numCache>
                <c:formatCode>General</c:formatCode>
                <c:ptCount val="9"/>
                <c:pt idx="0">
                  <c:v>1.86</c:v>
                </c:pt>
                <c:pt idx="1">
                  <c:v>3.63</c:v>
                </c:pt>
                <c:pt idx="2">
                  <c:v>4.6099999999999985</c:v>
                </c:pt>
                <c:pt idx="3">
                  <c:v>12.75</c:v>
                </c:pt>
                <c:pt idx="4">
                  <c:v>18.25</c:v>
                </c:pt>
                <c:pt idx="5">
                  <c:v>20.21</c:v>
                </c:pt>
                <c:pt idx="6">
                  <c:v>37.28</c:v>
                </c:pt>
                <c:pt idx="7">
                  <c:v>49.54</c:v>
                </c:pt>
                <c:pt idx="8">
                  <c:v>55.43</c:v>
                </c:pt>
              </c:numCache>
            </c:numRef>
          </c:xVal>
          <c:yVal>
            <c:numRef>
              <c:f>powierzchniowo!$D$34:$D$42</c:f>
              <c:numCache>
                <c:formatCode>General</c:formatCode>
                <c:ptCount val="9"/>
                <c:pt idx="0">
                  <c:v>1.75</c:v>
                </c:pt>
                <c:pt idx="1">
                  <c:v>1.675</c:v>
                </c:pt>
                <c:pt idx="2">
                  <c:v>1.625</c:v>
                </c:pt>
                <c:pt idx="3">
                  <c:v>1.625</c:v>
                </c:pt>
                <c:pt idx="4">
                  <c:v>1.6</c:v>
                </c:pt>
                <c:pt idx="5">
                  <c:v>1.575</c:v>
                </c:pt>
                <c:pt idx="6">
                  <c:v>1.55</c:v>
                </c:pt>
                <c:pt idx="7">
                  <c:v>1.5249999999999988</c:v>
                </c:pt>
                <c:pt idx="8">
                  <c:v>1.474999999999999</c:v>
                </c:pt>
              </c:numCache>
            </c:numRef>
          </c:yVal>
        </c:ser>
        <c:axId val="112058368"/>
        <c:axId val="112059904"/>
      </c:scatterChart>
      <c:valAx>
        <c:axId val="112058368"/>
        <c:scaling>
          <c:orientation val="minMax"/>
        </c:scaling>
        <c:axPos val="b"/>
        <c:numFmt formatCode="General" sourceLinked="1"/>
        <c:tickLblPos val="nextTo"/>
        <c:crossAx val="112059904"/>
        <c:crosses val="autoZero"/>
        <c:crossBetween val="midCat"/>
      </c:valAx>
      <c:valAx>
        <c:axId val="112059904"/>
        <c:scaling>
          <c:orientation val="minMax"/>
        </c:scaling>
        <c:axPos val="l"/>
        <c:majorGridlines/>
        <c:numFmt formatCode="General" sourceLinked="1"/>
        <c:tickLblPos val="nextTo"/>
        <c:crossAx val="112058368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74800-4808-47F4-8460-5CC188EDB13A}" type="datetimeFigureOut">
              <a:rPr lang="pl-PL" smtClean="0"/>
              <a:pPr/>
              <a:t>10.12.2020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9FB48-C891-458D-9E86-E646AD2638C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FB48-C891-458D-9E86-E646AD2638C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0ED72-D6EE-441F-A4C8-8E58AAB6483D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10AD6-6F0C-4897-A60E-58270EDCBC4F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2318D-7F1C-493D-9CEE-AFFD4C2BBB5C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B01BE-F4BA-4046-8295-BCBD6067DDE9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BC6BF-1A40-4259-9AE3-AEEA1C50B82E}" type="slidenum">
              <a:rPr lang="pl-PL" altLang="pl-PL"/>
              <a:pPr/>
              <a:t>16</a:t>
            </a:fld>
            <a:endParaRPr lang="pl-PL" altLang="pl-PL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A8129-AB33-443C-9368-C8A31650907A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334BC-ECD3-46CB-A50C-7976EF3AA192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6C7FC-2579-46DE-B6F5-6B5618882F53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923AF-DFC6-47AD-89D5-FE887674855B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209B9-129A-4EC7-8E18-EFE3ACDE627B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D29EA-4E28-434D-848C-ABF0C0438097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C9B261D-968B-4C85-97E7-88124A20E3BE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D29EA-4E28-434D-848C-ABF0C0438097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6CAFD-FC7E-437B-996E-9998667BA2FA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xmlns="" id="{2D31C44A-59B0-479C-9DAC-4B6C961CB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21113" y="64389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E7C499-AA9C-406E-A000-A1C363AC77B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294967295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6392880" y="6078600"/>
            <a:ext cx="2498760" cy="6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2" name="Obraz 1"/>
          <p:cNvPicPr/>
          <p:nvPr/>
        </p:nvPicPr>
        <p:blipFill>
          <a:blip r:embed="rId15"/>
          <a:stretch/>
        </p:blipFill>
        <p:spPr>
          <a:xfrm>
            <a:off x="550440" y="0"/>
            <a:ext cx="4145040" cy="5470560"/>
          </a:xfrm>
          <a:prstGeom prst="rect">
            <a:avLst/>
          </a:prstGeom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/>
          <p:nvPr/>
        </p:nvPicPr>
        <p:blipFill>
          <a:blip r:embed="rId15"/>
          <a:stretch/>
        </p:blipFill>
        <p:spPr>
          <a:xfrm>
            <a:off x="7213680" y="6477120"/>
            <a:ext cx="1929960" cy="393480"/>
          </a:xfrm>
          <a:prstGeom prst="rect">
            <a:avLst/>
          </a:prstGeom>
          <a:ln>
            <a:noFill/>
          </a:ln>
        </p:spPr>
      </p:pic>
      <p:pic>
        <p:nvPicPr>
          <p:cNvPr id="43" name="Obraz 16"/>
          <p:cNvPicPr/>
          <p:nvPr/>
        </p:nvPicPr>
        <p:blipFill>
          <a:blip r:embed="rId16" cstate="print"/>
          <a:stretch/>
        </p:blipFill>
        <p:spPr>
          <a:xfrm>
            <a:off x="372240" y="0"/>
            <a:ext cx="910440" cy="1201680"/>
          </a:xfrm>
          <a:prstGeom prst="rect">
            <a:avLst/>
          </a:prstGeom>
          <a:ln>
            <a:noFill/>
          </a:ln>
        </p:spPr>
      </p:pic>
      <p:sp>
        <p:nvSpPr>
          <p:cNvPr id="44" name="Line 1"/>
          <p:cNvSpPr/>
          <p:nvPr/>
        </p:nvSpPr>
        <p:spPr>
          <a:xfrm>
            <a:off x="1364760" y="798840"/>
            <a:ext cx="7779240" cy="360"/>
          </a:xfrm>
          <a:prstGeom prst="line">
            <a:avLst/>
          </a:prstGeom>
          <a:ln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525440" y="6486120"/>
            <a:ext cx="1507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46" name="Obraz 45"/>
          <p:cNvPicPr/>
          <p:nvPr/>
        </p:nvPicPr>
        <p:blipFill>
          <a:blip r:embed="rId15"/>
          <a:stretch/>
        </p:blipFill>
        <p:spPr>
          <a:xfrm>
            <a:off x="7213680" y="6477120"/>
            <a:ext cx="1929960" cy="393480"/>
          </a:xfrm>
          <a:prstGeom prst="rect">
            <a:avLst/>
          </a:prstGeom>
          <a:ln>
            <a:noFill/>
          </a:ln>
        </p:spPr>
      </p:pic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84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pic>
        <p:nvPicPr>
          <p:cNvPr id="86" name="Obraz 8"/>
          <p:cNvPicPr/>
          <p:nvPr/>
        </p:nvPicPr>
        <p:blipFill>
          <a:blip r:embed="rId15"/>
          <a:stretch/>
        </p:blipFill>
        <p:spPr>
          <a:xfrm>
            <a:off x="550440" y="0"/>
            <a:ext cx="4145040" cy="54705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4584240" y="1182600"/>
            <a:ext cx="4319640" cy="184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5780" b="0" strike="noStrike" spc="-1">
                <a:solidFill>
                  <a:srgbClr val="231E5E"/>
                </a:solidFill>
                <a:latin typeface="Times New Roman"/>
                <a:ea typeface="DejaVu Sans"/>
              </a:rPr>
              <a:t>DZIĘKUJĘ ZA UWAGĘ</a:t>
            </a:r>
            <a:endParaRPr lang="pl-PL" sz="578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6392880" y="6078600"/>
            <a:ext cx="2498760" cy="6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89" name="Obraz 88"/>
          <p:cNvPicPr/>
          <p:nvPr/>
        </p:nvPicPr>
        <p:blipFill>
          <a:blip r:embed="rId14"/>
          <a:stretch/>
        </p:blipFill>
        <p:spPr>
          <a:xfrm>
            <a:off x="4686480" y="5943600"/>
            <a:ext cx="4457520" cy="926640"/>
          </a:xfrm>
          <a:prstGeom prst="rect">
            <a:avLst/>
          </a:prstGeom>
          <a:ln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0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1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3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4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5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6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7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0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6" Type="http://schemas.openxmlformats.org/officeDocument/2006/relationships/image" Target="../media/image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6" Type="http://schemas.openxmlformats.org/officeDocument/2006/relationships/image" Target="../media/image7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6.wav"/><Relationship Id="rId6" Type="http://schemas.openxmlformats.org/officeDocument/2006/relationships/image" Target="../media/image7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7.wav"/><Relationship Id="rId6" Type="http://schemas.openxmlformats.org/officeDocument/2006/relationships/image" Target="../media/image7.png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5.wav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6.wav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9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Arkusz_programu_Microsoft_Office_Excel_97_20031.xls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643306" y="1714488"/>
            <a:ext cx="5289480" cy="16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3200" b="0" strike="noStrike" spc="-1" dirty="0" smtClean="0">
                <a:solidFill>
                  <a:srgbClr val="00000A"/>
                </a:solidFill>
                <a:latin typeface="Calibri"/>
                <a:ea typeface="Microsoft YaHei"/>
              </a:rPr>
              <a:t>Pomiar </a:t>
            </a:r>
            <a:r>
              <a:rPr lang="pl-PL" sz="3200" b="0" strike="noStrike" spc="-1" dirty="0">
                <a:solidFill>
                  <a:srgbClr val="00000A"/>
                </a:solidFill>
                <a:latin typeface="Calibri"/>
                <a:ea typeface="Microsoft YaHei"/>
              </a:rPr>
              <a:t>rezystancji zestyku</a:t>
            </a:r>
            <a:endParaRPr lang="pl-PL" sz="3200" b="0" strike="noStrike" spc="-1" dirty="0">
              <a:solidFill>
                <a:srgbClr val="00000A"/>
              </a:solid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782160" y="4439160"/>
            <a:ext cx="5289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2880" indent="-272520" algn="ctr">
              <a:lnSpc>
                <a:spcPts val="2001"/>
              </a:lnSpc>
              <a:spcBef>
                <a:spcPts val="1417"/>
              </a:spcBef>
            </a:pPr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Projekt finansowany w ramach programu Ministra Nauki i Szkolnictwa Wyższego pod nazwą „Regionalna Inicjatywa Doskonałości”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w latach 2019 – 2022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nr projektu 020/RID/2018/19, kwota finansowania 12 000 000 PLN </a:t>
            </a:r>
            <a:endParaRPr lang="pl-PL" sz="12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2000" y="5976000"/>
            <a:ext cx="5289480" cy="4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mgr inż. Monika Weżgowiec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1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Częstochowa, 2020</a:t>
            </a:r>
            <a:endParaRPr lang="pl-PL" sz="1100" b="0" strike="noStrike" spc="-1">
              <a:latin typeface="Arial"/>
            </a:endParaRPr>
          </a:p>
        </p:txBody>
      </p:sp>
      <p:pic>
        <p:nvPicPr>
          <p:cNvPr id="5" name="~PP3087.WAV">
            <a:hlinkClick r:id="" action="ppaction://media"/>
          </p:cNvPr>
          <p:cNvPicPr>
            <a:picLocks noRot="1" noChangeAspect="1"/>
          </p:cNvPicPr>
          <p:nvPr>
            <a:wavAudioFile r:embed="rId1" name="~PP308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33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E2819F2-866E-45BB-A481-535E5C78BD99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71538" y="6000768"/>
            <a:ext cx="671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Rezystancja przejścia zestyku w funkcji siły docisku w zależności od materiału styku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214422"/>
            <a:ext cx="4724865" cy="424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853.WAV">
            <a:hlinkClick r:id="" action="ppaction://media"/>
          </p:cNvPr>
          <p:cNvPicPr>
            <a:picLocks noRot="1" noChangeAspect="1"/>
          </p:cNvPicPr>
          <p:nvPr>
            <a:wavAudioFile r:embed="rId1" name="~PP185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00100" y="1500174"/>
            <a:ext cx="7521575" cy="4602163"/>
          </a:xfrm>
          <a:prstGeom prst="rect">
            <a:avLst/>
          </a:prstGeom>
        </p:spPr>
        <p:txBody>
          <a:bodyPr rIns="18000"/>
          <a:lstStyle/>
          <a:p>
            <a:pPr marL="0" indent="0" algn="just" eaLnBrk="1" hangingPunct="1">
              <a:lnSpc>
                <a:spcPct val="110000"/>
              </a:lnSpc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jakimi powinny charakteryzować się materiały stykowe:</a:t>
            </a:r>
          </a:p>
          <a:p>
            <a:pPr marL="542925" indent="-361950" algn="just" eaLnBrk="1" hangingPunct="1">
              <a:lnSpc>
                <a:spcPct val="12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Duża przewodność cieplna i elektryczna</a:t>
            </a:r>
          </a:p>
          <a:p>
            <a:pPr marL="542925" indent="-361950" algn="just" eaLnBrk="1" hangingPunct="1"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Duża odporność na utlenianie (korozję) oraz erozje łukową </a:t>
            </a:r>
            <a:b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 atmosferze powietrza i innych gazów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Wysoka temperatura mięknięcia, topnienia i parowania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Znaczne wartości minimalnych prądów i napięć wyładowań łukowych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Duża wytrzymałość mechaniczna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Dobre właściwości technologiczne pozwalające na łatwą obróbkę różnymi technikami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Możliwie niska cena</a:t>
            </a:r>
          </a:p>
        </p:txBody>
      </p:sp>
      <p:sp>
        <p:nvSpPr>
          <p:cNvPr id="44036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C413147-6D0B-4485-BC3E-981EE4CFA70B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3567.WAV">
            <a:hlinkClick r:id="" action="ppaction://media"/>
          </p:cNvPr>
          <p:cNvPicPr>
            <a:picLocks noRot="1" noChangeAspect="1"/>
          </p:cNvPicPr>
          <p:nvPr>
            <a:wavAudioFile r:embed="rId1" name="~PP356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100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0" decel="100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60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28662" y="1357298"/>
            <a:ext cx="7588250" cy="4718050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podstawowych materiałów stykowych: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Metale czyste szlachetne (rod Rh, pallad </a:t>
            </a:r>
            <a:r>
              <a:rPr lang="pl-PL" sz="1800" b="1" i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Pd</a:t>
            </a: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złoto Au) 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pl-PL" sz="18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nie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tworzą chemicznych warstw nalotowych, mają dużą rezystywność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pl-PL" sz="1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 wyjątkiem Au) i gęstość, są drogie: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Rod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stosowany jest tylko w elektrotechnice „słaboprądowej” do pokrywania styków z innych metali;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Pallad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(jako najtańszy z nich) zastępuje często srebro na stykach pracujących w atmosferze o dużej wilgotności i obecności związków siarki, ale jego rezystywność jest 6,5 razy większa od rezystywności srebra;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Złoto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 powodu małej twardości używane jest do powlekania powierzchni styków zestyków nierozłącznych (obwody drukowane, układy scalone).</a:t>
            </a:r>
          </a:p>
        </p:txBody>
      </p:sp>
      <p:sp>
        <p:nvSpPr>
          <p:cNvPr id="46084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BF82DF4-CAD9-4CD2-AF94-585AF571A6A2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524.WAV">
            <a:hlinkClick r:id="" action="ppaction://media"/>
          </p:cNvPr>
          <p:cNvPicPr>
            <a:picLocks noRot="1" noChangeAspect="1"/>
          </p:cNvPicPr>
          <p:nvPr>
            <a:wavAudioFile r:embed="rId1" name="~PP524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1538" y="1214422"/>
            <a:ext cx="7577138" cy="5273675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podstawowych materiałów stykowych: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Metale czyste pospolite (srebro Ag, miedź Cu, aluminium Al) 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pl-PL" sz="1800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charakteryzują się dużą przewodnością i tworzą chemiczne warstwy nalotowe: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Srebro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tworzy przewodzące tlenki, a źle przewodzące siarczki rozkładają się w temperaturze powyżej 300</a:t>
            </a:r>
            <a:r>
              <a:rPr lang="pl-PL" sz="1800" baseline="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C. Z powodu niskiej temperatury topnienia występuje duże zużycie styków przy rozwieraniu;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Miedź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jest podstawowym materiałem stykowym. Jej główną wadą jest tworzenie się półprzewodzących i izolacyjnych warstw nalotowych (szczególne nasilenie następuje przy temperaturach powyżej 100</a:t>
            </a:r>
            <a:r>
              <a:rPr lang="pl-PL" sz="1800" baseline="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C). Przy stosowaniu styków miedzianych należy zapewnić środkami konstrukcyjnymi tzw. 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samooczyszczanie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Aluminium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nie jest dobrym materiałem stykowym z powodu małej twardości i pokrywania się warstwą tlenków o własnościach izolacyjnych, trwałych również w podwyższonych temperaturach.</a:t>
            </a:r>
          </a:p>
        </p:txBody>
      </p:sp>
      <p:sp>
        <p:nvSpPr>
          <p:cNvPr id="48132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2558806-E3E8-48BC-8422-56DAAAEEB505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21.WAV">
            <a:hlinkClick r:id="" action="ppaction://media"/>
          </p:cNvPr>
          <p:cNvPicPr>
            <a:picLocks noRot="1" noChangeAspect="1"/>
          </p:cNvPicPr>
          <p:nvPr>
            <a:wavAudioFile r:embed="rId1" name="~PP21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57224" y="1428736"/>
            <a:ext cx="7591425" cy="4295775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podstawowych materiałów stykowych:</a:t>
            </a:r>
          </a:p>
          <a:p>
            <a:pPr marL="44608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Metale czyste trudno topliwe (wolfram W, molibden Mo, nikiel Ni)</a:t>
            </a:r>
            <a:r>
              <a:rPr lang="pl-PL" sz="18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charakteryzują się wysokimi temperaturami topnienia </a:t>
            </a:r>
            <a:b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parowania (np. dla wolframu odpowiednio 3380</a:t>
            </a:r>
            <a:r>
              <a:rPr lang="pl-PL" sz="1800" baseline="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 </a:t>
            </a:r>
            <a:b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5527</a:t>
            </a:r>
            <a:r>
              <a:rPr lang="pl-PL" sz="1800" baseline="30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C), dużą gęstością i twardością przy dosyć dużej przewodności. Metale te są trudne w obróbce. W wyższych temperaturach tworzą trwałe nieprzewodzące tlenki: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Nikiel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to metal o rezystywności 4-krotnie większej od rezystywności srebra i dużej twardości. Wykazuje silną podatność na zespawanie. </a:t>
            </a:r>
          </a:p>
        </p:txBody>
      </p:sp>
      <p:sp>
        <p:nvSpPr>
          <p:cNvPr id="50180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D39EF61-7FE3-484F-B9B6-9D5AE79129E8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95.WAV">
            <a:hlinkClick r:id="" action="ppaction://media"/>
          </p:cNvPr>
          <p:cNvPicPr>
            <a:picLocks noRot="1" noChangeAspect="1"/>
          </p:cNvPicPr>
          <p:nvPr>
            <a:wavAudioFile r:embed="rId1" name="~PP95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1538" y="1285860"/>
            <a:ext cx="7577138" cy="4635500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podstawowych materiałów stykowych: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Materiały stykowe stopowe </a:t>
            </a:r>
            <a:r>
              <a:rPr lang="pl-PL" sz="18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rozwiązują w wielu przypadkach problem uzyskania materiału o dużej ilości cech pożądanych dla danego zastosowania. Na ogół konduktywność oraz temperatura topnienia stopu są mniejsze od średniej z poszczególnych składników, wzrasta natomiast twardość. Należy tutaj wyróżnić stopy: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pl-PL" sz="1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Ag-Pd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eliminuje kłopoty z niską konduktywnością siarczków Ag przy pracy styków w atmosferze zawierającej związki siarki;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Ag-Cu, Ag-Ni, Ag-Cd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zwiększona twardość i wytrzymałość termiczna przy małym wzroście rezystywności;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Cu-Zn (mosiądz)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dosyć duża konduktywność (25% konduktywności Cu) i dwukrotnie większa od Cu twardość pozwalają na wykorzystanie mosiądzu na styki ślizgowe.</a:t>
            </a:r>
          </a:p>
        </p:txBody>
      </p:sp>
      <p:sp>
        <p:nvSpPr>
          <p:cNvPr id="52228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6761C9C-6542-47EC-862E-99083B5FB164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699.WAV">
            <a:hlinkClick r:id="" action="ppaction://media"/>
          </p:cNvPr>
          <p:cNvPicPr>
            <a:picLocks noRot="1" noChangeAspect="1"/>
          </p:cNvPicPr>
          <p:nvPr>
            <a:wavAudioFile r:embed="rId1" name="~PP699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42976" y="1357298"/>
            <a:ext cx="7577138" cy="4752975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Właściwości podstawowych materiałów stykowych: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8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Materiały stykowe spiekane</a:t>
            </a:r>
            <a:r>
              <a:rPr lang="pl-PL" sz="1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wytwarza się z wykorzystaniem technologii proszków: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Ag-W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wysoka konduktywność i temperatura topnienia, wymagane samooczyszczanie z powodu powstawania już </a:t>
            </a:r>
            <a:b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 temperaturze pokojowej stabilnej powierzchniowej warstwy izolacyjnej, może pracować w oleju;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Ag-W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stanowi znakomity materiał na styki </a:t>
            </a:r>
            <a:r>
              <a:rPr lang="pl-PL" sz="18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opalne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Ag-Mo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Cu-Mo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podobne właściwości z nieco mniejszą odpornością na wytapianie łukowe;</a:t>
            </a:r>
          </a:p>
          <a:p>
            <a:pPr marL="808038" indent="-265113" algn="just" eaLnBrk="1" hangingPunct="1">
              <a:lnSpc>
                <a:spcPct val="110000"/>
              </a:lnSpc>
              <a:buSzPct val="100000"/>
              <a:buFont typeface="Wingdings" pitchFamily="2" charset="2"/>
              <a:buChar char="ü"/>
              <a:defRPr/>
            </a:pP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Ag-Ni, </a:t>
            </a:r>
            <a:r>
              <a:rPr lang="pl-PL" sz="1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Ag-W-C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oraz </a:t>
            </a:r>
            <a:r>
              <a:rPr lang="pl-PL" sz="1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Ag-Ni-C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najlepsze właściwości zarówno </a:t>
            </a:r>
            <a:b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 punktu widzenia odporności na wytapianie, jak i przydatności do ciągłego przewodzenia prądów.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pl-PL" sz="1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Zawartość grafitu (C) zwiększa odporność na sczepianie, wystarczy C  3%.</a:t>
            </a:r>
          </a:p>
        </p:txBody>
      </p:sp>
      <p:sp>
        <p:nvSpPr>
          <p:cNvPr id="54276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B3BA9A1-96B1-4914-B610-72612A9851EB}" type="slidenum">
              <a:rPr lang="pl-PL" altLang="pl-PL"/>
              <a:pPr/>
              <a:t>16</a:t>
            </a:fld>
            <a:endParaRPr lang="pl-PL" altLang="pl-PL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3038.WAV">
            <a:hlinkClick r:id="" action="ppaction://media"/>
          </p:cNvPr>
          <p:cNvPicPr>
            <a:picLocks noRot="1" noChangeAspect="1"/>
          </p:cNvPicPr>
          <p:nvPr>
            <a:wavAudioFile r:embed="rId1" name="~PP303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1000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1538" y="1285860"/>
            <a:ext cx="7512050" cy="4910138"/>
          </a:xfrm>
          <a:prstGeom prst="rect">
            <a:avLst/>
          </a:prstGeom>
        </p:spPr>
        <p:txBody>
          <a:bodyPr rIns="18000"/>
          <a:lstStyle/>
          <a:p>
            <a:pPr marL="609600" indent="-609600" algn="just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Podsumowanie: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Miedź, stopy miedzi z cyną, cynkiem, srebrem, fosforem, spieki miedzi </a:t>
            </a:r>
            <a:r>
              <a:rPr lang="pl-PL" sz="1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pl-PL" sz="1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600" b="1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 </a:t>
            </a: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wolframem, grafitem i związkami ceramicznymi</a:t>
            </a: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</a:t>
            </a: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najlepsze właściwości</a:t>
            </a:r>
          </a:p>
          <a:p>
            <a:pPr marL="542925" indent="-361950" algn="just" eaLnBrk="1" hangingPunct="1">
              <a:buSzPct val="100000"/>
              <a:buFont typeface="Wingdings" pitchFamily="2" charset="2"/>
              <a:buChar char="§"/>
              <a:defRPr/>
            </a:pP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Srebro</a:t>
            </a: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ze względu na cenę stosowane głównie na nakładki stykowe (pokrycie powierzchni styków wykonanych z innych materiałów, najczęściej miedzi)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Złoto, platyna, pallad</a:t>
            </a: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dobre właściwości ale ze względu na cenę stosowane wyłącznie do uszlachetniania powierzchni styków o niewielkich prądach znamionowych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Spieki proszkowe wolframowo (60-80%) – miedziane (40-20%)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br>
              <a:rPr lang="pl-PL" sz="16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stosowane w wyłącznikach WN ze względu na odporność na działanie łuku elektrycznego </a:t>
            </a:r>
          </a:p>
          <a:p>
            <a:pPr marL="542925" indent="-361950" algn="just" eaLnBrk="1" hangingPunct="1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pPr>
            <a:r>
              <a:rPr lang="pl-PL" sz="16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Kompozycje wieloskładnikowe (miedź – wolfram, antymon – bizmut – chrom)</a:t>
            </a:r>
            <a:r>
              <a:rPr lang="pl-PL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stosowane w wyłącznikach próżniowych ze względu na mniejsze skłonności do 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„ucinania prądu”</a:t>
            </a:r>
          </a:p>
        </p:txBody>
      </p:sp>
      <p:sp>
        <p:nvSpPr>
          <p:cNvPr id="56324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C371708-45D9-4F76-BD78-AA5E1E46213E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2488.WAV">
            <a:hlinkClick r:id="" action="ppaction://media"/>
          </p:cNvPr>
          <p:cNvPicPr>
            <a:picLocks noRot="1" noChangeAspect="1"/>
          </p:cNvPicPr>
          <p:nvPr>
            <a:wavAudioFile r:embed="rId1" name="~PP248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100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67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142984"/>
            <a:ext cx="4291031" cy="41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1214414" y="6000768"/>
            <a:ext cx="671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Ilustracja histerezy przebiegu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Rp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= f (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) związanej z odkształceniami plastycznymi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2356.WAV">
            <a:hlinkClick r:id="" action="ppaction://media"/>
          </p:cNvPr>
          <p:cNvPicPr>
            <a:picLocks noRot="1" noChangeAspect="1"/>
          </p:cNvPicPr>
          <p:nvPr>
            <a:wavAudioFile r:embed="rId1" name="~PP2356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83" y="928670"/>
            <a:ext cx="8572560" cy="9286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Badanie wpływu siły nacisku i rodzaju </a:t>
            </a:r>
            <a:b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materiałów stykowych</a:t>
            </a:r>
            <a:endParaRPr kumimoji="0" lang="ru-RU" altLang="uk-UA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857364"/>
            <a:ext cx="8613630" cy="42121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2854.WAV">
            <a:hlinkClick r:id="" action="ppaction://media"/>
          </p:cNvPr>
          <p:cNvPicPr>
            <a:picLocks noRot="1" noChangeAspect="1"/>
          </p:cNvPicPr>
          <p:nvPr>
            <a:wavAudioFile r:embed="rId1" name="~PP2854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13"/>
          <p:cNvSpPr>
            <a:spLocks noGrp="1" noChangeArrowheads="1"/>
          </p:cNvSpPr>
          <p:nvPr>
            <p:ph idx="4294967295"/>
          </p:nvPr>
        </p:nvSpPr>
        <p:spPr>
          <a:xfrm>
            <a:off x="1233488" y="1520825"/>
            <a:ext cx="7529512" cy="13366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b="1" i="1" dirty="0">
                <a:latin typeface="Times New Roman" pitchFamily="18" charset="0"/>
                <a:cs typeface="Times New Roman" pitchFamily="18" charset="0"/>
              </a:rPr>
              <a:t>Zestykiem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nazywamy część toru prądowego, w którym przepływ prądu jest możliwy dzięki styczności dwóch przewodników, zwanych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stykami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5364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0FDF627-5110-4153-B1E1-18F36D33F37B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az 7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928934"/>
            <a:ext cx="3805172" cy="17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/>
          <p:cNvSpPr/>
          <p:nvPr/>
        </p:nvSpPr>
        <p:spPr>
          <a:xfrm>
            <a:off x="1857356" y="5357826"/>
            <a:ext cx="5000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Zestyk: 1,2 – styki, 1+2 – zestyk, 3 – miejsce styczności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~PP2924.WAV">
            <a:hlinkClick r:id="" action="ppaction://media"/>
          </p:cNvPr>
          <p:cNvPicPr>
            <a:picLocks noRot="1" noChangeAspect="1"/>
          </p:cNvPicPr>
          <p:nvPr>
            <a:wavAudioFile r:embed="rId1" name="~PP2924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decel="100000" fill="hold"/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1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8746053" cy="425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896.WAV">
            <a:hlinkClick r:id="" action="ppaction://media"/>
          </p:cNvPr>
          <p:cNvPicPr>
            <a:picLocks noRot="1" noChangeAspect="1"/>
          </p:cNvPicPr>
          <p:nvPr>
            <a:wavAudioFile r:embed="rId1" name="~PP3896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357298"/>
            <a:ext cx="8595606" cy="479497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2769.WAV">
            <a:hlinkClick r:id="" action="ppaction://media"/>
          </p:cNvPr>
          <p:cNvPicPr>
            <a:picLocks noRot="1" noChangeAspect="1"/>
          </p:cNvPicPr>
          <p:nvPr>
            <a:wavAudioFile r:embed="rId1" name="~PP2769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28794" y="1071546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Aluminium – mosiądz punktowo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000109"/>
            <a:ext cx="2608258" cy="12144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/>
          <p:nvPr/>
        </p:nvGraphicFramePr>
        <p:xfrm>
          <a:off x="142844" y="2714620"/>
          <a:ext cx="44291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Wykres 5"/>
          <p:cNvGraphicFramePr/>
          <p:nvPr/>
        </p:nvGraphicFramePr>
        <p:xfrm>
          <a:off x="4714876" y="2714620"/>
          <a:ext cx="44291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Prostokąt 6"/>
          <p:cNvSpPr/>
          <p:nvPr/>
        </p:nvSpPr>
        <p:spPr>
          <a:xfrm>
            <a:off x="214282" y="5572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punktowego materiał aluminium –mosiądz podczas 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43438" y="55007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punktowego materiał aluminium –mosiądz podczas 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7.WAV">
            <a:hlinkClick r:id="" action="ppaction://media"/>
          </p:cNvPr>
          <p:cNvPicPr>
            <a:picLocks noRot="1" noChangeAspect="1"/>
          </p:cNvPicPr>
          <p:nvPr>
            <a:wavAudioFile r:embed="rId1" name="~PP7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428860" y="92867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Aluminium- </a:t>
            </a:r>
            <a:r>
              <a:rPr lang="pl-PL" dirty="0" err="1" smtClean="0"/>
              <a:t>aluminium</a:t>
            </a:r>
            <a:r>
              <a:rPr lang="pl-PL" dirty="0" smtClean="0"/>
              <a:t> punktowo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86512" y="857232"/>
            <a:ext cx="2170111" cy="12066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Wykres 7"/>
          <p:cNvGraphicFramePr/>
          <p:nvPr/>
        </p:nvGraphicFramePr>
        <p:xfrm>
          <a:off x="0" y="2571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4572000" y="2571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rostokąt 9"/>
          <p:cNvSpPr/>
          <p:nvPr/>
        </p:nvSpPr>
        <p:spPr>
          <a:xfrm>
            <a:off x="214282" y="5572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punktowego materiał aluminium –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podczas 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43438" y="55007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punktowego materiał aluminium –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podczas 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~PP3469.WAV">
            <a:hlinkClick r:id="" action="ppaction://media"/>
          </p:cNvPr>
          <p:cNvPicPr>
            <a:picLocks noRot="1" noChangeAspect="1"/>
          </p:cNvPicPr>
          <p:nvPr>
            <a:wavAudioFile r:embed="rId1" name="~PP3469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714612" y="92867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Aluminium-miedź liniowo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00760" y="928670"/>
            <a:ext cx="1804762" cy="10812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Wykres 5"/>
          <p:cNvGraphicFramePr/>
          <p:nvPr/>
        </p:nvGraphicFramePr>
        <p:xfrm>
          <a:off x="0" y="25003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4429124" y="25003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rostokąt 7"/>
          <p:cNvSpPr/>
          <p:nvPr/>
        </p:nvSpPr>
        <p:spPr>
          <a:xfrm>
            <a:off x="214282" y="55721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liniowego materiał aluminium –miedź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43438" y="55007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liniowego materiał aluminium –miedź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~PP1913.WAV">
            <a:hlinkClick r:id="" action="ppaction://media"/>
          </p:cNvPr>
          <p:cNvPicPr>
            <a:picLocks noRot="1" noChangeAspect="1"/>
          </p:cNvPicPr>
          <p:nvPr>
            <a:wavAudioFile r:embed="rId1" name="~PP1913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928926" y="92867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Stal-aluminium liniowo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72198" y="857232"/>
            <a:ext cx="1947547" cy="12065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/>
          <p:nvPr/>
        </p:nvGraphicFramePr>
        <p:xfrm>
          <a:off x="142844" y="26431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Wykres 5"/>
          <p:cNvGraphicFramePr/>
          <p:nvPr/>
        </p:nvGraphicFramePr>
        <p:xfrm>
          <a:off x="4572000" y="26431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Prostokąt 6"/>
          <p:cNvSpPr/>
          <p:nvPr/>
        </p:nvSpPr>
        <p:spPr>
          <a:xfrm>
            <a:off x="214282" y="55721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liniowego materiał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stal–aluminium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43438" y="55007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liniowego materiał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stal–aluminium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3859.WAV">
            <a:hlinkClick r:id="" action="ppaction://media"/>
          </p:cNvPr>
          <p:cNvPicPr>
            <a:picLocks noRot="1" noChangeAspect="1"/>
          </p:cNvPicPr>
          <p:nvPr>
            <a:wavAudioFile r:embed="rId1" name="~PP3859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357422" y="92867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Aluminium-miedź powierzchniowo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15074" y="928670"/>
            <a:ext cx="1953986" cy="10806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Wykres 7"/>
          <p:cNvGraphicFramePr/>
          <p:nvPr/>
        </p:nvGraphicFramePr>
        <p:xfrm>
          <a:off x="0" y="2500306"/>
          <a:ext cx="452343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4429124" y="25003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rostokąt 9"/>
          <p:cNvSpPr/>
          <p:nvPr/>
        </p:nvSpPr>
        <p:spPr>
          <a:xfrm>
            <a:off x="214282" y="55721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powierzchniowego materiał aluminium –miedź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43438" y="55007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powierzchniowego materiał aluminium –miedź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~PP1477.WAV">
            <a:hlinkClick r:id="" action="ppaction://media"/>
          </p:cNvPr>
          <p:cNvPicPr>
            <a:picLocks noRot="1" noChangeAspect="1"/>
          </p:cNvPicPr>
          <p:nvPr>
            <a:wavAudioFile r:embed="rId1" name="~PP1477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71736" y="92867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Aluminium- stal powierzchniowo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43636" y="857232"/>
            <a:ext cx="2117275" cy="12822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Wykres 7"/>
          <p:cNvGraphicFramePr/>
          <p:nvPr/>
        </p:nvGraphicFramePr>
        <p:xfrm>
          <a:off x="214282" y="2714620"/>
          <a:ext cx="438055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4429124" y="2714620"/>
          <a:ext cx="457200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rostokąt 9"/>
          <p:cNvSpPr/>
          <p:nvPr/>
        </p:nvSpPr>
        <p:spPr>
          <a:xfrm>
            <a:off x="214282" y="55721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powierzchniowego materiał aluminium –stal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rosnącej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643438" y="55007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Wykres zależności 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i="1" dirty="0" err="1" smtClean="0">
                <a:latin typeface="Times New Roman" pitchFamily="18" charset="0"/>
                <a:cs typeface="Times New Roman" pitchFamily="18" charset="0"/>
              </a:rPr>
              <a:t>=f</a:t>
            </a:r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(F)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dla zestyku powierzchniowego materiał aluminium –stal podczas </a:t>
            </a:r>
            <a:br>
              <a:rPr lang="pl-PL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siły malejącej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~PP2412.WAV">
            <a:hlinkClick r:id="" action="ppaction://media"/>
          </p:cNvPr>
          <p:cNvPicPr>
            <a:picLocks noRot="1" noChangeAspect="1"/>
          </p:cNvPicPr>
          <p:nvPr>
            <a:wavAudioFile r:embed="rId1" name="~PP2412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82" y="1643050"/>
            <a:ext cx="8572560" cy="9286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Podsumowanie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kern="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l-PL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najlepszy przewodnik – miedź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pl-PL" sz="1600" kern="0" dirty="0" smtClean="0">
                <a:latin typeface="Times New Roman" pitchFamily="18" charset="0"/>
                <a:cs typeface="Times New Roman" pitchFamily="18" charset="0"/>
              </a:rPr>
              <a:t> im większa siła docisku, to rezystancja zestyku maleje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pl-PL" sz="1600" kern="0" dirty="0" smtClean="0">
                <a:latin typeface="Times New Roman" pitchFamily="18" charset="0"/>
                <a:cs typeface="Times New Roman" pitchFamily="18" charset="0"/>
              </a:rPr>
              <a:t> najlepsze wyniki – styk powierzchniowy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l-PL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1095.WAV">
            <a:hlinkClick r:id="" action="ppaction://media"/>
          </p:cNvPr>
          <p:cNvPicPr>
            <a:picLocks noRot="1" noChangeAspect="1"/>
          </p:cNvPicPr>
          <p:nvPr>
            <a:wavAudioFile r:embed="rId1" name="~PP1095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614400" y="329400"/>
            <a:ext cx="5289480" cy="4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3614400" y="3102840"/>
            <a:ext cx="5289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~PP2108.WAV">
            <a:hlinkClick r:id="" action="ppaction://media"/>
          </p:cNvPr>
          <p:cNvPicPr>
            <a:picLocks noRot="1" noChangeAspect="1"/>
          </p:cNvPicPr>
          <p:nvPr>
            <a:wavAudioFile r:embed="rId1" name="~PP2108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271200" y="387720"/>
            <a:ext cx="2761560" cy="3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1283400" y="387720"/>
            <a:ext cx="4986720" cy="31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286000" y="1313036"/>
            <a:ext cx="4572000" cy="44130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533400"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Zestyki można podzielić ze względu na:</a:t>
            </a:r>
          </a:p>
          <a:p>
            <a:pPr marL="361950" indent="-361950" algn="just">
              <a:lnSpc>
                <a:spcPct val="110000"/>
              </a:lnSpc>
              <a:buFont typeface="+mj-lt"/>
              <a:buAutoNum type="arabicPeriod"/>
              <a:defRPr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Rodzaj pracy</a:t>
            </a:r>
            <a:endParaRPr lang="pl-PL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627063" lvl="1" indent="-265113" algn="just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nierozłączne</a:t>
            </a:r>
          </a:p>
          <a:p>
            <a:pPr marL="627063" lvl="1" indent="-265113" algn="just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rozłączne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lnSpc>
                <a:spcPct val="110000"/>
              </a:lnSpc>
              <a:buFont typeface="+mj-lt"/>
              <a:buAutoNum type="arabicPeriod" startAt="2"/>
              <a:defRPr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Kształt powierzchni styczności</a:t>
            </a:r>
            <a:endParaRPr lang="pl-PL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Powierzchniowe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Liniowe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Punktowe</a:t>
            </a:r>
          </a:p>
          <a:p>
            <a:pPr marL="361950" indent="-361950">
              <a:lnSpc>
                <a:spcPct val="110000"/>
              </a:lnSpc>
              <a:buFont typeface="+mj-lt"/>
              <a:buAutoNum type="arabicPeriod" startAt="3"/>
              <a:defRPr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Sposób wykonania (budowę)</a:t>
            </a:r>
            <a:endParaRPr lang="pl-PL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Szczękowe</a:t>
            </a: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Palcowe</a:t>
            </a: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Szczotkowe</a:t>
            </a: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Wieńcowe</a:t>
            </a:r>
          </a:p>
          <a:p>
            <a:pPr marL="627063" lvl="1" indent="-265113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itp.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890.WAV">
            <a:hlinkClick r:id="" action="ppaction://media"/>
          </p:cNvPr>
          <p:cNvPicPr>
            <a:picLocks noRot="1" noChangeAspect="1"/>
          </p:cNvPicPr>
          <p:nvPr>
            <a:wavAudioFile r:embed="rId1" name="~PP890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05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680CF8E-BA3F-426C-8C12-52B472A0B171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556125" y="31194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400">
              <a:solidFill>
                <a:schemeClr val="tx1"/>
              </a:solidFill>
              <a:latin typeface="Tahoma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285852" y="1643050"/>
            <a:ext cx="6448425" cy="3403600"/>
            <a:chOff x="1597" y="1757"/>
            <a:chExt cx="9015" cy="4550"/>
          </a:xfrm>
        </p:grpSpPr>
        <p:sp>
          <p:nvSpPr>
            <p:cNvPr id="59428" name="Text Box 36"/>
            <p:cNvSpPr txBox="1">
              <a:spLocks noChangeArrowheads="1"/>
            </p:cNvSpPr>
            <p:nvPr/>
          </p:nvSpPr>
          <p:spPr bwMode="auto">
            <a:xfrm>
              <a:off x="5397" y="1757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Zestyki</a:t>
              </a:r>
            </a:p>
          </p:txBody>
        </p:sp>
        <p:sp>
          <p:nvSpPr>
            <p:cNvPr id="59429" name="Text Box 37"/>
            <p:cNvSpPr txBox="1">
              <a:spLocks noChangeArrowheads="1"/>
            </p:cNvSpPr>
            <p:nvPr/>
          </p:nvSpPr>
          <p:spPr bwMode="auto">
            <a:xfrm>
              <a:off x="4218" y="5787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zespolone</a:t>
              </a:r>
            </a:p>
          </p:txBody>
        </p:sp>
        <p:sp>
          <p:nvSpPr>
            <p:cNvPr id="59430" name="Text Box 38"/>
            <p:cNvSpPr txBox="1">
              <a:spLocks noChangeArrowheads="1"/>
            </p:cNvSpPr>
            <p:nvPr/>
          </p:nvSpPr>
          <p:spPr bwMode="auto">
            <a:xfrm>
              <a:off x="1897" y="5783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proste</a:t>
              </a:r>
            </a:p>
          </p:txBody>
        </p:sp>
        <p:sp>
          <p:nvSpPr>
            <p:cNvPr id="59431" name="Text Box 39"/>
            <p:cNvSpPr txBox="1">
              <a:spLocks noChangeArrowheads="1"/>
            </p:cNvSpPr>
            <p:nvPr/>
          </p:nvSpPr>
          <p:spPr bwMode="auto">
            <a:xfrm>
              <a:off x="2678" y="2920"/>
              <a:ext cx="2938" cy="78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Rozłączne</a:t>
              </a:r>
              <a:r>
                <a:rPr lang="pl-PL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/>
              </a:r>
              <a:br>
                <a:rPr lang="pl-PL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</a:br>
              <a:r>
                <a:rPr lang="pl-PL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(</a:t>
              </a:r>
              <a:r>
                <a:rPr lang="pl-PL" sz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bezłukowe</a:t>
              </a:r>
              <a:r>
                <a:rPr lang="pl-PL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,</a:t>
              </a: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 </a:t>
              </a:r>
              <a:r>
                <a:rPr lang="pl-PL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łukowe)</a:t>
              </a:r>
            </a:p>
          </p:txBody>
        </p:sp>
        <p:sp>
          <p:nvSpPr>
            <p:cNvPr id="59432" name="Text Box 40"/>
            <p:cNvSpPr txBox="1">
              <a:spLocks noChangeArrowheads="1"/>
            </p:cNvSpPr>
            <p:nvPr/>
          </p:nvSpPr>
          <p:spPr bwMode="auto">
            <a:xfrm>
              <a:off x="1597" y="4238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zwierne</a:t>
              </a:r>
            </a:p>
          </p:txBody>
        </p:sp>
        <p:sp>
          <p:nvSpPr>
            <p:cNvPr id="59433" name="Text Box 41"/>
            <p:cNvSpPr txBox="1">
              <a:spLocks noChangeArrowheads="1"/>
            </p:cNvSpPr>
            <p:nvPr/>
          </p:nvSpPr>
          <p:spPr bwMode="auto">
            <a:xfrm>
              <a:off x="4518" y="4257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rozwierne</a:t>
              </a:r>
              <a:endPara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</a:endParaRPr>
            </a:p>
          </p:txBody>
        </p:sp>
        <p:sp>
          <p:nvSpPr>
            <p:cNvPr id="59434" name="Text Box 42"/>
            <p:cNvSpPr txBox="1">
              <a:spLocks noChangeArrowheads="1"/>
            </p:cNvSpPr>
            <p:nvPr/>
          </p:nvSpPr>
          <p:spPr bwMode="auto">
            <a:xfrm>
              <a:off x="7356" y="2937"/>
              <a:ext cx="2122" cy="78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ts val="600"/>
                </a:spcBef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Nierozłączne</a:t>
              </a:r>
            </a:p>
          </p:txBody>
        </p:sp>
        <p:sp>
          <p:nvSpPr>
            <p:cNvPr id="59435" name="Text Box 43"/>
            <p:cNvSpPr txBox="1">
              <a:spLocks noChangeArrowheads="1"/>
            </p:cNvSpPr>
            <p:nvPr/>
          </p:nvSpPr>
          <p:spPr bwMode="auto">
            <a:xfrm>
              <a:off x="6018" y="4976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ruchome</a:t>
              </a:r>
            </a:p>
          </p:txBody>
        </p:sp>
        <p:sp>
          <p:nvSpPr>
            <p:cNvPr id="59436" name="Text Box 44"/>
            <p:cNvSpPr txBox="1">
              <a:spLocks noChangeArrowheads="1"/>
            </p:cNvSpPr>
            <p:nvPr/>
          </p:nvSpPr>
          <p:spPr bwMode="auto">
            <a:xfrm>
              <a:off x="8493" y="4976"/>
              <a:ext cx="2119" cy="5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itchFamily="34" charset="0"/>
                </a:rPr>
                <a:t>nieruchome</a:t>
              </a:r>
            </a:p>
          </p:txBody>
        </p:sp>
        <p:sp>
          <p:nvSpPr>
            <p:cNvPr id="59437" name="Line 45"/>
            <p:cNvSpPr>
              <a:spLocks noChangeShapeType="1"/>
            </p:cNvSpPr>
            <p:nvPr/>
          </p:nvSpPr>
          <p:spPr bwMode="auto">
            <a:xfrm>
              <a:off x="4220" y="2559"/>
              <a:ext cx="419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38" name="Line 46"/>
            <p:cNvSpPr>
              <a:spLocks noChangeShapeType="1"/>
            </p:cNvSpPr>
            <p:nvPr/>
          </p:nvSpPr>
          <p:spPr bwMode="auto">
            <a:xfrm>
              <a:off x="4200" y="2559"/>
              <a:ext cx="0" cy="3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39" name="Line 47"/>
            <p:cNvSpPr>
              <a:spLocks noChangeShapeType="1"/>
            </p:cNvSpPr>
            <p:nvPr/>
          </p:nvSpPr>
          <p:spPr bwMode="auto">
            <a:xfrm>
              <a:off x="8402" y="2561"/>
              <a:ext cx="0" cy="3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0" name="Line 48"/>
            <p:cNvSpPr>
              <a:spLocks noChangeShapeType="1"/>
            </p:cNvSpPr>
            <p:nvPr/>
          </p:nvSpPr>
          <p:spPr bwMode="auto">
            <a:xfrm>
              <a:off x="6471" y="2296"/>
              <a:ext cx="0" cy="2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1" name="Line 49"/>
            <p:cNvSpPr>
              <a:spLocks noChangeShapeType="1"/>
            </p:cNvSpPr>
            <p:nvPr/>
          </p:nvSpPr>
          <p:spPr bwMode="auto">
            <a:xfrm>
              <a:off x="7134" y="4467"/>
              <a:ext cx="237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2" name="Line 50"/>
            <p:cNvSpPr>
              <a:spLocks noChangeShapeType="1"/>
            </p:cNvSpPr>
            <p:nvPr/>
          </p:nvSpPr>
          <p:spPr bwMode="auto">
            <a:xfrm>
              <a:off x="8430" y="3720"/>
              <a:ext cx="0" cy="7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3" name="Line 51"/>
            <p:cNvSpPr>
              <a:spLocks noChangeShapeType="1"/>
            </p:cNvSpPr>
            <p:nvPr/>
          </p:nvSpPr>
          <p:spPr bwMode="auto">
            <a:xfrm>
              <a:off x="7125" y="4467"/>
              <a:ext cx="0" cy="50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4" name="Line 52"/>
            <p:cNvSpPr>
              <a:spLocks noChangeShapeType="1"/>
            </p:cNvSpPr>
            <p:nvPr/>
          </p:nvSpPr>
          <p:spPr bwMode="auto">
            <a:xfrm>
              <a:off x="9509" y="4467"/>
              <a:ext cx="0" cy="50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5" name="Line 53"/>
            <p:cNvSpPr>
              <a:spLocks noChangeShapeType="1"/>
            </p:cNvSpPr>
            <p:nvPr/>
          </p:nvSpPr>
          <p:spPr bwMode="auto">
            <a:xfrm>
              <a:off x="2669" y="3990"/>
              <a:ext cx="295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6" name="Line 54"/>
            <p:cNvSpPr>
              <a:spLocks noChangeShapeType="1"/>
            </p:cNvSpPr>
            <p:nvPr/>
          </p:nvSpPr>
          <p:spPr bwMode="auto">
            <a:xfrm>
              <a:off x="4156" y="3709"/>
              <a:ext cx="0" cy="28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7" name="Line 55"/>
            <p:cNvSpPr>
              <a:spLocks noChangeShapeType="1"/>
            </p:cNvSpPr>
            <p:nvPr/>
          </p:nvSpPr>
          <p:spPr bwMode="auto">
            <a:xfrm>
              <a:off x="2669" y="3990"/>
              <a:ext cx="0" cy="2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8" name="Line 56"/>
            <p:cNvSpPr>
              <a:spLocks noChangeShapeType="1"/>
            </p:cNvSpPr>
            <p:nvPr/>
          </p:nvSpPr>
          <p:spPr bwMode="auto">
            <a:xfrm>
              <a:off x="5614" y="3990"/>
              <a:ext cx="0" cy="2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49" name="Line 57"/>
            <p:cNvSpPr>
              <a:spLocks noChangeShapeType="1"/>
            </p:cNvSpPr>
            <p:nvPr/>
          </p:nvSpPr>
          <p:spPr bwMode="auto">
            <a:xfrm>
              <a:off x="2640" y="4756"/>
              <a:ext cx="0" cy="4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50" name="Line 58"/>
            <p:cNvSpPr>
              <a:spLocks noChangeShapeType="1"/>
            </p:cNvSpPr>
            <p:nvPr/>
          </p:nvSpPr>
          <p:spPr bwMode="auto">
            <a:xfrm>
              <a:off x="2640" y="5250"/>
              <a:ext cx="263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51" name="Line 59"/>
            <p:cNvSpPr>
              <a:spLocks noChangeShapeType="1"/>
            </p:cNvSpPr>
            <p:nvPr/>
          </p:nvSpPr>
          <p:spPr bwMode="auto">
            <a:xfrm>
              <a:off x="2955" y="5265"/>
              <a:ext cx="0" cy="52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452" name="Line 60"/>
            <p:cNvSpPr>
              <a:spLocks noChangeShapeType="1"/>
            </p:cNvSpPr>
            <p:nvPr/>
          </p:nvSpPr>
          <p:spPr bwMode="auto">
            <a:xfrm>
              <a:off x="5279" y="5250"/>
              <a:ext cx="0" cy="53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pl-PL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59453" name="Text Box 61"/>
          <p:cNvSpPr txBox="1">
            <a:spLocks noChangeArrowheads="1"/>
          </p:cNvSpPr>
          <p:nvPr/>
        </p:nvSpPr>
        <p:spPr bwMode="auto">
          <a:xfrm>
            <a:off x="1428728" y="5429264"/>
            <a:ext cx="6373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Klasyfikacja zestyków ze względu na rodzaj pracy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~PP1158.WAV">
            <a:hlinkClick r:id="" action="ppaction://media"/>
          </p:cNvPr>
          <p:cNvPicPr>
            <a:picLocks noRot="1" noChangeAspect="1"/>
          </p:cNvPicPr>
          <p:nvPr>
            <a:wavAudioFile r:embed="rId1" name="~PP115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94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14414" y="1357298"/>
            <a:ext cx="7529512" cy="2327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itchFamily="18" charset="2"/>
              <a:buNone/>
              <a:defRPr/>
            </a:pP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Rezystancją zestykową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nazywamy dodatkową rezystancję wynikającą </a:t>
            </a:r>
            <a:br>
              <a:rPr lang="pl-PL" sz="1600" dirty="0">
                <a:latin typeface="Times New Roman" pitchFamily="18" charset="0"/>
                <a:cs typeface="Times New Roman" pitchFamily="18" charset="0"/>
              </a:rPr>
            </a:b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z wprowadzenia zestyku do toru prądowego. Składa się ona z rezystancji:</a:t>
            </a:r>
          </a:p>
          <a:p>
            <a:pPr marL="361950" indent="-361950" algn="just" eaLnBrk="1" hangingPunct="1">
              <a:buSzTx/>
              <a:buFont typeface="Gill Sans MT"/>
              <a:buAutoNum type="arabicPeriod"/>
              <a:defRPr/>
            </a:pP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Przejścia (kształtu)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600" b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wywołanej zagęszczeniem linii prądu w miejscu rzeczywistej styczności powierzchni styków</a:t>
            </a:r>
          </a:p>
          <a:p>
            <a:pPr marL="361950" indent="-361950" algn="just" eaLnBrk="1" hangingPunct="1">
              <a:buSzTx/>
              <a:buFont typeface="Gill Sans MT"/>
              <a:buAutoNum type="arabicPeriod"/>
              <a:defRPr/>
            </a:pP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Warstwy nalotowej i </a:t>
            </a:r>
            <a:r>
              <a:rPr lang="pl-PL" sz="1600" b="1" dirty="0" err="1">
                <a:latin typeface="Times New Roman" pitchFamily="18" charset="0"/>
                <a:cs typeface="Times New Roman" pitchFamily="18" charset="0"/>
              </a:rPr>
              <a:t>adsorbcyjnej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600" b="1" baseline="-25000" dirty="0" err="1">
                <a:latin typeface="Times New Roman" pitchFamily="18" charset="0"/>
                <a:cs typeface="Times New Roman" pitchFamily="18" charset="0"/>
              </a:rPr>
              <a:t>nal</a:t>
            </a:r>
            <a:r>
              <a:rPr lang="pl-PL" sz="16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w skład której wchodzi warstwa gazu adsorbowanego na powierzchni styczności oraz warstwa korozyjna związków chemicznych materiału styku z gazem otaczającego środowiska</a:t>
            </a:r>
          </a:p>
          <a:p>
            <a:pPr marL="533400" indent="-533400" algn="ctr" eaLnBrk="1" hangingPunct="1">
              <a:buSzTx/>
              <a:buFont typeface="Wingdings 2" pitchFamily="18" charset="2"/>
              <a:buNone/>
              <a:defRPr/>
            </a:pP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33400" indent="-533400" algn="ctr" eaLnBrk="1" hangingPunct="1">
              <a:buSzTx/>
              <a:buFont typeface="Wingdings 2" pitchFamily="18" charset="2"/>
              <a:buNone/>
              <a:defRPr/>
            </a:pPr>
            <a:r>
              <a:rPr lang="pl-PL" sz="1600" b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600" b="1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l-PL" sz="1600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600" b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pl-PL" sz="1600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1600" b="1" baseline="-25000" dirty="0" err="1">
                <a:latin typeface="Times New Roman" pitchFamily="18" charset="0"/>
                <a:cs typeface="Times New Roman" pitchFamily="18" charset="0"/>
              </a:rPr>
              <a:t>nal</a:t>
            </a:r>
            <a:endParaRPr lang="pl-PL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3FC3878-D5E9-46E9-8EB9-899A313AC0F4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pic>
        <p:nvPicPr>
          <p:cNvPr id="21511" name="Picture 6" descr="Rys_2_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643314"/>
            <a:ext cx="246856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1204913" y="6122988"/>
            <a:ext cx="3067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Powierzchnia zestyku </a:t>
            </a:r>
            <a:b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altLang="pl-PL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mikronierównościami</a:t>
            </a:r>
            <a:endParaRPr lang="pl-PL" altLang="pl-PL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5000628" y="6143644"/>
            <a:ext cx="27051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Mikrostruktura zestyku </a:t>
            </a:r>
            <a:b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(powierzchni styczności)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857628"/>
            <a:ext cx="28803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2251.WAV">
            <a:hlinkClick r:id="" action="ppaction://media"/>
          </p:cNvPr>
          <p:cNvPicPr>
            <a:picLocks noRot="1" noChangeAspect="1"/>
          </p:cNvPicPr>
          <p:nvPr>
            <a:wavAudioFile r:embed="rId1" name="~PP2251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507" grpId="0" build="p"/>
      <p:bldP spid="21512" grpId="0"/>
      <p:bldP spid="215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AEF1143-0A4D-4DDB-8546-847D7D3F737C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113703" name="Text Box 39"/>
          <p:cNvSpPr txBox="1">
            <a:spLocks noChangeArrowheads="1"/>
          </p:cNvSpPr>
          <p:nvPr/>
        </p:nvSpPr>
        <p:spPr bwMode="auto">
          <a:xfrm>
            <a:off x="5072066" y="2071678"/>
            <a:ext cx="274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Zmiany rezystancji zestykowej</a:t>
            </a:r>
            <a:b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funkcji czasu</a:t>
            </a:r>
          </a:p>
        </p:txBody>
      </p:sp>
      <p:sp>
        <p:nvSpPr>
          <p:cNvPr id="113704" name="Text Box 40"/>
          <p:cNvSpPr txBox="1">
            <a:spLocks noChangeArrowheads="1"/>
          </p:cNvSpPr>
          <p:nvPr/>
        </p:nvSpPr>
        <p:spPr bwMode="auto">
          <a:xfrm>
            <a:off x="1285852" y="5143512"/>
            <a:ext cx="274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Zmiany rezystancji zestykowej</a:t>
            </a:r>
            <a:b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funkcji temperatury zestyku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1942"/>
            <a:ext cx="4429124" cy="233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500173"/>
            <a:ext cx="3335448" cy="23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2316.WAV">
            <a:hlinkClick r:id="" action="ppaction://media"/>
          </p:cNvPr>
          <p:cNvPicPr>
            <a:picLocks noRot="1" noChangeAspect="1"/>
          </p:cNvPicPr>
          <p:nvPr>
            <a:wavAudioFile r:embed="rId1" name="~PP2316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1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3703" grpId="0"/>
      <p:bldP spid="1137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143116"/>
            <a:ext cx="8053397" cy="205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643042" y="5143512"/>
            <a:ext cx="62151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Rodzaje zestyków: a) punktowy, b) liniowy, c) powierzchniowy</a:t>
            </a:r>
            <a:endParaRPr lang="pl-PL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978.WAV">
            <a:hlinkClick r:id="" action="ppaction://media"/>
          </p:cNvPr>
          <p:cNvPicPr>
            <a:picLocks noRot="1" noChangeAspect="1"/>
          </p:cNvPicPr>
          <p:nvPr>
            <a:wavAudioFile r:embed="rId1" name="~PP97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ymbol zastępczy numeru slajdu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E2819F2-866E-45BB-A481-535E5C78BD99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14613" y="227647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2"/>
            <a:ext cx="5388892" cy="461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pole tekstowe 16"/>
          <p:cNvSpPr txBox="1"/>
          <p:nvPr/>
        </p:nvSpPr>
        <p:spPr>
          <a:xfrm>
            <a:off x="1071538" y="6000768"/>
            <a:ext cx="671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Rys. Rezystancja przejścia zestyku w funkcji siły docisku w zależności od kształtu styków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1833.WAV">
            <a:hlinkClick r:id="" action="ppaction://media"/>
          </p:cNvPr>
          <p:cNvPicPr>
            <a:picLocks noRot="1" noChangeAspect="1"/>
          </p:cNvPicPr>
          <p:nvPr>
            <a:wavAudioFile r:embed="rId1" name="~PP183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952500" y="1352550"/>
            <a:ext cx="7016750" cy="5151438"/>
            <a:chOff x="1068" y="1155"/>
            <a:chExt cx="4048" cy="2942"/>
          </a:xfrm>
        </p:grpSpPr>
        <p:graphicFrame>
          <p:nvGraphicFramePr>
            <p:cNvPr id="31749" name="Object 20"/>
            <p:cNvGraphicFramePr>
              <a:graphicFrameLocks noChangeAspect="1"/>
            </p:cNvGraphicFramePr>
            <p:nvPr/>
          </p:nvGraphicFramePr>
          <p:xfrm>
            <a:off x="1068" y="1155"/>
            <a:ext cx="4048" cy="2942"/>
          </p:xfrm>
          <a:graphic>
            <a:graphicData uri="http://schemas.openxmlformats.org/presentationml/2006/ole">
              <p:oleObj spid="_x0000_s55298" name="Worksheet" r:id="rId5" imgW="4038680" imgH="2847824" progId="Excel.Sheet.8">
                <p:embed/>
              </p:oleObj>
            </a:graphicData>
          </a:graphic>
        </p:graphicFrame>
        <p:sp>
          <p:nvSpPr>
            <p:cNvPr id="31750" name="Line 21"/>
            <p:cNvSpPr>
              <a:spLocks noChangeShapeType="1"/>
            </p:cNvSpPr>
            <p:nvPr/>
          </p:nvSpPr>
          <p:spPr bwMode="auto">
            <a:xfrm>
              <a:off x="2222" y="2432"/>
              <a:ext cx="0" cy="68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31751" name="Line 22"/>
            <p:cNvSpPr>
              <a:spLocks noChangeShapeType="1"/>
            </p:cNvSpPr>
            <p:nvPr/>
          </p:nvSpPr>
          <p:spPr bwMode="auto">
            <a:xfrm>
              <a:off x="2826" y="2790"/>
              <a:ext cx="0" cy="29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31752" name="Text Box 25"/>
            <p:cNvSpPr txBox="1">
              <a:spLocks noChangeArrowheads="1"/>
            </p:cNvSpPr>
            <p:nvPr/>
          </p:nvSpPr>
          <p:spPr bwMode="auto">
            <a:xfrm>
              <a:off x="2785" y="3034"/>
              <a:ext cx="116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powierzchniowe</a:t>
              </a:r>
            </a:p>
          </p:txBody>
        </p:sp>
        <p:sp>
          <p:nvSpPr>
            <p:cNvPr id="31753" name="Text Box 26"/>
            <p:cNvSpPr txBox="1">
              <a:spLocks noChangeArrowheads="1"/>
            </p:cNvSpPr>
            <p:nvPr/>
          </p:nvSpPr>
          <p:spPr bwMode="auto">
            <a:xfrm>
              <a:off x="2167" y="3034"/>
              <a:ext cx="56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liniowe</a:t>
              </a:r>
            </a:p>
          </p:txBody>
        </p:sp>
        <p:sp>
          <p:nvSpPr>
            <p:cNvPr id="31754" name="Text Box 27"/>
            <p:cNvSpPr txBox="1">
              <a:spLocks noChangeArrowheads="1"/>
            </p:cNvSpPr>
            <p:nvPr/>
          </p:nvSpPr>
          <p:spPr bwMode="auto">
            <a:xfrm>
              <a:off x="1771" y="3282"/>
              <a:ext cx="67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pl-PL" altLang="pl-PL" sz="1800" dirty="0">
                  <a:solidFill>
                    <a:schemeClr val="bg1">
                      <a:lumMod val="50000"/>
                    </a:schemeClr>
                  </a:solidFill>
                </a:rPr>
                <a:t>punktowe</a:t>
              </a:r>
            </a:p>
          </p:txBody>
        </p:sp>
        <p:sp>
          <p:nvSpPr>
            <p:cNvPr id="31755" name="Line 28"/>
            <p:cNvSpPr>
              <a:spLocks noChangeShapeType="1"/>
            </p:cNvSpPr>
            <p:nvPr/>
          </p:nvSpPr>
          <p:spPr bwMode="auto">
            <a:xfrm flipV="1">
              <a:off x="2057" y="2210"/>
              <a:ext cx="10" cy="104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l-PL"/>
            </a:p>
          </p:txBody>
        </p:sp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CAAF36C-F151-4C60-A857-1B0AF46C8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4EF34-32DF-4CD3-9A7B-0751D95D526F}" type="slidenum">
              <a:rPr lang="pl-PL"/>
              <a:pPr/>
              <a:t>9</a:t>
            </a:fld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285852" y="50004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Pomiar rezystancji zestyku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~PP2786.WAV">
            <a:hlinkClick r:id="" action="ppaction://media"/>
          </p:cNvPr>
          <p:cNvPicPr>
            <a:picLocks noRot="1" noChangeAspect="1"/>
          </p:cNvPicPr>
          <p:nvPr>
            <a:wavAudioFile r:embed="rId2" name="~PP2786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789</Words>
  <Application>LibreOffice/6.1.1.2$Windows_X86_64 LibreOffice_project/5d19a1bfa650b796764388cd8b33a5af1f5baa1b</Application>
  <PresentationFormat>Pokaz na ekranie (4:3)</PresentationFormat>
  <Paragraphs>176</Paragraphs>
  <Slides>29</Slides>
  <Notes>15</Notes>
  <HiddenSlides>0</HiddenSlides>
  <MMClips>29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Office Theme</vt:lpstr>
      <vt:lpstr>Office Theme</vt:lpstr>
      <vt:lpstr>Office Theme</vt:lpstr>
      <vt:lpstr>Worksheet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Gruca</dc:creator>
  <cp:lastModifiedBy>MSI</cp:lastModifiedBy>
  <cp:revision>61</cp:revision>
  <dcterms:created xsi:type="dcterms:W3CDTF">2016-11-08T09:44:05Z</dcterms:created>
  <dcterms:modified xsi:type="dcterms:W3CDTF">2020-12-10T15:20:50Z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