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4"/>
  </p:notesMasterIdLst>
  <p:sldIdLst>
    <p:sldId id="256" r:id="rId4"/>
    <p:sldId id="257" r:id="rId5"/>
    <p:sldId id="289" r:id="rId6"/>
    <p:sldId id="259" r:id="rId7"/>
    <p:sldId id="267" r:id="rId8"/>
    <p:sldId id="284" r:id="rId9"/>
    <p:sldId id="261" r:id="rId10"/>
    <p:sldId id="260" r:id="rId11"/>
    <p:sldId id="287" r:id="rId12"/>
    <p:sldId id="285" r:id="rId13"/>
    <p:sldId id="288" r:id="rId14"/>
    <p:sldId id="286" r:id="rId15"/>
    <p:sldId id="264" r:id="rId16"/>
    <p:sldId id="262" r:id="rId17"/>
    <p:sldId id="263" r:id="rId18"/>
    <p:sldId id="265" r:id="rId19"/>
    <p:sldId id="268" r:id="rId20"/>
    <p:sldId id="266" r:id="rId21"/>
    <p:sldId id="269" r:id="rId22"/>
    <p:sldId id="258" r:id="rId23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082" autoAdjust="0"/>
  </p:normalViewPr>
  <p:slideViewPr>
    <p:cSldViewPr>
      <p:cViewPr varScale="1">
        <p:scale>
          <a:sx n="104" d="100"/>
          <a:sy n="104" d="100"/>
        </p:scale>
        <p:origin x="-18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05F9-C0FB-4B25-B5B6-BAE9AFE26D4F}" type="datetimeFigureOut">
              <a:rPr lang="pl-PL" smtClean="0"/>
              <a:pPr/>
              <a:t>10.12.2020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5E0A9-7AC3-4EB6-8379-997F73BE4E5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5E0A9-7AC3-4EB6-8379-997F73BE4E54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6B6B03-5203-4151-BE04-F839F5EF9B84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3275"/>
            <a:ext cx="5343525" cy="400843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4294967295"/>
          <p:cNvPicPr/>
          <p:nvPr/>
        </p:nvPicPr>
        <p:blipFill>
          <a:blip r:embed="rId14"/>
          <a:stretch/>
        </p:blipFill>
        <p:spPr>
          <a:xfrm>
            <a:off x="4686480" y="5943600"/>
            <a:ext cx="4457520" cy="926640"/>
          </a:xfrm>
          <a:prstGeom prst="rect">
            <a:avLst/>
          </a:prstGeom>
          <a:ln>
            <a:noFill/>
          </a:ln>
        </p:spPr>
      </p:pic>
      <p:sp>
        <p:nvSpPr>
          <p:cNvPr id="7" name="CustomShape 1"/>
          <p:cNvSpPr/>
          <p:nvPr/>
        </p:nvSpPr>
        <p:spPr>
          <a:xfrm>
            <a:off x="6392880" y="6078600"/>
            <a:ext cx="2498760" cy="66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375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3750" b="0" strike="noStrike" spc="-1">
              <a:latin typeface="Arial"/>
            </a:endParaRPr>
          </a:p>
        </p:txBody>
      </p:sp>
      <p:pic>
        <p:nvPicPr>
          <p:cNvPr id="2" name="Obraz 1"/>
          <p:cNvPicPr/>
          <p:nvPr/>
        </p:nvPicPr>
        <p:blipFill>
          <a:blip r:embed="rId15"/>
          <a:stretch/>
        </p:blipFill>
        <p:spPr>
          <a:xfrm>
            <a:off x="550440" y="0"/>
            <a:ext cx="4145040" cy="5470560"/>
          </a:xfrm>
          <a:prstGeom prst="rect">
            <a:avLst/>
          </a:prstGeom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14"/>
          <a:stretch/>
        </p:blipFill>
        <p:spPr>
          <a:xfrm>
            <a:off x="4686480" y="5943600"/>
            <a:ext cx="4457520" cy="926640"/>
          </a:xfrm>
          <a:prstGeom prst="rect">
            <a:avLst/>
          </a:prstGeom>
          <a:ln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41"/>
          <p:cNvPicPr/>
          <p:nvPr/>
        </p:nvPicPr>
        <p:blipFill>
          <a:blip r:embed="rId14"/>
          <a:stretch/>
        </p:blipFill>
        <p:spPr>
          <a:xfrm>
            <a:off x="7213680" y="6477120"/>
            <a:ext cx="1929960" cy="393480"/>
          </a:xfrm>
          <a:prstGeom prst="rect">
            <a:avLst/>
          </a:prstGeom>
          <a:ln>
            <a:noFill/>
          </a:ln>
        </p:spPr>
      </p:pic>
      <p:pic>
        <p:nvPicPr>
          <p:cNvPr id="43" name="Obraz 16"/>
          <p:cNvPicPr/>
          <p:nvPr/>
        </p:nvPicPr>
        <p:blipFill>
          <a:blip r:embed="rId15" cstate="print"/>
          <a:stretch/>
        </p:blipFill>
        <p:spPr>
          <a:xfrm>
            <a:off x="372240" y="0"/>
            <a:ext cx="910440" cy="1201680"/>
          </a:xfrm>
          <a:prstGeom prst="rect">
            <a:avLst/>
          </a:prstGeom>
          <a:ln>
            <a:noFill/>
          </a:ln>
        </p:spPr>
      </p:pic>
      <p:sp>
        <p:nvSpPr>
          <p:cNvPr id="44" name="Line 1"/>
          <p:cNvSpPr/>
          <p:nvPr/>
        </p:nvSpPr>
        <p:spPr>
          <a:xfrm>
            <a:off x="1364760" y="798840"/>
            <a:ext cx="7779240" cy="360"/>
          </a:xfrm>
          <a:prstGeom prst="line">
            <a:avLst/>
          </a:prstGeom>
          <a:ln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7525440" y="6486120"/>
            <a:ext cx="150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46" name="Obraz 45"/>
          <p:cNvPicPr/>
          <p:nvPr/>
        </p:nvPicPr>
        <p:blipFill>
          <a:blip r:embed="rId14"/>
          <a:stretch/>
        </p:blipFill>
        <p:spPr>
          <a:xfrm>
            <a:off x="7213680" y="6477120"/>
            <a:ext cx="1929960" cy="393480"/>
          </a:xfrm>
          <a:prstGeom prst="rect">
            <a:avLst/>
          </a:prstGeom>
          <a:ln>
            <a:noFill/>
          </a:ln>
        </p:spPr>
      </p:pic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raz 84"/>
          <p:cNvPicPr/>
          <p:nvPr/>
        </p:nvPicPr>
        <p:blipFill>
          <a:blip r:embed="rId14"/>
          <a:stretch/>
        </p:blipFill>
        <p:spPr>
          <a:xfrm>
            <a:off x="4686480" y="5943600"/>
            <a:ext cx="4457520" cy="926640"/>
          </a:xfrm>
          <a:prstGeom prst="rect">
            <a:avLst/>
          </a:prstGeom>
          <a:ln>
            <a:noFill/>
          </a:ln>
        </p:spPr>
      </p:pic>
      <p:pic>
        <p:nvPicPr>
          <p:cNvPr id="86" name="Obraz 8"/>
          <p:cNvPicPr/>
          <p:nvPr/>
        </p:nvPicPr>
        <p:blipFill>
          <a:blip r:embed="rId15"/>
          <a:stretch/>
        </p:blipFill>
        <p:spPr>
          <a:xfrm>
            <a:off x="550440" y="0"/>
            <a:ext cx="4145040" cy="547056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4584240" y="1182600"/>
            <a:ext cx="4319640" cy="184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5780" b="0" strike="noStrike" spc="-1">
                <a:solidFill>
                  <a:srgbClr val="231E5E"/>
                </a:solidFill>
                <a:latin typeface="Times New Roman"/>
                <a:ea typeface="DejaVu Sans"/>
              </a:rPr>
              <a:t>DZIĘKUJĘ ZA UWAGĘ</a:t>
            </a:r>
            <a:endParaRPr lang="pl-PL" sz="578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6392880" y="6078600"/>
            <a:ext cx="2498760" cy="66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375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3750" b="0" strike="noStrike" spc="-1">
              <a:latin typeface="Arial"/>
            </a:endParaRPr>
          </a:p>
        </p:txBody>
      </p:sp>
      <p:pic>
        <p:nvPicPr>
          <p:cNvPr id="89" name="Obraz 88"/>
          <p:cNvPicPr/>
          <p:nvPr/>
        </p:nvPicPr>
        <p:blipFill>
          <a:blip r:embed="rId14"/>
          <a:stretch/>
        </p:blipFill>
        <p:spPr>
          <a:xfrm>
            <a:off x="4686480" y="5943600"/>
            <a:ext cx="4457520" cy="926640"/>
          </a:xfrm>
          <a:prstGeom prst="rect">
            <a:avLst/>
          </a:prstGeom>
          <a:ln>
            <a:noFill/>
          </a:ln>
        </p:spPr>
      </p:pic>
      <p:sp>
        <p:nvSpPr>
          <p:cNvPr id="90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0.wa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1.wav"/><Relationship Id="rId6" Type="http://schemas.openxmlformats.org/officeDocument/2006/relationships/image" Target="../media/image7.png"/><Relationship Id="rId5" Type="http://schemas.openxmlformats.org/officeDocument/2006/relationships/image" Target="mhtml:file://G:\archeo%20I\DYDAKTYKA\przedmioty\PEWN\0809\WYK&#321;AD\Woda%20zycia,%20ORP,%20REDOX,%20wolne%20rodniki.mht!http://www.wodazycia.net.pl/tabela%20redox.jpg" TargetMode="Externa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2.wa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3.wav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4.wav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5.wav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8.wav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audio" Target="../media/audio2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5.wav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audio" Target="../media/audio6.wav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7.wa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9.wav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640680" y="1551960"/>
            <a:ext cx="5289480" cy="16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pl-PL" sz="3200" b="0" strike="noStrike" spc="-1" dirty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z="3200" b="0" strike="noStrike" spc="-1" dirty="0">
              <a:solidFill>
                <a:srgbClr val="00000A"/>
              </a:solidFill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782160" y="4439160"/>
            <a:ext cx="52894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2880" indent="-272520" algn="ctr">
              <a:lnSpc>
                <a:spcPts val="2001"/>
              </a:lnSpc>
              <a:spcBef>
                <a:spcPts val="1417"/>
              </a:spcBef>
            </a:pPr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Projekt finansowany w ramach programu Ministra Nauki i Szkolnictwa Wyższego pod nazwą „Regionalna Inicjatywa Doskonałości” </a:t>
            </a:r>
            <a:r>
              <a:t/>
            </a:r>
            <a:br/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w latach 2019 – 2022 </a:t>
            </a:r>
            <a:r>
              <a:t/>
            </a:r>
            <a:br/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nr projektu 020/RID/2018/19, kwota finansowania 12 000 000 PLN </a:t>
            </a:r>
            <a:endParaRPr lang="pl-PL" sz="1200" b="0" strike="noStrike" spc="-1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72000" y="5976000"/>
            <a:ext cx="5289480" cy="46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400" b="0" strike="noStrike" spc="-1">
                <a:solidFill>
                  <a:srgbClr val="231E5E"/>
                </a:solidFill>
                <a:latin typeface="Times New Roman"/>
                <a:ea typeface="Times New Roman"/>
              </a:rPr>
              <a:t>mgr inż. Monika Weżgowiec</a:t>
            </a:r>
            <a:endParaRPr lang="pl-P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100" b="0" strike="noStrike" spc="-1">
                <a:solidFill>
                  <a:srgbClr val="231E5E"/>
                </a:solidFill>
                <a:latin typeface="Times New Roman"/>
                <a:ea typeface="Times New Roman"/>
              </a:rPr>
              <a:t>                                                                                                        Częstochowa, 2020</a:t>
            </a:r>
            <a:endParaRPr lang="pl-PL" sz="1100" b="0" strike="noStrike" spc="-1">
              <a:latin typeface="Arial"/>
            </a:endParaRPr>
          </a:p>
        </p:txBody>
      </p:sp>
      <p:pic>
        <p:nvPicPr>
          <p:cNvPr id="5" name="~PP4085.WAV">
            <a:hlinkClick r:id="" action="ppaction://media"/>
          </p:cNvPr>
          <p:cNvPicPr>
            <a:picLocks noRot="1" noChangeAspect="1"/>
          </p:cNvPicPr>
          <p:nvPr>
            <a:wavAudioFile r:embed="rId1" name="~PP4085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705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57488" y="857232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Badanie potencjału </a:t>
            </a:r>
            <a:r>
              <a:rPr lang="pl-PL" dirty="0" err="1" smtClean="0"/>
              <a:t>Redox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 descr="Co to jest potencjał Redox i wskaźnik ORP? - Blog ekspert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857628"/>
            <a:ext cx="4880624" cy="287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42844" y="1357298"/>
            <a:ext cx="885831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RP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pl-PL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oxydation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reaction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potential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potencjał reakcji oksydacyjnej = REDOX) - 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pomiar zdolności do oddawania i przyjmowania elektronów, inaczej zdolność do wchodzenia w reakcje chemiczne powodujące utlenianie lub redukcję. 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Pozwala ona na szybkie określenie jakości badanego produktu w zakresie utlenianie-redukcja. Granica od której rozpoczyna się ten zakres to 200mV.</a:t>
            </a: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pl-PL" sz="1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artości dodatnie od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200mV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wzwyż to utleniające zdolności produktu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wartości poniżej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200mV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aż do wartości ujemnych to zdolności redukujące czyli anty-utleniające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&lt;&lt;&lt;&lt;&lt;&lt;&lt;</a:t>
            </a:r>
            <a:r>
              <a:rPr lang="pl-PL" sz="1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</a:t>
            </a:r>
            <a:r>
              <a:rPr lang="pl-PL" sz="1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&lt;&lt;&lt;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&lt;utlenianie , oksydacja &lt;&lt;&lt;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0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&gt;&gt;&gt; redukcja , odtlenianie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&gt;&gt;&gt;&gt;</a:t>
            </a:r>
            <a:r>
              <a:rPr lang="pl-PL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&gt;&gt;&gt;&gt;&gt;&gt;&gt;</a:t>
            </a:r>
            <a:endParaRPr lang="pl-PL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1400" b="1" i="0" u="none" strike="noStrike" cap="none" normalizeH="0" baseline="0" dirty="0" err="1" smtClean="0">
                <a:ln>
                  <a:noFill/>
                </a:ln>
                <a:solidFill>
                  <a:srgbClr val="82020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itd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82020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 600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EA0E0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550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00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500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450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400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CC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350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300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FF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250 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33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150 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CC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99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50 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  -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50 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-100 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-150 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-200 &gt;</a:t>
            </a:r>
            <a:r>
              <a:rPr kumimoji="0" lang="pl-PL" sz="14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itd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  <a:endParaRPr lang="pl-PL" sz="1400" b="1" dirty="0" smtClean="0">
              <a:solidFill>
                <a:srgbClr val="00009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66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trucizna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&lt;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woda szkodliwa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niezdrowa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   &gt;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CC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woda zdrowa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&gt;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coraz więcej wolnych rodników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&lt;   &gt;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coraz więcej aktywnego wodoru 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2795.WAV">
            <a:hlinkClick r:id="" action="ppaction://media"/>
          </p:cNvPr>
          <p:cNvPicPr>
            <a:picLocks noRot="1" noChangeAspect="1"/>
          </p:cNvPicPr>
          <p:nvPr>
            <a:wavAudioFile r:embed="rId1" name="~PP2795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9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iltr jonizator wody Redox ORP XRSi9 - Filtry do wody WaterCell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536397" y="2536041"/>
            <a:ext cx="4572032" cy="26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pic>
        <p:nvPicPr>
          <p:cNvPr id="30722" name="Picture 2" descr="skala redox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142844" y="2643182"/>
            <a:ext cx="6162675" cy="1771650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00034" y="1785926"/>
            <a:ext cx="57150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Poglądowa skala potencjałów REDOX i ich wartości dla wód i napoi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42844" y="4429132"/>
            <a:ext cx="614366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antyutleniacz to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związek , który chętnie oddaje elektron lub atom wodoru </a:t>
            </a:r>
            <a:r>
              <a:rPr lang="pl-PL" sz="1000" dirty="0" smtClean="0">
                <a:latin typeface="Times New Roman" pitchFamily="18" charset="0"/>
                <a:cs typeface="Times New Roman" pitchFamily="18" charset="0"/>
              </a:rPr>
              <a:t>wolnemu </a:t>
            </a:r>
            <a:r>
              <a:rPr lang="pl-PL" sz="1000" dirty="0" smtClean="0">
                <a:latin typeface="Times New Roman" pitchFamily="18" charset="0"/>
                <a:cs typeface="Times New Roman" pitchFamily="18" charset="0"/>
              </a:rPr>
              <a:t>rodnikowi </a:t>
            </a:r>
            <a:r>
              <a:rPr lang="pl-PL" sz="1000" dirty="0" smtClean="0">
                <a:latin typeface="Times New Roman" pitchFamily="18" charset="0"/>
                <a:cs typeface="Times New Roman" pitchFamily="18" charset="0"/>
              </a:rPr>
              <a:t>powodując </a:t>
            </a:r>
            <a:r>
              <a:rPr lang="pl-PL" sz="1000" dirty="0" smtClean="0">
                <a:latin typeface="Times New Roman" pitchFamily="18" charset="0"/>
                <a:cs typeface="Times New Roman" pitchFamily="18" charset="0"/>
              </a:rPr>
              <a:t>jego "unieczynnienie" a tym samym trwałe zatrzymanie szkodliwego działania. Tą rolę </a:t>
            </a:r>
            <a:r>
              <a:rPr lang="pl-PL" sz="1000" dirty="0" smtClean="0">
                <a:latin typeface="Times New Roman" pitchFamily="18" charset="0"/>
                <a:cs typeface="Times New Roman" pitchFamily="18" charset="0"/>
              </a:rPr>
              <a:t>pełni </a:t>
            </a:r>
            <a:r>
              <a:rPr lang="pl-PL" sz="1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pl-PL" sz="1000" b="1" dirty="0" smtClean="0">
                <a:latin typeface="Times New Roman" pitchFamily="18" charset="0"/>
                <a:cs typeface="Times New Roman" pitchFamily="18" charset="0"/>
              </a:rPr>
              <a:t>aktywny wodór" (</a:t>
            </a:r>
            <a:r>
              <a:rPr lang="pl-PL" sz="1000" b="1" dirty="0" err="1" smtClean="0">
                <a:latin typeface="Times New Roman" pitchFamily="18" charset="0"/>
                <a:cs typeface="Times New Roman" pitchFamily="18" charset="0"/>
              </a:rPr>
              <a:t>active</a:t>
            </a:r>
            <a:r>
              <a:rPr lang="pl-PL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b="1" dirty="0" err="1" smtClean="0"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pl-PL" sz="1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l-PL" sz="1000" dirty="0" smtClean="0">
                <a:latin typeface="Times New Roman" pitchFamily="18" charset="0"/>
                <a:cs typeface="Times New Roman" pitchFamily="18" charset="0"/>
              </a:rPr>
              <a:t>, który jest najlepszym reduktorem dla rodników tlenowych i wodorotlenowych najpowszechniej dostarczanych wraz z napojami i żywnością.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~PP759.WAV">
            <a:hlinkClick r:id="" action="ppaction://media"/>
          </p:cNvPr>
          <p:cNvPicPr>
            <a:picLocks noRot="1" noChangeAspect="1"/>
          </p:cNvPicPr>
          <p:nvPr>
            <a:wavAudioFile r:embed="rId1" name="~PP759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57488" y="928670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Pomiar współczynnika refrakcji </a:t>
            </a:r>
            <a:endParaRPr lang="pl-PL" dirty="0"/>
          </a:p>
        </p:txBody>
      </p:sp>
      <p:pic>
        <p:nvPicPr>
          <p:cNvPr id="3" name="Obraz 2" descr="Refraktometry określające indeks refrakcji - refraktometr.eu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143116"/>
            <a:ext cx="328612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sp>
        <p:nvSpPr>
          <p:cNvPr id="29699" name="AutoShape 3" descr="Klasa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9701" name="AutoShape 5" descr="Klasa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9703" name="AutoShape 7" descr="Klasa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428596" y="1928802"/>
            <a:ext cx="6357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Pomiar współczynnika refrakcji polega na wyznaczeniu kąta granicznego. Przeprowadza się to za pomocą refraktometru.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85720" y="4071942"/>
            <a:ext cx="70723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Współczynnik załamania jest miarą zachowania światła przechodzącego przez próbkę. W zależności od składu próbki światło załamuje się i odbija w różny sposób. Mierząc tę aktywność za pomocą liniowego czujnika obrazu, współczynnik refrakcji próbki można ocenić i wykorzystać do określenia jej właściwości fizycznych, takich jak stężenie i gęstość. 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~PP3821.WAV">
            <a:hlinkClick r:id="" action="ppaction://media"/>
          </p:cNvPr>
          <p:cNvPicPr>
            <a:picLocks noRot="1" noChangeAspect="1"/>
          </p:cNvPicPr>
          <p:nvPr>
            <a:wavAudioFile r:embed="rId1" name="~PP3821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pic>
        <p:nvPicPr>
          <p:cNvPr id="22530" name="Picture 2" descr="061113_0949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85860"/>
            <a:ext cx="34671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061113_1233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357562"/>
            <a:ext cx="43434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28596" y="4143380"/>
            <a:ext cx="30718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YDP Math"/>
                <a:cs typeface="Times New Roman" pitchFamily="18" charset="0"/>
              </a:rPr>
              <a:t>Rys. Refraktometr lunetowy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143240" y="5929330"/>
            <a:ext cx="60007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YDP Math" charset="-127"/>
                <a:cs typeface="Times New Roman" pitchFamily="18" charset="0"/>
              </a:rPr>
              <a:t>Rys. Skala refraktometru; a – bez próbki badanej, b – z próbką badaną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~PP662.WAV">
            <a:hlinkClick r:id="" action="ppaction://media"/>
          </p:cNvPr>
          <p:cNvPicPr>
            <a:picLocks noRot="1" noChangeAspect="1"/>
          </p:cNvPicPr>
          <p:nvPr>
            <a:wavAudioFile r:embed="rId1" name="~PP662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4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285852" y="1071546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Część praktyczna </a:t>
            </a:r>
            <a:endParaRPr lang="pl-PL" dirty="0"/>
          </a:p>
        </p:txBody>
      </p:sp>
      <p:pic>
        <p:nvPicPr>
          <p:cNvPr id="24577" name="Picture 1" descr="20200511_071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188" y="4357694"/>
            <a:ext cx="4273812" cy="208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85720" y="1500174"/>
            <a:ext cx="67151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Do przeprowadzenia pomiarów </a:t>
            </a:r>
            <a:r>
              <a:rPr lang="pl-PL" sz="1600" i="1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pl-PL" sz="1600" i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pl-PL" sz="1600" i="1" dirty="0" err="1" smtClean="0">
                <a:latin typeface="Times New Roman" pitchFamily="18" charset="0"/>
                <a:cs typeface="Times New Roman" pitchFamily="18" charset="0"/>
              </a:rPr>
              <a:t>redox</a:t>
            </a:r>
            <a:r>
              <a:rPr lang="pl-PL" sz="1600" i="1" dirty="0" smtClean="0">
                <a:latin typeface="Times New Roman" pitchFamily="18" charset="0"/>
                <a:cs typeface="Times New Roman" pitchFamily="18" charset="0"/>
              </a:rPr>
              <a:t> należy przygotować równe ilości po ok</a:t>
            </a:r>
            <a:r>
              <a:rPr lang="pl-PL" sz="1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200g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(waga) każdej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badanej substancji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 naczyniach.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Pomiarów należy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dokonywać zgodnie z podanymi niżej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punktami:</a:t>
            </a:r>
          </a:p>
          <a:p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1. Pomiar temperatury substancji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2. Uruchomienie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</a:rPr>
              <a:t>pH-metru</a:t>
            </a: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3. Wytarcie sondy z roztworu buforowego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4. Umieszczenie sondy w badanym roztworze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5. Pomiar </a:t>
            </a:r>
            <a:r>
              <a:rPr lang="pl-PL" sz="1600" i="1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pl-PL" sz="1600" i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pl-PL" sz="1600" i="1" dirty="0" err="1" smtClean="0">
                <a:latin typeface="Times New Roman" pitchFamily="18" charset="0"/>
                <a:cs typeface="Times New Roman" pitchFamily="18" charset="0"/>
              </a:rPr>
              <a:t>redox</a:t>
            </a:r>
            <a:r>
              <a:rPr lang="pl-PL" sz="1600" i="1" dirty="0" smtClean="0">
                <a:latin typeface="Times New Roman" pitchFamily="18" charset="0"/>
                <a:cs typeface="Times New Roman" pitchFamily="18" charset="0"/>
              </a:rPr>
              <a:t> do momentu stabilizacji wskazań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6. Oczyszczenie sondy z badanej próbki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7. Umieszczenie sondy w roztworze buforowym</a:t>
            </a:r>
          </a:p>
          <a:p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trakcie pomiarów sondę należy przepłukiwać wodą.</a:t>
            </a: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2260.WAV">
            <a:hlinkClick r:id="" action="ppaction://media"/>
          </p:cNvPr>
          <p:cNvPicPr>
            <a:picLocks noRot="1" noChangeAspect="1"/>
          </p:cNvPicPr>
          <p:nvPr>
            <a:wavAudioFile r:embed="rId1" name="~PP2260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pic>
        <p:nvPicPr>
          <p:cNvPr id="3" name="Obraz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429000"/>
            <a:ext cx="3951930" cy="294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125408"/>
            <a:ext cx="3943344" cy="221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3554" name="Picture 2" descr="20191025_1613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429000"/>
            <a:ext cx="1422400" cy="2922588"/>
          </a:xfrm>
          <a:prstGeom prst="rect">
            <a:avLst/>
          </a:prstGeo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429000"/>
            <a:ext cx="1804988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1285852" y="150017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Pomiar </a:t>
            </a:r>
            <a:r>
              <a:rPr lang="pl-PL" dirty="0" err="1" smtClean="0"/>
              <a:t>pH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285852" y="207167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Pomiar </a:t>
            </a:r>
            <a:r>
              <a:rPr lang="pl-PL" dirty="0" err="1" smtClean="0"/>
              <a:t>Redox</a:t>
            </a:r>
            <a:endParaRPr lang="pl-PL" dirty="0"/>
          </a:p>
        </p:txBody>
      </p:sp>
      <p:pic>
        <p:nvPicPr>
          <p:cNvPr id="10" name="~PP1788.WAV">
            <a:hlinkClick r:id="" action="ppaction://media"/>
          </p:cNvPr>
          <p:cNvPicPr>
            <a:picLocks noRot="1" noChangeAspect="1"/>
          </p:cNvPicPr>
          <p:nvPr>
            <a:wavAudioFile r:embed="rId1" name="~PP1788.WAV"/>
          </p:nvPr>
        </p:nvPicPr>
        <p:blipFill>
          <a:blip r:embed="rId7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627072" y="1397000"/>
          <a:ext cx="5889856" cy="4064001"/>
        </p:xfrm>
        <a:graphic>
          <a:graphicData uri="http://schemas.openxmlformats.org/drawingml/2006/table">
            <a:tbl>
              <a:tblPr/>
              <a:tblGrid>
                <a:gridCol w="1472464"/>
                <a:gridCol w="1472464"/>
                <a:gridCol w="1472464"/>
                <a:gridCol w="1472464"/>
              </a:tblGrid>
              <a:tr h="33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Badany płyn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Temperatura </a:t>
                      </a:r>
                      <a:b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</a:b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pomiaru [°C]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Pomiar pH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Pomiar redox [mV]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Czysta woda (z kranu)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23,7 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9,01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-79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Woda mineralna niegazowana Nałęczowianka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23,3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8,58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-91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Sok FORTUNA Jabłkowy 100%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23,2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5,20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109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Coca-Cola ZERO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22,3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4,26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174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Płyn do mycia naczyń TYMEK Jabłkowy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22,3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7,80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-66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Woda destylowana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24,9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7,45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114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Woda gazowana „Jurajska”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28,1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5,20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-4,2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Sok Tymbark „kiwi”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29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2,95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141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Woda z ogórków kwaszonych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25,8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3,52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193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Coca-cola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28,8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2,46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175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Woda niegazowana „Kropla Beskidu”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19,8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10,24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latin typeface="Arial"/>
                          <a:ea typeface="Times New Roman"/>
                        </a:rPr>
                        <a:t>-26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Woda niegazowana „Muszynianka”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17,8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8,24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Arial"/>
                          <a:ea typeface="Times New Roman"/>
                        </a:rPr>
                        <a:t>-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571604" y="5929330"/>
            <a:ext cx="514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Tab. Uzyskane wyniki pomiarów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Redox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~PP2327.WAV">
            <a:hlinkClick r:id="" action="ppaction://media"/>
          </p:cNvPr>
          <p:cNvPicPr>
            <a:picLocks noRot="1" noChangeAspect="1"/>
          </p:cNvPicPr>
          <p:nvPr>
            <a:wavAudioFile r:embed="rId1" name="~PP2327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1472" y="1785926"/>
            <a:ext cx="700092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Pomiary refraktometrem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 badaniach stosuje się standardowy refraktometr lunetowy służący do określania zawartości cukru w roztworach wodnych, sokach, winie i moszczu winnym.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Refraktometr umożliwia odczyt stężenia cukru badanego roztworu w skali 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Brix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b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oraz możliwość korekcji okularu w zakresie od -5 do +5 dioptrii. Przyrząd posiada także możliwość kompensacji temperatury w niedużym zakresie, należy pamiętać jednak o kalibracji przyrządu w przypadku temperatury różnej od 20ºC. 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214414" y="1142984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Pomiar współczynnika refrakcji</a:t>
            </a:r>
            <a:endParaRPr lang="pl-PL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42910" y="4000504"/>
            <a:ext cx="592935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Badanym odczynnikiem będzie przygotowany roztwór z wody </a:t>
            </a:r>
            <a:b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cukru. W celu określenia właściwości metrologicznych i przydatności refraktometru należy przygotować trzy roztwory cukru z wodą różniące się stężeniem procentowym cukru. Jeden z przygotowanych roztworów to czysta woda, kolejne dwa to roztwory z coraz większym stężeniem cukru aż do osiągnięcia w ostatnim maksimum pomiarowego refraktometru.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4039.WAV">
            <a:hlinkClick r:id="" action="ppaction://media"/>
          </p:cNvPr>
          <p:cNvPicPr>
            <a:picLocks noRot="1" noChangeAspect="1"/>
          </p:cNvPicPr>
          <p:nvPr>
            <a:wavAudioFile r:embed="rId1" name="~PP4039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00034" y="1714488"/>
            <a:ext cx="700092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Pomiar zawartości cukru w roztworach wykonano przy użyciu refraktometru. Badanie przeprowadzono w sali o temperaturze około 22°C. 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Badane były 3 roztwory: 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Pomiar kontrolny czystej wody kranowej o wadze 200g – wartość pomiaru 0% 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Pomiar roztworu 200g wody i 2 łyżeczek cukru o łącznej wadze około 20g – wartość pomiaru 10% 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Pomiar roztworu 200g wody i około 135g cukru (roztwór o wyliczonym stężeniu 40%) – wartość pomiaru 41% 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5" name="Picture 5" descr="Rozpuszczanie – Wikipedia, wolna encyk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5382" y="3429000"/>
            <a:ext cx="1598618" cy="3032585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4714884"/>
            <a:ext cx="2449332" cy="1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412.WAV">
            <a:hlinkClick r:id="" action="ppaction://media"/>
          </p:cNvPr>
          <p:cNvPicPr>
            <a:picLocks noRot="1" noChangeAspect="1"/>
          </p:cNvPicPr>
          <p:nvPr>
            <a:wavAudioFile r:embed="rId1" name="~PP412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214414" y="1214422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Podsumowanie</a:t>
            </a:r>
          </a:p>
        </p:txBody>
      </p:sp>
      <p:pic>
        <p:nvPicPr>
          <p:cNvPr id="4" name="~PP3635.WAV">
            <a:hlinkClick r:id="" action="ppaction://media"/>
          </p:cNvPr>
          <p:cNvPicPr>
            <a:picLocks noRot="1" noChangeAspect="1"/>
          </p:cNvPicPr>
          <p:nvPr>
            <a:wavAudioFile r:embed="rId1" name="~PP3635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6271200" y="387720"/>
            <a:ext cx="2761560" cy="31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2"/>
          <p:cNvSpPr/>
          <p:nvPr/>
        </p:nvSpPr>
        <p:spPr>
          <a:xfrm>
            <a:off x="1283400" y="387720"/>
            <a:ext cx="4986720" cy="31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071802" y="142873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Pomiary fizykochemiczne</a:t>
            </a:r>
            <a:endParaRPr lang="pl-PL" dirty="0"/>
          </a:p>
        </p:txBody>
      </p:sp>
      <p:pic>
        <p:nvPicPr>
          <p:cNvPr id="31746" name="Picture 2" descr="https://www.podkontrola.pl/wp-content/uploads/2010/10/aa12_wod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928670"/>
            <a:ext cx="2600325" cy="1628776"/>
          </a:xfrm>
          <a:prstGeom prst="rect">
            <a:avLst/>
          </a:prstGeom>
          <a:noFill/>
        </p:spPr>
      </p:pic>
      <p:pic>
        <p:nvPicPr>
          <p:cNvPr id="31750" name="Picture 6" descr="Szkolenia aparatura kontrolno-pomiarowa 2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8000"/>
            <a:ext cx="3600000" cy="3200000"/>
          </a:xfrm>
          <a:prstGeom prst="rect">
            <a:avLst/>
          </a:prstGeom>
          <a:noFill/>
        </p:spPr>
      </p:pic>
      <p:sp>
        <p:nvSpPr>
          <p:cNvPr id="9" name="Prostokąt zaokrąglony 8"/>
          <p:cNvSpPr/>
          <p:nvPr/>
        </p:nvSpPr>
        <p:spPr>
          <a:xfrm>
            <a:off x="2714612" y="5500702"/>
            <a:ext cx="285752" cy="1428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57224" y="2643182"/>
            <a:ext cx="7286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Pomiary fizykochemiczne polegają na analizie wielkości charakteryzujących ciała lub zjawiska fizyczne, a także reakcje chemiczne. W tym celu wykorzystuje się zaawansowaną aparaturę kontrolno-pomiarową.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pic>
        <p:nvPicPr>
          <p:cNvPr id="11" name="~PP1642.WAV">
            <a:hlinkClick r:id="" action="ppaction://media"/>
          </p:cNvPr>
          <p:cNvPicPr>
            <a:picLocks noRot="1" noChangeAspect="1"/>
          </p:cNvPicPr>
          <p:nvPr>
            <a:wavAudioFile r:embed="rId1" name="~PP1642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15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3614400" y="329400"/>
            <a:ext cx="5289480" cy="46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3614400" y="3102840"/>
            <a:ext cx="52894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~PP2711.WAV">
            <a:hlinkClick r:id="" action="ppaction://media"/>
          </p:cNvPr>
          <p:cNvPicPr>
            <a:picLocks noRot="1" noChangeAspect="1"/>
          </p:cNvPicPr>
          <p:nvPr>
            <a:wavAudioFile r:embed="rId1" name="~PP2711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11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57224" y="2143116"/>
            <a:ext cx="7215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Pomiary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Badanie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potencjału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Redox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Pomiar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współczynnika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refrakcji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071802" y="100010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Pomiary fizykochemiczne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pic>
        <p:nvPicPr>
          <p:cNvPr id="5" name="~PP1368.WAV">
            <a:hlinkClick r:id="" action="ppaction://media"/>
          </p:cNvPr>
          <p:cNvPicPr>
            <a:picLocks noRot="1" noChangeAspect="1"/>
          </p:cNvPicPr>
          <p:nvPr>
            <a:wavAudioFile r:embed="rId1" name="~PP1368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71868" y="92867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Pomiary </a:t>
            </a:r>
            <a:r>
              <a:rPr lang="pl-PL" dirty="0" err="1" smtClean="0"/>
              <a:t>pH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57224" y="1500174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 praktyce określa się odczyn roztworu za pomocą wartości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czystej wodzie stężenie jonów H</a:t>
            </a:r>
            <a:r>
              <a:rPr lang="pl-PL" sz="16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jest równe stężeniu jonów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pl-PL" sz="1600" baseline="30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1600" dirty="0" smtClean="0"/>
              <a:t>.</a:t>
            </a:r>
            <a:endParaRPr lang="pl-PL" sz="16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Zatem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czystej wody jest równe 7, i jest to odczyn obojętny.</a:t>
            </a: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500166" y="2428868"/>
            <a:ext cx="51435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 roztworze kwaśnym [H</a:t>
            </a:r>
            <a:r>
              <a:rPr kumimoji="0" lang="pl-PL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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[OH</a:t>
            </a:r>
            <a:r>
              <a:rPr kumimoji="0" lang="pl-PL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-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] oraz 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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7.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W roztworze zasadowym [H</a:t>
            </a:r>
            <a:r>
              <a:rPr kumimoji="0" lang="pl-PL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] 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[OH</a:t>
            </a:r>
            <a:r>
              <a:rPr kumimoji="0" lang="pl-PL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-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] oraz 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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7.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57224" y="3357562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Skala 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przyjmuje wartości od 0-14.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skala PH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3857628"/>
            <a:ext cx="56197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3676.WAV">
            <a:hlinkClick r:id="" action="ppaction://media"/>
          </p:cNvPr>
          <p:cNvPicPr>
            <a:picLocks noRot="1" noChangeAspect="1"/>
          </p:cNvPicPr>
          <p:nvPr>
            <a:wavAudioFile r:embed="rId1" name="~PP3676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pic>
        <p:nvPicPr>
          <p:cNvPr id="19458" name="Picture 2" descr="skala P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286124"/>
            <a:ext cx="5849229" cy="301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071538" y="1214422"/>
            <a:ext cx="735811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Znaczenie skali 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 rolnictwie (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gleby przy uprawie ziemniaków wynosi 4,5 - 6, ogórków 5,5 - 6,5)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 ogrodnictwie (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gleby dla drzew owocowych wynosi 6,5 - 7,7)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 medycynie (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krwi zdrowego człowieka wynosi 7,4 spadek poniżej 6,8 lub wzrost powyżej 8 powoduje skutki śmiertelne)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 hodowli ryb(większość gatunków 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6,4 - 7)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~PP3242.WAV">
            <a:hlinkClick r:id="" action="ppaction://media"/>
          </p:cNvPr>
          <p:cNvPicPr>
            <a:picLocks noRot="1" noChangeAspect="1"/>
          </p:cNvPicPr>
          <p:nvPr>
            <a:wavAudioFile r:embed="rId1" name="~PP3242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66A08E5-B0FD-4B3D-A14C-B448F91BA250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6" name="Prostokąt 5"/>
          <p:cNvSpPr/>
          <p:nvPr/>
        </p:nvSpPr>
        <p:spPr>
          <a:xfrm>
            <a:off x="1428728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428728" y="928670"/>
          <a:ext cx="3643338" cy="3236331"/>
        </p:xfrm>
        <a:graphic>
          <a:graphicData uri="http://schemas.openxmlformats.org/drawingml/2006/table">
            <a:tbl>
              <a:tblPr/>
              <a:tblGrid>
                <a:gridCol w="1742466"/>
                <a:gridCol w="1900872"/>
              </a:tblGrid>
              <a:tr h="2966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Optymalne wartości </a:t>
                      </a:r>
                      <a:r>
                        <a:rPr lang="pl-PL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</a:t>
                      </a: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gleby dla roślin uprawnych</a:t>
                      </a:r>
                    </a:p>
                  </a:txBody>
                  <a:tcPr marL="7144" marR="7144" marT="7144" marB="7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96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Roślina</a:t>
                      </a:r>
                      <a:endParaRPr lang="pl-PL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Optymalne </a:t>
                      </a:r>
                      <a:r>
                        <a:rPr lang="pl-PL" sz="1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</a:t>
                      </a:r>
                      <a:endParaRPr lang="pl-PL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ziemniaki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4,5–6,0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żyto, len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5,0–6,5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ogórek, marchew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5,5–6,5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pomidor, czosnek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5,5–7,5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pszenica, jęczmień, rzepak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6,0–6,5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burak cukrowy, groch, kukurydza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6,5–7,0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drzewa owocowe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6,5–7,5</a:t>
                      </a:r>
                    </a:p>
                  </a:txBody>
                  <a:tcPr marL="7144" marR="7144" marT="7144" marB="7144" anchor="ctr">
                    <a:lnL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Obraz 8" descr="Skala Ph Na Białym Tle | Premium Wektor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4071942"/>
            <a:ext cx="464347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2858.WAV">
            <a:hlinkClick r:id="" action="ppaction://media"/>
          </p:cNvPr>
          <p:cNvPicPr>
            <a:picLocks noRot="1" noChangeAspect="1"/>
          </p:cNvPicPr>
          <p:nvPr>
            <a:wavAudioFile r:embed="rId1" name="~PP2858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00100" y="1357298"/>
            <a:ext cx="7286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1B1B1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 badania odczynu może być stosowany tzw. 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wskaźnik uniwersalny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1B1B1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który jest mieszaniną kilku wskaźników. Zmienia on barwę przy różnych wartościach 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rgbClr val="1B1B1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1B1B1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W kwasach przyjmuje barwę czerwoną, a w zasadach – barwy od zielonej do niebieskiej.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071538" y="4857760"/>
            <a:ext cx="69294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1B1B1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Wzrokowe porównanie barwy wskaźników ze wzorcem, np. barwną skalą 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rgbClr val="1B1B1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1B1B1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 opakowaniu, pozwala jedynie na przybliżone określenie odczynu roztworu. Do dokładnego wyznaczenia wartości </a:t>
            </a:r>
            <a:r>
              <a:rPr kumimoji="0" lang="pl-PL" sz="1600" b="0" i="0" u="none" strike="noStrike" cap="none" normalizeH="0" baseline="0" dirty="0" err="1" smtClean="0">
                <a:ln>
                  <a:noFill/>
                </a:ln>
                <a:solidFill>
                  <a:srgbClr val="1B1B1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1B1B1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roztworu służy m.in. przyrząd zwany pehametrem. Jest on stosowany w laboratoriach chemicznych, medycznych, rolnictwie czy kosmetologii.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Papierki lakmusowe do pomiaru pH (zakres 1-14 PH) 80 szt. - Gaj Oliwny -  kosmetyki natural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285992"/>
            <a:ext cx="3390818" cy="2574903"/>
          </a:xfrm>
          <a:prstGeom prst="rect">
            <a:avLst/>
          </a:prstGeom>
          <a:noFill/>
        </p:spPr>
      </p:pic>
      <p:pic>
        <p:nvPicPr>
          <p:cNvPr id="6" name="~PP2268.WAV">
            <a:hlinkClick r:id="" action="ppaction://media"/>
          </p:cNvPr>
          <p:cNvPicPr>
            <a:picLocks noRot="1" noChangeAspect="1"/>
          </p:cNvPicPr>
          <p:nvPr>
            <a:wavAudioFile r:embed="rId1" name="~PP226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00034" y="1285860"/>
            <a:ext cx="82296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Metody </a:t>
            </a:r>
            <a:r>
              <a:rPr lang="pl-PL" altLang="pl-PL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potencjometryczne pozwalają na wyznaczenie </a:t>
            </a:r>
            <a:r>
              <a:rPr lang="pl-PL" altLang="pl-PL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pl-PL" altLang="pl-PL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badanego </a:t>
            </a: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roztworu poprzez </a:t>
            </a: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pomiar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siły </a:t>
            </a:r>
            <a:r>
              <a:rPr lang="pl-PL" altLang="pl-PL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elektromotorycznej ogniwa utworzonego z elektrody wskaźnikowej (zanurzonej w </a:t>
            </a: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roztworze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badanym</a:t>
            </a:r>
            <a:r>
              <a:rPr lang="pl-PL" altLang="pl-PL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i elektrody porównawczej (zanurzonej w roztworze standardowym), a więc </a:t>
            </a: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różnicy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potencjału </a:t>
            </a:r>
            <a:r>
              <a:rPr lang="pl-PL" altLang="pl-PL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tych dwóch elektrod. Elektrody są umieszczone we wspólnej obudowie. </a:t>
            </a: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Elektroda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składa </a:t>
            </a:r>
            <a:r>
              <a:rPr lang="pl-PL" altLang="pl-PL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się z części wskaźnikowej (e. szklana) oraz </a:t>
            </a:r>
            <a:r>
              <a:rPr lang="pl-PL" altLang="pl-PL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odniesienia </a:t>
            </a:r>
            <a:r>
              <a:rPr lang="pl-PL" altLang="pl-PL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(e. chlorosrebrowa).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643182"/>
            <a:ext cx="371615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00166" y="6143644"/>
            <a:ext cx="5929354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Schemat najprostszego układu do pomiarów potencjometrycznych</a:t>
            </a:r>
          </a:p>
        </p:txBody>
      </p:sp>
      <p:pic>
        <p:nvPicPr>
          <p:cNvPr id="6" name="~PP3738.WAV">
            <a:hlinkClick r:id="" action="ppaction://media"/>
          </p:cNvPr>
          <p:cNvPicPr>
            <a:picLocks noRot="1" noChangeAspect="1"/>
          </p:cNvPicPr>
          <p:nvPr>
            <a:wavAudioFile r:embed="rId1" name="~PP373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3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://www.eco-factory.pl/userfiles/image/pH%20SKALA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4900" y="1142984"/>
            <a:ext cx="29591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ORP redox pH wody water pH WaterCell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643050"/>
            <a:ext cx="5760720" cy="378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500166" y="357166"/>
            <a:ext cx="458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Pomiary fizykochemiczne wybranych substancji</a:t>
            </a:r>
            <a:endParaRPr lang="pl-PL" spc="-1" dirty="0">
              <a:solidFill>
                <a:srgbClr val="00000A"/>
              </a:solidFill>
            </a:endParaRPr>
          </a:p>
        </p:txBody>
      </p:sp>
      <p:pic>
        <p:nvPicPr>
          <p:cNvPr id="5" name="~PP2265.WAV">
            <a:hlinkClick r:id="" action="ppaction://media"/>
          </p:cNvPr>
          <p:cNvPicPr>
            <a:picLocks noRot="1" noChangeAspect="1"/>
          </p:cNvPicPr>
          <p:nvPr>
            <a:wavAudioFile r:embed="rId1" name="~PP2265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936</Words>
  <Application>LibreOffice/6.1.1.2$Windows_X86_64 LibreOffice_project/5d19a1bfa650b796764388cd8b33a5af1f5baa1b</Application>
  <PresentationFormat>Pokaz na ekranie (4:3)</PresentationFormat>
  <Paragraphs>159</Paragraphs>
  <Slides>20</Slides>
  <Notes>2</Notes>
  <HiddenSlides>0</HiddenSlides>
  <MMClips>20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20</vt:i4>
      </vt:variant>
    </vt:vector>
  </HeadingPairs>
  <TitlesOfParts>
    <vt:vector size="23" baseType="lpstr">
      <vt:lpstr>Office Theme</vt:lpstr>
      <vt:lpstr>Office Theme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Szymon Gruca</dc:creator>
  <cp:lastModifiedBy>MSI</cp:lastModifiedBy>
  <cp:revision>75</cp:revision>
  <dcterms:created xsi:type="dcterms:W3CDTF">2016-11-08T09:44:05Z</dcterms:created>
  <dcterms:modified xsi:type="dcterms:W3CDTF">2020-12-10T22:11:54Z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