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embeddings/oleObject12.bin" ContentType="application/vnd.openxmlformats-officedocument.oleObject"/>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embeddings/oleObject8.bin" ContentType="application/vnd.openxmlformats-officedocument.oleObjec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embeddings/oleObject4.bin" ContentType="application/vnd.openxmlformats-officedocument.oleObject"/>
  <Override PartName="/ppt/charts/chart7.xml" ContentType="application/vnd.openxmlformats-officedocument.drawingml.chart+xml"/>
  <Override PartName="/ppt/diagrams/layout1.xml" ContentType="application/vnd.openxmlformats-officedocument.drawingml.diagramLayout+xml"/>
  <Override PartName="/ppt/charts/chart3.xml" ContentType="application/vnd.openxmlformats-officedocument.drawingml.chart+xml"/>
  <Override PartName="/ppt/embeddings/oleObject17.bin" ContentType="application/vnd.openxmlformats-officedocument.oleObject"/>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embeddings/oleObject15.bin" ContentType="application/vnd.openxmlformats-officedocument.oleObject"/>
  <Override PartName="/ppt/embeddings/oleObject24.bin" ContentType="application/vnd.openxmlformats-officedocument.oleObject"/>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Default Extension="bin" ContentType="application/vnd.ms-office.legacyDiagramText"/>
  <Override PartName="/ppt/notesSlides/notesSlide1.xml" ContentType="application/vnd.openxmlformats-officedocument.presentationml.notesSlide+xml"/>
  <Override PartName="/ppt/embeddings/oleObject11.bin" ContentType="application/vnd.openxmlformats-officedocument.oleObject"/>
  <Override PartName="/ppt/embeddings/oleObject13.bin" ContentType="application/vnd.openxmlformats-officedocument.oleObject"/>
  <Override PartName="/ppt/embeddings/oleObject22.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drawings/drawing1.xml" ContentType="application/vnd.openxmlformats-officedocument.drawingml.chartshapes+xml"/>
  <Override PartName="/ppt/embeddings/oleObject20.bin" ContentType="application/vnd.openxmlformats-officedocument.oleObject"/>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embeddings/oleObject9.bin" ContentType="application/vnd.openxmlformats-officedocument.oleObject"/>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ppt/embeddings/oleObject7.bin" ContentType="application/vnd.openxmlformats-officedocument.oleObject"/>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embeddings/oleObject5.bin" ContentType="application/vnd.openxmlformats-officedocument.oleObject"/>
  <Override PartName="/ppt/slideLayouts/slideLayout10.xml" ContentType="application/vnd.openxmlformats-officedocument.presentationml.slideLayout+xml"/>
  <Default Extension="vml" ContentType="application/vnd.openxmlformats-officedocument.vmlDrawing"/>
  <Override PartName="/ppt/embeddings/oleObject3.bin" ContentType="application/vnd.openxmlformats-officedocument.oleObject"/>
  <Override PartName="/ppt/embeddings/oleObject18.bin" ContentType="application/vnd.openxmlformats-officedocument.oleObject"/>
  <Override PartName="/ppt/charts/chart6.xml" ContentType="application/vnd.openxmlformats-officedocument.drawingml.chart+xml"/>
  <Override PartName="/ppt/embeddings/oleObject1.bin" ContentType="application/vnd.openxmlformats-officedocument.oleObject"/>
  <Override PartName="/ppt/embeddings/oleObject16.bin" ContentType="application/vnd.openxmlformats-officedocument.oleObject"/>
  <Override PartName="/ppt/charts/chart4.xml" ContentType="application/vnd.openxmlformats-officedocument.drawingml.chart+xml"/>
  <Override PartName="/ppt/embeddings/oleObject25.bin" ContentType="application/vnd.openxmlformats-officedocument.oleObject"/>
  <Override PartName="/ppt/legacyDocTextInfo.bin" ContentType="application/vnd.ms-office.legacyDocTextInfo"/>
  <Override PartName="/ppt/slides/slide8.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embeddings/oleObject14.bin" ContentType="application/vnd.openxmlformats-officedocument.oleObject"/>
  <Override PartName="/ppt/embeddings/oleObject23.bin" ContentType="application/vnd.openxmlformats-officedocument.oleObject"/>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embeddings/oleObject21.bin" ContentType="application/vnd.openxmlformats-officedocument.oleObject"/>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embeddings/oleObject10.bin" ContentType="application/vnd.openxmlformats-officedocument.oleObject"/>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embeddings/oleObject6.bin" ContentType="application/vnd.openxmlformats-officedocument.oleObject"/>
  <Override PartName="/ppt/embeddings/oleObject19.bin" ContentType="application/vnd.openxmlformats-officedocument.oleObject"/>
  <Override PartName="/ppt/embeddings/oleObject2.bin" ContentType="application/vnd.openxmlformats-officedocument.oleObject"/>
  <Override PartName="/ppt/charts/chart5.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3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87" r:id="rId17"/>
    <p:sldId id="288" r:id="rId18"/>
    <p:sldId id="279" r:id="rId19"/>
    <p:sldId id="280" r:id="rId20"/>
    <p:sldId id="284" r:id="rId21"/>
    <p:sldId id="270" r:id="rId22"/>
    <p:sldId id="269" r:id="rId23"/>
    <p:sldId id="271" r:id="rId24"/>
    <p:sldId id="272" r:id="rId25"/>
    <p:sldId id="273" r:id="rId26"/>
    <p:sldId id="274" r:id="rId27"/>
    <p:sldId id="275" r:id="rId28"/>
    <p:sldId id="276" r:id="rId29"/>
    <p:sldId id="277" r:id="rId30"/>
    <p:sldId id="289" r:id="rId31"/>
    <p:sldId id="281" r:id="rId32"/>
    <p:sldId id="282" r:id="rId33"/>
    <p:sldId id="283" r:id="rId34"/>
    <p:sldId id="285" r:id="rId35"/>
    <p:sldId id="286" r:id="rId36"/>
    <p:sldId id="278" r:id="rId37"/>
  </p:sldIdLst>
  <p:sldSz cx="9144000" cy="6858000" type="screen4x3"/>
  <p:notesSz cx="7559675" cy="106918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06/relationships/legacyDocTextInfo" Target="legacyDocTextInfo.bin"/></Relationships>
</file>

<file path=ppt/charts/_rels/chart1.xml.rels><?xml version="1.0" encoding="UTF-8" standalone="yes"?>
<Relationships xmlns="http://schemas.openxmlformats.org/package/2006/relationships"><Relationship Id="rId1" Type="http://schemas.openxmlformats.org/officeDocument/2006/relationships/oleObject" Target="Wykres%20w%20programie%20Microsoft%20Office%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Przyk&#322;ady2007\15_Adaptacyjn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RID%2020_21\pomoce%20do%20prezentacji\teoria\HOLT-%20przyk&#322;ad.xls"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Arkusz_programu_Microsoft_Office_Excel1.xlsx"/></Relationships>
</file>

<file path=ppt/charts/_rels/chart5.xml.rels><?xml version="1.0" encoding="UTF-8" standalone="yes"?>
<Relationships xmlns="http://schemas.openxmlformats.org/package/2006/relationships"><Relationship Id="rId1" Type="http://schemas.openxmlformats.org/officeDocument/2006/relationships/oleObject" Target="file:///G:\Przyk&#322;ady2007\16_Sezonowo&#347;&#26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RID%2020_21\pomoce%20do%20prezentacji\teoria\Winters%20-%20przykl_1.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RID%2020_21\pomoce%20do%20prezentacji\teoria\Winters%20-%20przykl_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l-PL"/>
  <c:chart>
    <c:plotArea>
      <c:layout>
        <c:manualLayout>
          <c:layoutTarget val="inner"/>
          <c:xMode val="edge"/>
          <c:yMode val="edge"/>
          <c:x val="0.14693892193371522"/>
          <c:y val="9.3525179856115262E-2"/>
          <c:w val="0.82449061751695785"/>
          <c:h val="0.65827338129496349"/>
        </c:manualLayout>
      </c:layout>
      <c:lineChart>
        <c:grouping val="stacked"/>
        <c:ser>
          <c:idx val="1"/>
          <c:order val="0"/>
          <c:spPr>
            <a:ln w="12700">
              <a:solidFill>
                <a:srgbClr val="000000"/>
              </a:solidFill>
              <a:prstDash val="solid"/>
            </a:ln>
          </c:spPr>
          <c:marker>
            <c:symbol val="diamond"/>
            <c:size val="5"/>
            <c:spPr>
              <a:solidFill>
                <a:srgbClr val="000000"/>
              </a:solidFill>
              <a:ln>
                <a:solidFill>
                  <a:srgbClr val="000000"/>
                </a:solidFill>
                <a:prstDash val="solid"/>
              </a:ln>
            </c:spPr>
          </c:marker>
          <c:val>
            <c:numRef>
              <c:f>'[Wykres w programie Microsoft Office PowerPoint]Arkusz1'!$B$8:$B$22</c:f>
              <c:numCache>
                <c:formatCode>General</c:formatCode>
                <c:ptCount val="15"/>
                <c:pt idx="0">
                  <c:v>38</c:v>
                </c:pt>
                <c:pt idx="1">
                  <c:v>42</c:v>
                </c:pt>
                <c:pt idx="2">
                  <c:v>40</c:v>
                </c:pt>
                <c:pt idx="3">
                  <c:v>41</c:v>
                </c:pt>
                <c:pt idx="4">
                  <c:v>44</c:v>
                </c:pt>
                <c:pt idx="5">
                  <c:v>42</c:v>
                </c:pt>
                <c:pt idx="6">
                  <c:v>46</c:v>
                </c:pt>
                <c:pt idx="7">
                  <c:v>48</c:v>
                </c:pt>
                <c:pt idx="8">
                  <c:v>47</c:v>
                </c:pt>
                <c:pt idx="9">
                  <c:v>54</c:v>
                </c:pt>
                <c:pt idx="10">
                  <c:v>58</c:v>
                </c:pt>
                <c:pt idx="11">
                  <c:v>66</c:v>
                </c:pt>
                <c:pt idx="12">
                  <c:v>78</c:v>
                </c:pt>
                <c:pt idx="13">
                  <c:v>84</c:v>
                </c:pt>
                <c:pt idx="14">
                  <c:v>86</c:v>
                </c:pt>
              </c:numCache>
            </c:numRef>
          </c:val>
        </c:ser>
        <c:marker val="1"/>
        <c:axId val="68159360"/>
        <c:axId val="68747264"/>
      </c:lineChart>
      <c:catAx>
        <c:axId val="68159360"/>
        <c:scaling>
          <c:orientation val="minMax"/>
        </c:scaling>
        <c:axPos val="b"/>
        <c:title>
          <c:tx>
            <c:rich>
              <a:bodyPr/>
              <a:lstStyle/>
              <a:p>
                <a:pPr>
                  <a:defRPr sz="1000" b="1" i="0" u="none" strike="noStrike" baseline="0">
                    <a:solidFill>
                      <a:srgbClr val="000000"/>
                    </a:solidFill>
                    <a:latin typeface="Arial CE"/>
                    <a:ea typeface="Arial CE"/>
                    <a:cs typeface="Arial CE"/>
                  </a:defRPr>
                </a:pPr>
                <a:r>
                  <a:rPr lang="pl-PL"/>
                  <a:t>kwartały</a:t>
                </a:r>
              </a:p>
            </c:rich>
          </c:tx>
          <c:layout>
            <c:manualLayout>
              <c:xMode val="edge"/>
              <c:yMode val="edge"/>
              <c:x val="0.50000049824666959"/>
              <c:y val="0.86330935251798635"/>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CE"/>
                <a:ea typeface="Arial CE"/>
                <a:cs typeface="Arial CE"/>
              </a:defRPr>
            </a:pPr>
            <a:endParaRPr lang="pl-PL"/>
          </a:p>
        </c:txPr>
        <c:crossAx val="68747264"/>
        <c:crosses val="autoZero"/>
        <c:auto val="1"/>
        <c:lblAlgn val="ctr"/>
        <c:lblOffset val="100"/>
        <c:tickLblSkip val="1"/>
        <c:tickMarkSkip val="1"/>
      </c:catAx>
      <c:valAx>
        <c:axId val="68747264"/>
        <c:scaling>
          <c:orientation val="minMax"/>
          <c:max val="100"/>
          <c:min val="10"/>
        </c:scaling>
        <c:axPos val="l"/>
        <c:title>
          <c:tx>
            <c:rich>
              <a:bodyPr/>
              <a:lstStyle/>
              <a:p>
                <a:pPr>
                  <a:defRPr sz="1000" b="1" i="0" u="none" strike="noStrike" baseline="0">
                    <a:solidFill>
                      <a:srgbClr val="000000"/>
                    </a:solidFill>
                    <a:latin typeface="Arial CE"/>
                    <a:ea typeface="Arial CE"/>
                    <a:cs typeface="Arial CE"/>
                  </a:defRPr>
                </a:pPr>
                <a:r>
                  <a:rPr lang="pl-PL"/>
                  <a:t>tys. zł</a:t>
                </a:r>
              </a:p>
            </c:rich>
          </c:tx>
          <c:layout>
            <c:manualLayout>
              <c:xMode val="edge"/>
              <c:yMode val="edge"/>
              <c:x val="3.2653093763047862E-2"/>
              <c:y val="0.34892086330935373"/>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CE"/>
                <a:ea typeface="Arial CE"/>
                <a:cs typeface="Arial CE"/>
              </a:defRPr>
            </a:pPr>
            <a:endParaRPr lang="pl-PL"/>
          </a:p>
        </c:txPr>
        <c:crossAx val="68159360"/>
        <c:crosses val="autoZero"/>
        <c:crossBetween val="between"/>
      </c:valAx>
      <c:spPr>
        <a:solidFill>
          <a:sysClr val="window" lastClr="FFFFFF"/>
        </a:solidFill>
        <a:ln w="25400">
          <a:noFill/>
        </a:ln>
      </c:spPr>
    </c:plotArea>
    <c:plotVisOnly val="1"/>
    <c:dispBlanksAs val="zero"/>
  </c:chart>
  <c:spPr>
    <a:solidFill>
      <a:schemeClr val="bg1"/>
    </a:solidFill>
    <a:ln w="3175">
      <a:solidFill>
        <a:srgbClr val="000000"/>
      </a:solidFill>
      <a:prstDash val="solid"/>
    </a:ln>
    <a:effectLst>
      <a:outerShdw dist="35921" dir="2700000" algn="br">
        <a:srgbClr val="000000"/>
      </a:outerShdw>
    </a:effectLst>
  </c:spPr>
  <c:txPr>
    <a:bodyPr/>
    <a:lstStyle/>
    <a:p>
      <a:pPr>
        <a:defRPr sz="1000" b="0" i="0" u="none" strike="noStrike" baseline="0">
          <a:solidFill>
            <a:srgbClr val="000000"/>
          </a:solidFill>
          <a:latin typeface="Arial CE"/>
          <a:ea typeface="Arial CE"/>
          <a:cs typeface="Arial CE"/>
        </a:defRPr>
      </a:pPr>
      <a:endParaRPr lang="pl-PL"/>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pl-PL"/>
  <c:chart>
    <c:title>
      <c:tx>
        <c:rich>
          <a:bodyPr/>
          <a:lstStyle/>
          <a:p>
            <a:pPr>
              <a:defRPr sz="1000" b="0" i="0" u="none" strike="noStrike" baseline="0">
                <a:solidFill>
                  <a:srgbClr val="000000"/>
                </a:solidFill>
                <a:latin typeface="Arial CE"/>
                <a:ea typeface="Arial CE"/>
                <a:cs typeface="Arial CE"/>
              </a:defRPr>
            </a:pPr>
            <a:r>
              <a:rPr lang="pl-PL"/>
              <a:t>Model Holta</a:t>
            </a:r>
          </a:p>
        </c:rich>
      </c:tx>
      <c:layout>
        <c:manualLayout>
          <c:xMode val="edge"/>
          <c:yMode val="edge"/>
          <c:x val="0.38311688311688402"/>
          <c:y val="4.4199014262706823E-2"/>
        </c:manualLayout>
      </c:layout>
      <c:spPr>
        <a:noFill/>
        <a:ln w="25400">
          <a:noFill/>
        </a:ln>
      </c:spPr>
    </c:title>
    <c:plotArea>
      <c:layout>
        <c:manualLayout>
          <c:layoutTarget val="inner"/>
          <c:xMode val="edge"/>
          <c:yMode val="edge"/>
          <c:x val="0.17243643624301574"/>
          <c:y val="0.11491266598826828"/>
          <c:w val="0.67911582371222001"/>
          <c:h val="0.68252213316613652"/>
        </c:manualLayout>
      </c:layout>
      <c:lineChart>
        <c:grouping val="standard"/>
        <c:ser>
          <c:idx val="0"/>
          <c:order val="0"/>
          <c:tx>
            <c:v>Dane</c:v>
          </c:tx>
          <c:spPr>
            <a:ln w="12700">
              <a:solidFill>
                <a:srgbClr val="000080"/>
              </a:solidFill>
              <a:prstDash val="solid"/>
            </a:ln>
          </c:spPr>
          <c:marker>
            <c:symbol val="diamond"/>
            <c:size val="3"/>
            <c:spPr>
              <a:solidFill>
                <a:srgbClr val="000080"/>
              </a:solidFill>
              <a:ln>
                <a:solidFill>
                  <a:srgbClr val="000080"/>
                </a:solidFill>
                <a:prstDash val="solid"/>
              </a:ln>
            </c:spPr>
          </c:marker>
          <c:val>
            <c:numRef>
              <c:f>'Model Holta'!$B$3:$B$26</c:f>
              <c:numCache>
                <c:formatCode>0.00</c:formatCode>
                <c:ptCount val="24"/>
                <c:pt idx="0">
                  <c:v>4.6956000000000007</c:v>
                </c:pt>
                <c:pt idx="1">
                  <c:v>5.1372</c:v>
                </c:pt>
                <c:pt idx="2">
                  <c:v>5.5152000000000001</c:v>
                </c:pt>
                <c:pt idx="3">
                  <c:v>5.8643999999999981</c:v>
                </c:pt>
                <c:pt idx="4">
                  <c:v>6.3923999999999985</c:v>
                </c:pt>
                <c:pt idx="5">
                  <c:v>7.2480000000000002</c:v>
                </c:pt>
                <c:pt idx="6">
                  <c:v>9.2268000000000008</c:v>
                </c:pt>
                <c:pt idx="7">
                  <c:v>13.9572</c:v>
                </c:pt>
                <c:pt idx="8">
                  <c:v>17.37</c:v>
                </c:pt>
                <c:pt idx="9">
                  <c:v>20.20559999999999</c:v>
                </c:pt>
                <c:pt idx="10">
                  <c:v>24.006</c:v>
                </c:pt>
                <c:pt idx="11">
                  <c:v>28.913999999999991</c:v>
                </c:pt>
                <c:pt idx="12">
                  <c:v>35.020800000000001</c:v>
                </c:pt>
                <c:pt idx="13">
                  <c:v>63.708000000000013</c:v>
                </c:pt>
                <c:pt idx="14">
                  <c:v>248.10959999999994</c:v>
                </c:pt>
                <c:pt idx="15">
                  <c:v>1235.5643999999998</c:v>
                </c:pt>
                <c:pt idx="16">
                  <c:v>2124</c:v>
                </c:pt>
                <c:pt idx="17">
                  <c:v>3522</c:v>
                </c:pt>
                <c:pt idx="18">
                  <c:v>4794</c:v>
                </c:pt>
                <c:pt idx="19">
                  <c:v>6393.6</c:v>
                </c:pt>
                <c:pt idx="20">
                  <c:v>8431.44</c:v>
                </c:pt>
                <c:pt idx="21">
                  <c:v>10476</c:v>
                </c:pt>
                <c:pt idx="22">
                  <c:v>12743.16</c:v>
                </c:pt>
                <c:pt idx="23">
                  <c:v>14873.88</c:v>
                </c:pt>
              </c:numCache>
            </c:numRef>
          </c:val>
        </c:ser>
        <c:ser>
          <c:idx val="1"/>
          <c:order val="1"/>
          <c:tx>
            <c:v>Prognoza</c:v>
          </c:tx>
          <c:spPr>
            <a:ln w="12700">
              <a:solidFill>
                <a:srgbClr val="000000"/>
              </a:solidFill>
              <a:prstDash val="solid"/>
            </a:ln>
          </c:spPr>
          <c:marker>
            <c:symbol val="none"/>
          </c:marker>
          <c:val>
            <c:numRef>
              <c:f>'Model Holta'!$E$3:$E$26</c:f>
              <c:numCache>
                <c:formatCode>0.0</c:formatCode>
                <c:ptCount val="24"/>
                <c:pt idx="0">
                  <c:v>0</c:v>
                </c:pt>
                <c:pt idx="1">
                  <c:v>5.1372</c:v>
                </c:pt>
                <c:pt idx="2">
                  <c:v>5.5787999999999993</c:v>
                </c:pt>
                <c:pt idx="3">
                  <c:v>5.9663399999999989</c:v>
                </c:pt>
                <c:pt idx="4">
                  <c:v>6.2990309999999985</c:v>
                </c:pt>
                <c:pt idx="5">
                  <c:v>6.7620556499999962</c:v>
                </c:pt>
                <c:pt idx="6">
                  <c:v>7.5914484975000018</c:v>
                </c:pt>
                <c:pt idx="7">
                  <c:v>9.5679179471250002</c:v>
                </c:pt>
                <c:pt idx="8">
                  <c:v>14.457601390443752</c:v>
                </c:pt>
                <c:pt idx="9">
                  <c:v>19.628182625447813</c:v>
                </c:pt>
                <c:pt idx="10">
                  <c:v>23.833369324043105</c:v>
                </c:pt>
                <c:pt idx="11">
                  <c:v>27.896583409925658</c:v>
                </c:pt>
                <c:pt idx="12">
                  <c:v>32.73828625939295</c:v>
                </c:pt>
                <c:pt idx="13">
                  <c:v>39.011417493339053</c:v>
                </c:pt>
                <c:pt idx="14">
                  <c:v>65.135386987643429</c:v>
                </c:pt>
                <c:pt idx="15">
                  <c:v>234.43914628912046</c:v>
                </c:pt>
                <c:pt idx="16">
                  <c:v>1163.2122647386668</c:v>
                </c:pt>
                <c:pt idx="17">
                  <c:v>2408.0923313049066</c:v>
                </c:pt>
                <c:pt idx="18">
                  <c:v>4119.4000486313089</c:v>
                </c:pt>
                <c:pt idx="19">
                  <c:v>5847.1638902735522</c:v>
                </c:pt>
                <c:pt idx="20">
                  <c:v>7702.0984494989325</c:v>
                </c:pt>
                <c:pt idx="21">
                  <c:v>9903.755271786993</c:v>
                </c:pt>
                <c:pt idx="22">
                  <c:v>12227.149337805578</c:v>
                </c:pt>
                <c:pt idx="23">
                  <c:v>14703.030102582916</c:v>
                </c:pt>
              </c:numCache>
            </c:numRef>
          </c:val>
        </c:ser>
        <c:marker val="1"/>
        <c:axId val="68772992"/>
        <c:axId val="68774528"/>
      </c:lineChart>
      <c:catAx>
        <c:axId val="68772992"/>
        <c:scaling>
          <c:orientation val="minMax"/>
        </c:scaling>
        <c:axPos val="b"/>
        <c:numFmt formatCode="General" sourceLinked="1"/>
        <c:tickLblPos val="nextTo"/>
        <c:spPr>
          <a:ln w="3175">
            <a:solidFill>
              <a:srgbClr val="000000"/>
            </a:solidFill>
            <a:prstDash val="solid"/>
          </a:ln>
        </c:spPr>
        <c:txPr>
          <a:bodyPr rot="0" vert="horz"/>
          <a:lstStyle/>
          <a:p>
            <a:pPr>
              <a:defRPr sz="825" b="0" i="0" u="none" strike="noStrike" baseline="0">
                <a:solidFill>
                  <a:srgbClr val="000000"/>
                </a:solidFill>
                <a:latin typeface="Arial CE"/>
                <a:ea typeface="Arial CE"/>
                <a:cs typeface="Arial CE"/>
              </a:defRPr>
            </a:pPr>
            <a:endParaRPr lang="pl-PL"/>
          </a:p>
        </c:txPr>
        <c:crossAx val="68774528"/>
        <c:crosses val="autoZero"/>
        <c:auto val="1"/>
        <c:lblAlgn val="ctr"/>
        <c:lblOffset val="100"/>
        <c:tickLblSkip val="3"/>
        <c:tickMarkSkip val="1"/>
      </c:catAx>
      <c:valAx>
        <c:axId val="68774528"/>
        <c:scaling>
          <c:orientation val="minMax"/>
        </c:scaling>
        <c:axPos val="l"/>
        <c:majorGridlines>
          <c:spPr>
            <a:ln w="3175">
              <a:solidFill>
                <a:srgbClr val="000000"/>
              </a:solidFill>
              <a:prstDash val="solid"/>
            </a:ln>
          </c:spPr>
        </c:majorGridlines>
        <c:numFmt formatCode="0" sourceLinked="0"/>
        <c:tickLblPos val="nextTo"/>
        <c:spPr>
          <a:ln w="3175">
            <a:solidFill>
              <a:srgbClr val="000000"/>
            </a:solidFill>
            <a:prstDash val="solid"/>
          </a:ln>
        </c:spPr>
        <c:txPr>
          <a:bodyPr rot="0" vert="horz"/>
          <a:lstStyle/>
          <a:p>
            <a:pPr>
              <a:defRPr sz="825" b="0" i="0" u="none" strike="noStrike" baseline="0">
                <a:solidFill>
                  <a:srgbClr val="000000"/>
                </a:solidFill>
                <a:latin typeface="Arial CE"/>
                <a:ea typeface="Arial CE"/>
                <a:cs typeface="Arial CE"/>
              </a:defRPr>
            </a:pPr>
            <a:endParaRPr lang="pl-PL"/>
          </a:p>
        </c:txPr>
        <c:crossAx val="68772992"/>
        <c:crosses val="autoZero"/>
        <c:crossBetween val="between"/>
      </c:valAx>
      <c:spPr>
        <a:noFill/>
        <a:ln w="12700">
          <a:solidFill>
            <a:srgbClr val="808080"/>
          </a:solidFill>
          <a:prstDash val="solid"/>
        </a:ln>
      </c:spPr>
    </c:plotArea>
    <c:legend>
      <c:legendPos val="r"/>
      <c:layout>
        <c:manualLayout>
          <c:xMode val="edge"/>
          <c:yMode val="edge"/>
          <c:x val="0.72174854676907785"/>
          <c:y val="0.87538495196168331"/>
          <c:w val="0.25636732524998812"/>
          <c:h val="0.11433911480746949"/>
        </c:manualLayout>
      </c:layout>
      <c:spPr>
        <a:solidFill>
          <a:srgbClr val="FFFFFF"/>
        </a:solidFill>
        <a:ln w="3175">
          <a:solidFill>
            <a:srgbClr val="000000"/>
          </a:solidFill>
          <a:prstDash val="solid"/>
        </a:ln>
      </c:spPr>
      <c:txPr>
        <a:bodyPr/>
        <a:lstStyle/>
        <a:p>
          <a:pPr>
            <a:defRPr sz="735" b="0" i="0" u="none" strike="noStrike" baseline="0">
              <a:solidFill>
                <a:srgbClr val="000000"/>
              </a:solidFill>
              <a:latin typeface="Arial CE"/>
              <a:ea typeface="Arial CE"/>
              <a:cs typeface="Arial CE"/>
            </a:defRPr>
          </a:pPr>
          <a:endParaRPr lang="pl-PL"/>
        </a:p>
      </c:txPr>
    </c:legend>
    <c:plotVisOnly val="1"/>
    <c:dispBlanksAs val="gap"/>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CE"/>
          <a:ea typeface="Arial CE"/>
          <a:cs typeface="Arial CE"/>
        </a:defRPr>
      </a:pPr>
      <a:endParaRPr lang="pl-PL"/>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pl-PL"/>
  <c:chart>
    <c:title>
      <c:tx>
        <c:rich>
          <a:bodyPr/>
          <a:lstStyle/>
          <a:p>
            <a:pPr>
              <a:defRPr sz="1200" b="1" i="0" u="none" strike="noStrike" baseline="0">
                <a:solidFill>
                  <a:srgbClr val="000000"/>
                </a:solidFill>
                <a:latin typeface="Arial"/>
                <a:ea typeface="Arial"/>
                <a:cs typeface="Arial"/>
              </a:defRPr>
            </a:pPr>
            <a:r>
              <a:rPr lang="pl-PL"/>
              <a:t>Wartości rzeczywiste i z modelu Holta</a:t>
            </a:r>
          </a:p>
        </c:rich>
      </c:tx>
      <c:layout>
        <c:manualLayout>
          <c:xMode val="edge"/>
          <c:yMode val="edge"/>
          <c:x val="0.23978685612788642"/>
          <c:y val="3.1890696062936076E-2"/>
        </c:manualLayout>
      </c:layout>
      <c:spPr>
        <a:noFill/>
        <a:ln w="25400">
          <a:noFill/>
        </a:ln>
      </c:spPr>
    </c:title>
    <c:plotArea>
      <c:layout>
        <c:manualLayout>
          <c:layoutTarget val="inner"/>
          <c:xMode val="edge"/>
          <c:yMode val="edge"/>
          <c:x val="0.15985790408525763"/>
          <c:y val="0.16628720089959534"/>
          <c:w val="0.7531083481349915"/>
          <c:h val="0.64618491654060528"/>
        </c:manualLayout>
      </c:layout>
      <c:lineChart>
        <c:grouping val="standard"/>
        <c:ser>
          <c:idx val="0"/>
          <c:order val="0"/>
          <c:tx>
            <c:strRef>
              <c:f>HOLT1!$C$14</c:f>
              <c:strCache>
                <c:ptCount val="1"/>
                <c:pt idx="0">
                  <c:v>Yt</c:v>
                </c:pt>
              </c:strCache>
            </c:strRef>
          </c:tx>
          <c:spPr>
            <a:ln w="25400">
              <a:solidFill>
                <a:srgbClr val="0000FF"/>
              </a:solidFill>
              <a:prstDash val="solid"/>
            </a:ln>
          </c:spPr>
          <c:marker>
            <c:symbol val="none"/>
          </c:marker>
          <c:val>
            <c:numRef>
              <c:f>HOLT1!$D$15:$D$42</c:f>
              <c:numCache>
                <c:formatCode>0.0</c:formatCode>
                <c:ptCount val="28"/>
                <c:pt idx="0" formatCode="General">
                  <c:v>1280</c:v>
                </c:pt>
                <c:pt idx="1">
                  <c:v>1363.4</c:v>
                </c:pt>
                <c:pt idx="2">
                  <c:v>1429.7588066246462</c:v>
                </c:pt>
                <c:pt idx="3">
                  <c:v>1505.0946702517665</c:v>
                </c:pt>
                <c:pt idx="4">
                  <c:v>1609.2983630360725</c:v>
                </c:pt>
                <c:pt idx="5">
                  <c:v>1736.1029736468031</c:v>
                </c:pt>
                <c:pt idx="6">
                  <c:v>1859.6743279085943</c:v>
                </c:pt>
                <c:pt idx="7">
                  <c:v>2000.7055816462405</c:v>
                </c:pt>
                <c:pt idx="8">
                  <c:v>2097.1877784422136</c:v>
                </c:pt>
                <c:pt idx="9">
                  <c:v>2155.9691924014151</c:v>
                </c:pt>
                <c:pt idx="10">
                  <c:v>2177.816458850722</c:v>
                </c:pt>
                <c:pt idx="11">
                  <c:v>2208.0273079921722</c:v>
                </c:pt>
                <c:pt idx="12">
                  <c:v>2209.0910490595352</c:v>
                </c:pt>
                <c:pt idx="13">
                  <c:v>2196.6192632148118</c:v>
                </c:pt>
                <c:pt idx="14">
                  <c:v>2185.2000096809743</c:v>
                </c:pt>
                <c:pt idx="15">
                  <c:v>2219.9471445887821</c:v>
                </c:pt>
                <c:pt idx="16">
                  <c:v>2244.5652285280198</c:v>
                </c:pt>
                <c:pt idx="17">
                  <c:v>2259.4201598827435</c:v>
                </c:pt>
                <c:pt idx="18">
                  <c:v>2275.1630360529211</c:v>
                </c:pt>
                <c:pt idx="19">
                  <c:v>2321.8468781423935</c:v>
                </c:pt>
                <c:pt idx="20">
                  <c:v>2341.4504832986167</c:v>
                </c:pt>
                <c:pt idx="21">
                  <c:v>2348.4804205773858</c:v>
                </c:pt>
                <c:pt idx="22">
                  <c:v>2350.2246515655224</c:v>
                </c:pt>
                <c:pt idx="23">
                  <c:v>2394.2448031829163</c:v>
                </c:pt>
                <c:pt idx="24">
                  <c:v>2428.9475856445761</c:v>
                </c:pt>
                <c:pt idx="25">
                  <c:v>2451.7811166767619</c:v>
                </c:pt>
                <c:pt idx="26">
                  <c:v>2465.5159069348147</c:v>
                </c:pt>
                <c:pt idx="27">
                  <c:v>2506.1887504350148</c:v>
                </c:pt>
              </c:numCache>
            </c:numRef>
          </c:val>
        </c:ser>
        <c:ser>
          <c:idx val="1"/>
          <c:order val="1"/>
          <c:tx>
            <c:strRef>
              <c:f>HOLT1!$F$14</c:f>
              <c:strCache>
                <c:ptCount val="1"/>
                <c:pt idx="0">
                  <c:v>Yp</c:v>
                </c:pt>
              </c:strCache>
            </c:strRef>
          </c:tx>
          <c:marker>
            <c:symbol val="none"/>
          </c:marker>
          <c:val>
            <c:numRef>
              <c:f>HOLT1!$F$15:$F$42</c:f>
              <c:numCache>
                <c:formatCode>0.0</c:formatCode>
                <c:ptCount val="28"/>
                <c:pt idx="1">
                  <c:v>1363.4</c:v>
                </c:pt>
                <c:pt idx="2">
                  <c:v>1446.8000000000002</c:v>
                </c:pt>
                <c:pt idx="3">
                  <c:v>1497.2755582286081</c:v>
                </c:pt>
                <c:pt idx="4">
                  <c:v>1579.899227102977</c:v>
                </c:pt>
                <c:pt idx="5">
                  <c:v>1711.5043916251477</c:v>
                </c:pt>
                <c:pt idx="6">
                  <c:v>1861.236116542635</c:v>
                </c:pt>
                <c:pt idx="7">
                  <c:v>1983.3518053313464</c:v>
                </c:pt>
                <c:pt idx="8">
                  <c:v>2140.5576504692267</c:v>
                </c:pt>
                <c:pt idx="9">
                  <c:v>2196.6169475810912</c:v>
                </c:pt>
                <c:pt idx="10">
                  <c:v>2217.5126115203502</c:v>
                </c:pt>
                <c:pt idx="11">
                  <c:v>2202.3610692987436</c:v>
                </c:pt>
                <c:pt idx="12">
                  <c:v>2237.8531375811699</c:v>
                </c:pt>
                <c:pt idx="13">
                  <c:v>2212.1091671041827</c:v>
                </c:pt>
                <c:pt idx="14">
                  <c:v>2185.2000126030225</c:v>
                </c:pt>
                <c:pt idx="15">
                  <c:v>2173.7807563456886</c:v>
                </c:pt>
                <c:pt idx="16">
                  <c:v>2251.5572845513566</c:v>
                </c:pt>
                <c:pt idx="17">
                  <c:v>2269.6584209874759</c:v>
                </c:pt>
                <c:pt idx="18">
                  <c:v>2274.970778609942</c:v>
                </c:pt>
                <c:pt idx="19">
                  <c:v>2290.8928483762238</c:v>
                </c:pt>
                <c:pt idx="20">
                  <c:v>2366.4274013757367</c:v>
                </c:pt>
                <c:pt idx="21">
                  <c:v>2362.7512640134491</c:v>
                </c:pt>
                <c:pt idx="22">
                  <c:v>2356.4800582253361</c:v>
                </c:pt>
                <c:pt idx="23">
                  <c:v>2352.3939359273163</c:v>
                </c:pt>
                <c:pt idx="24">
                  <c:v>2435.4211984652225</c:v>
                </c:pt>
                <c:pt idx="25">
                  <c:v>2464.0902485358856</c:v>
                </c:pt>
                <c:pt idx="26">
                  <c:v>2475.4510502496651</c:v>
                </c:pt>
                <c:pt idx="27">
                  <c:v>2479.9257877846348</c:v>
                </c:pt>
              </c:numCache>
            </c:numRef>
          </c:val>
        </c:ser>
        <c:marker val="1"/>
        <c:axId val="69644288"/>
        <c:axId val="69646208"/>
      </c:lineChart>
      <c:catAx>
        <c:axId val="69644288"/>
        <c:scaling>
          <c:orientation val="minMax"/>
        </c:scaling>
        <c:axPos val="b"/>
        <c:title>
          <c:tx>
            <c:rich>
              <a:bodyPr/>
              <a:lstStyle/>
              <a:p>
                <a:pPr>
                  <a:defRPr sz="1150" b="1" i="0" u="none" strike="noStrike" baseline="0">
                    <a:solidFill>
                      <a:srgbClr val="000000"/>
                    </a:solidFill>
                    <a:latin typeface="Arial"/>
                    <a:ea typeface="Arial"/>
                    <a:cs typeface="Arial"/>
                  </a:defRPr>
                </a:pPr>
                <a:r>
                  <a:rPr lang="pl-PL"/>
                  <a:t>czas</a:t>
                </a:r>
              </a:p>
            </c:rich>
          </c:tx>
          <c:layout>
            <c:manualLayout>
              <c:xMode val="edge"/>
              <c:yMode val="edge"/>
              <c:x val="0.44049733570159844"/>
              <c:y val="0.90205111720876363"/>
            </c:manualLayout>
          </c:layout>
          <c:spPr>
            <a:noFill/>
            <a:ln w="25400">
              <a:noFill/>
            </a:ln>
          </c:spPr>
        </c:title>
        <c:numFmt formatCode="General" sourceLinked="1"/>
        <c:tickLblPos val="nextTo"/>
        <c:spPr>
          <a:ln w="3175">
            <a:solidFill>
              <a:srgbClr val="000000"/>
            </a:solidFill>
            <a:prstDash val="solid"/>
          </a:ln>
        </c:spPr>
        <c:txPr>
          <a:bodyPr rot="0" vert="horz"/>
          <a:lstStyle/>
          <a:p>
            <a:pPr>
              <a:defRPr sz="1150" b="0" i="0" u="none" strike="noStrike" baseline="0">
                <a:solidFill>
                  <a:srgbClr val="000000"/>
                </a:solidFill>
                <a:latin typeface="Arial"/>
                <a:ea typeface="Arial"/>
                <a:cs typeface="Arial"/>
              </a:defRPr>
            </a:pPr>
            <a:endParaRPr lang="pl-PL"/>
          </a:p>
        </c:txPr>
        <c:crossAx val="69646208"/>
        <c:crossesAt val="0"/>
        <c:auto val="1"/>
        <c:lblAlgn val="ctr"/>
        <c:lblOffset val="100"/>
        <c:tickLblSkip val="2"/>
        <c:tickMarkSkip val="1"/>
      </c:catAx>
      <c:valAx>
        <c:axId val="69646208"/>
        <c:scaling>
          <c:orientation val="minMax"/>
          <c:max val="2600"/>
          <c:min val="1000"/>
        </c:scaling>
        <c:axPos val="l"/>
        <c:majorGridlines>
          <c:spPr>
            <a:ln w="3175">
              <a:solidFill>
                <a:srgbClr val="000000"/>
              </a:solidFill>
              <a:prstDash val="solid"/>
            </a:ln>
          </c:spPr>
        </c:majorGridlines>
        <c:title>
          <c:tx>
            <c:rich>
              <a:bodyPr/>
              <a:lstStyle/>
              <a:p>
                <a:pPr>
                  <a:defRPr sz="1150" b="1" i="0" u="none" strike="noStrike" baseline="0">
                    <a:solidFill>
                      <a:srgbClr val="000000"/>
                    </a:solidFill>
                    <a:latin typeface="Arial"/>
                    <a:ea typeface="Arial"/>
                    <a:cs typeface="Arial"/>
                  </a:defRPr>
                </a:pPr>
                <a:r>
                  <a:rPr lang="pl-PL"/>
                  <a:t>Płace [zł]</a:t>
                </a:r>
              </a:p>
            </c:rich>
          </c:tx>
          <c:layout>
            <c:manualLayout>
              <c:xMode val="edge"/>
              <c:yMode val="edge"/>
              <c:x val="2.8419182948490228E-2"/>
              <c:y val="0.41685695567980763"/>
            </c:manualLayout>
          </c:layout>
          <c:spPr>
            <a:noFill/>
            <a:ln w="25400">
              <a:noFill/>
            </a:ln>
          </c:spPr>
        </c:title>
        <c:numFmt formatCode="General" sourceLinked="1"/>
        <c:tickLblPos val="nextTo"/>
        <c:spPr>
          <a:ln w="3175">
            <a:solidFill>
              <a:srgbClr val="000000"/>
            </a:solidFill>
            <a:prstDash val="solid"/>
          </a:ln>
        </c:spPr>
        <c:txPr>
          <a:bodyPr rot="0" vert="horz"/>
          <a:lstStyle/>
          <a:p>
            <a:pPr>
              <a:defRPr sz="1150" b="0" i="0" u="none" strike="noStrike" baseline="0">
                <a:solidFill>
                  <a:srgbClr val="000000"/>
                </a:solidFill>
                <a:latin typeface="Arial"/>
                <a:ea typeface="Arial"/>
                <a:cs typeface="Arial"/>
              </a:defRPr>
            </a:pPr>
            <a:endParaRPr lang="pl-PL"/>
          </a:p>
        </c:txPr>
        <c:crossAx val="69644288"/>
        <c:crossesAt val="1"/>
        <c:crossBetween val="midCat"/>
        <c:majorUnit val="200"/>
      </c:valAx>
      <c:spPr>
        <a:noFill/>
        <a:ln w="12700">
          <a:solidFill>
            <a:srgbClr val="808080"/>
          </a:solidFill>
          <a:prstDash val="solid"/>
        </a:ln>
      </c:spPr>
    </c:plotArea>
    <c:legend>
      <c:legendPos val="r"/>
      <c:layout>
        <c:manualLayout>
          <c:xMode val="edge"/>
          <c:yMode val="edge"/>
          <c:x val="0.63765541740675036"/>
          <c:y val="0.92138836093764087"/>
          <c:w val="0.31237418590882227"/>
          <c:h val="6.0211266695111391E-2"/>
        </c:manualLayout>
      </c:layout>
      <c:spPr>
        <a:solidFill>
          <a:srgbClr val="FFFFFF"/>
        </a:solidFill>
        <a:ln w="3175">
          <a:solidFill>
            <a:srgbClr val="000000"/>
          </a:solidFill>
          <a:prstDash val="solid"/>
        </a:ln>
      </c:spPr>
      <c:txPr>
        <a:bodyPr/>
        <a:lstStyle/>
        <a:p>
          <a:pPr>
            <a:defRPr sz="1055" b="0" i="0" u="none" strike="noStrike" baseline="0">
              <a:solidFill>
                <a:srgbClr val="000000"/>
              </a:solidFill>
              <a:latin typeface="Arial"/>
              <a:ea typeface="Arial"/>
              <a:cs typeface="Arial"/>
            </a:defRPr>
          </a:pPr>
          <a:endParaRPr lang="pl-PL"/>
        </a:p>
      </c:txPr>
    </c:legend>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pl-PL"/>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pl-PL"/>
  <c:chart>
    <c:plotArea>
      <c:layout>
        <c:manualLayout>
          <c:layoutTarget val="inner"/>
          <c:xMode val="edge"/>
          <c:yMode val="edge"/>
          <c:x val="0.13320077414565593"/>
          <c:y val="0.11481473436510092"/>
          <c:w val="0.7773359840954277"/>
          <c:h val="0.77037037037037115"/>
        </c:manualLayout>
      </c:layout>
      <c:lineChart>
        <c:grouping val="stacked"/>
        <c:ser>
          <c:idx val="0"/>
          <c:order val="0"/>
          <c:spPr>
            <a:ln w="12743">
              <a:solidFill>
                <a:srgbClr val="000080"/>
              </a:solidFill>
              <a:prstDash val="solid"/>
            </a:ln>
          </c:spPr>
          <c:marker>
            <c:symbol val="diamond"/>
            <c:size val="5"/>
            <c:spPr>
              <a:solidFill>
                <a:srgbClr val="000080"/>
              </a:solidFill>
              <a:ln>
                <a:solidFill>
                  <a:srgbClr val="000080"/>
                </a:solidFill>
                <a:prstDash val="solid"/>
              </a:ln>
            </c:spPr>
          </c:marker>
          <c:val>
            <c:numRef>
              <c:f>Arkusz1!$A$5:$A$28</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val>
        </c:ser>
        <c:ser>
          <c:idx val="1"/>
          <c:order val="1"/>
          <c:spPr>
            <a:ln w="25486">
              <a:solidFill>
                <a:srgbClr val="DADADA">
                  <a:lumMod val="10000"/>
                </a:srgbClr>
              </a:solidFill>
              <a:prstDash val="solid"/>
            </a:ln>
          </c:spPr>
          <c:marker>
            <c:symbol val="circle"/>
            <c:size val="4"/>
            <c:spPr>
              <a:solidFill>
                <a:schemeClr val="accent4">
                  <a:lumMod val="10000"/>
                </a:schemeClr>
              </a:solidFill>
              <a:ln>
                <a:solidFill>
                  <a:schemeClr val="accent4">
                    <a:lumMod val="10000"/>
                  </a:schemeClr>
                </a:solidFill>
                <a:prstDash val="solid"/>
              </a:ln>
            </c:spPr>
          </c:marker>
          <c:val>
            <c:numRef>
              <c:f>Arkusz1!$B$5:$B$28</c:f>
              <c:numCache>
                <c:formatCode>General</c:formatCode>
                <c:ptCount val="24"/>
                <c:pt idx="0">
                  <c:v>500</c:v>
                </c:pt>
                <c:pt idx="1">
                  <c:v>350</c:v>
                </c:pt>
                <c:pt idx="2">
                  <c:v>250</c:v>
                </c:pt>
                <c:pt idx="3">
                  <c:v>410</c:v>
                </c:pt>
                <c:pt idx="4">
                  <c:v>460</c:v>
                </c:pt>
                <c:pt idx="5">
                  <c:v>370</c:v>
                </c:pt>
                <c:pt idx="6">
                  <c:v>200</c:v>
                </c:pt>
                <c:pt idx="7">
                  <c:v>300</c:v>
                </c:pt>
                <c:pt idx="8">
                  <c:v>370</c:v>
                </c:pt>
                <c:pt idx="9">
                  <c:v>200</c:v>
                </c:pt>
                <c:pt idx="10">
                  <c:v>150</c:v>
                </c:pt>
                <c:pt idx="11">
                  <c:v>400</c:v>
                </c:pt>
                <c:pt idx="12">
                  <c:v>550</c:v>
                </c:pt>
                <c:pt idx="13">
                  <c:v>370</c:v>
                </c:pt>
                <c:pt idx="14">
                  <c:v>250</c:v>
                </c:pt>
                <c:pt idx="15">
                  <c:v>550</c:v>
                </c:pt>
                <c:pt idx="16">
                  <c:v>550</c:v>
                </c:pt>
                <c:pt idx="17">
                  <c:v>420</c:v>
                </c:pt>
                <c:pt idx="18">
                  <c:v>380</c:v>
                </c:pt>
                <c:pt idx="19">
                  <c:v>600</c:v>
                </c:pt>
                <c:pt idx="20">
                  <c:v>750</c:v>
                </c:pt>
                <c:pt idx="21">
                  <c:v>530</c:v>
                </c:pt>
                <c:pt idx="22">
                  <c:v>430</c:v>
                </c:pt>
                <c:pt idx="23">
                  <c:v>650</c:v>
                </c:pt>
              </c:numCache>
            </c:numRef>
          </c:val>
          <c:smooth val="1"/>
        </c:ser>
        <c:marker val="1"/>
        <c:axId val="177373184"/>
        <c:axId val="177375104"/>
      </c:lineChart>
      <c:catAx>
        <c:axId val="177373184"/>
        <c:scaling>
          <c:orientation val="minMax"/>
        </c:scaling>
        <c:axPos val="b"/>
        <c:numFmt formatCode="General" sourceLinked="1"/>
        <c:majorTickMark val="cross"/>
        <c:tickLblPos val="nextTo"/>
        <c:spPr>
          <a:ln w="3186">
            <a:solidFill>
              <a:srgbClr val="000000"/>
            </a:solidFill>
            <a:prstDash val="solid"/>
          </a:ln>
        </c:spPr>
        <c:txPr>
          <a:bodyPr rot="0" vert="horz"/>
          <a:lstStyle/>
          <a:p>
            <a:pPr>
              <a:defRPr sz="978" b="0" i="0" u="none" strike="noStrike" baseline="0">
                <a:solidFill>
                  <a:srgbClr val="000000"/>
                </a:solidFill>
                <a:latin typeface="Arial CE"/>
                <a:ea typeface="Arial CE"/>
                <a:cs typeface="Arial CE"/>
              </a:defRPr>
            </a:pPr>
            <a:endParaRPr lang="pl-PL"/>
          </a:p>
        </c:txPr>
        <c:crossAx val="177375104"/>
        <c:crosses val="autoZero"/>
        <c:auto val="1"/>
        <c:lblAlgn val="ctr"/>
        <c:lblOffset val="100"/>
        <c:tickLblSkip val="1"/>
        <c:tickMarkSkip val="1"/>
      </c:catAx>
      <c:valAx>
        <c:axId val="177375104"/>
        <c:scaling>
          <c:orientation val="minMax"/>
          <c:min val="100"/>
        </c:scaling>
        <c:axPos val="l"/>
        <c:title>
          <c:tx>
            <c:rich>
              <a:bodyPr rot="0" vert="horz"/>
              <a:lstStyle/>
              <a:p>
                <a:pPr algn="ctr">
                  <a:defRPr sz="978" b="1" i="0" u="none" strike="noStrike" baseline="0">
                    <a:solidFill>
                      <a:srgbClr val="000000"/>
                    </a:solidFill>
                    <a:latin typeface="Arial CE"/>
                    <a:ea typeface="Arial CE"/>
                    <a:cs typeface="Arial CE"/>
                  </a:defRPr>
                </a:pPr>
                <a:r>
                  <a:rPr lang="pl-PL"/>
                  <a:t>tys.
ton</a:t>
                </a:r>
              </a:p>
            </c:rich>
          </c:tx>
          <c:layout>
            <c:manualLayout>
              <c:xMode val="edge"/>
              <c:yMode val="edge"/>
              <c:x val="1.789264413518887E-2"/>
              <c:y val="0.42592592592592654"/>
            </c:manualLayout>
          </c:layout>
          <c:spPr>
            <a:noFill/>
            <a:ln w="25486">
              <a:noFill/>
            </a:ln>
          </c:spPr>
        </c:title>
        <c:numFmt formatCode="General" sourceLinked="0"/>
        <c:tickLblPos val="low"/>
        <c:spPr>
          <a:ln w="3186">
            <a:solidFill>
              <a:srgbClr val="000000"/>
            </a:solidFill>
            <a:prstDash val="solid"/>
          </a:ln>
        </c:spPr>
        <c:txPr>
          <a:bodyPr rot="0" vert="horz"/>
          <a:lstStyle/>
          <a:p>
            <a:pPr>
              <a:defRPr sz="978" b="0" i="0" u="none" strike="noStrike" baseline="0">
                <a:solidFill>
                  <a:srgbClr val="000000"/>
                </a:solidFill>
                <a:latin typeface="Arial CE"/>
                <a:ea typeface="Arial CE"/>
                <a:cs typeface="Arial CE"/>
              </a:defRPr>
            </a:pPr>
            <a:endParaRPr lang="pl-PL"/>
          </a:p>
        </c:txPr>
        <c:crossAx val="177373184"/>
        <c:crosses val="autoZero"/>
        <c:crossBetween val="between"/>
      </c:valAx>
      <c:spPr>
        <a:solidFill>
          <a:prstClr val="white"/>
        </a:solidFill>
        <a:ln w="25486">
          <a:noFill/>
        </a:ln>
      </c:spPr>
    </c:plotArea>
    <c:plotVisOnly val="1"/>
    <c:dispBlanksAs val="zero"/>
  </c:chart>
  <c:spPr>
    <a:solidFill>
      <a:schemeClr val="bg1"/>
    </a:solidFill>
    <a:ln w="3186">
      <a:solidFill>
        <a:srgbClr val="000000"/>
      </a:solidFill>
      <a:prstDash val="solid"/>
    </a:ln>
    <a:effectLst>
      <a:outerShdw dist="35921" dir="2700000" algn="br">
        <a:srgbClr val="000000"/>
      </a:outerShdw>
    </a:effectLst>
  </c:spPr>
  <c:txPr>
    <a:bodyPr/>
    <a:lstStyle/>
    <a:p>
      <a:pPr>
        <a:defRPr sz="978" b="0" i="0" u="none" strike="noStrike" baseline="0">
          <a:solidFill>
            <a:srgbClr val="000000"/>
          </a:solidFill>
          <a:latin typeface="Arial CE"/>
          <a:ea typeface="Arial CE"/>
          <a:cs typeface="Arial CE"/>
        </a:defRPr>
      </a:pPr>
      <a:endParaRPr lang="pl-PL"/>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pl-PL"/>
  <c:chart>
    <c:title>
      <c:tx>
        <c:rich>
          <a:bodyPr/>
          <a:lstStyle/>
          <a:p>
            <a:pPr>
              <a:defRPr sz="875" b="0" i="0" u="none" strike="noStrike" baseline="0">
                <a:solidFill>
                  <a:srgbClr val="000000"/>
                </a:solidFill>
                <a:latin typeface="Arial CE"/>
                <a:ea typeface="Arial CE"/>
                <a:cs typeface="Arial CE"/>
              </a:defRPr>
            </a:pPr>
            <a:r>
              <a:rPr lang="pl-PL"/>
              <a:t>Model Wintersa</a:t>
            </a:r>
          </a:p>
        </c:rich>
      </c:tx>
      <c:layout>
        <c:manualLayout>
          <c:xMode val="edge"/>
          <c:yMode val="edge"/>
          <c:x val="0.37428571428571461"/>
          <c:y val="5.0000152588356286E-2"/>
        </c:manualLayout>
      </c:layout>
      <c:spPr>
        <a:noFill/>
        <a:ln w="25400">
          <a:noFill/>
        </a:ln>
      </c:spPr>
    </c:title>
    <c:plotArea>
      <c:layout>
        <c:manualLayout>
          <c:layoutTarget val="inner"/>
          <c:xMode val="edge"/>
          <c:yMode val="edge"/>
          <c:x val="0.10044817927170868"/>
          <c:y val="0.11950580619109957"/>
          <c:w val="0.80565826330532253"/>
          <c:h val="0.68049132816214353"/>
        </c:manualLayout>
      </c:layout>
      <c:lineChart>
        <c:grouping val="standard"/>
        <c:ser>
          <c:idx val="0"/>
          <c:order val="0"/>
          <c:tx>
            <c:v>Dane</c:v>
          </c:tx>
          <c:spPr>
            <a:ln w="12700">
              <a:solidFill>
                <a:srgbClr val="000080"/>
              </a:solidFill>
              <a:prstDash val="solid"/>
            </a:ln>
          </c:spPr>
          <c:marker>
            <c:symbol val="diamond"/>
            <c:size val="3"/>
            <c:spPr>
              <a:solidFill>
                <a:srgbClr val="000080"/>
              </a:solidFill>
              <a:ln>
                <a:solidFill>
                  <a:srgbClr val="000080"/>
                </a:solidFill>
                <a:prstDash val="solid"/>
              </a:ln>
            </c:spPr>
          </c:marker>
          <c:val>
            <c:numRef>
              <c:f>'Model Wintersa'!$C$3:$C$74</c:f>
              <c:numCache>
                <c:formatCode>0.0</c:formatCode>
                <c:ptCount val="72"/>
                <c:pt idx="0">
                  <c:v>93.858299999999986</c:v>
                </c:pt>
                <c:pt idx="1">
                  <c:v>92.963499999999996</c:v>
                </c:pt>
                <c:pt idx="2">
                  <c:v>102.77760000000002</c:v>
                </c:pt>
                <c:pt idx="3">
                  <c:v>107.7497</c:v>
                </c:pt>
                <c:pt idx="4">
                  <c:v>130.30210000000005</c:v>
                </c:pt>
                <c:pt idx="5">
                  <c:v>145.0367</c:v>
                </c:pt>
                <c:pt idx="6">
                  <c:v>144.57679999999999</c:v>
                </c:pt>
                <c:pt idx="7">
                  <c:v>141.73220000000001</c:v>
                </c:pt>
                <c:pt idx="8">
                  <c:v>139.60079999999999</c:v>
                </c:pt>
                <c:pt idx="9">
                  <c:v>133.66550000000001</c:v>
                </c:pt>
                <c:pt idx="10">
                  <c:v>119.67490000000001</c:v>
                </c:pt>
                <c:pt idx="11">
                  <c:v>122.62669999999999</c:v>
                </c:pt>
                <c:pt idx="12">
                  <c:v>128.73090000000002</c:v>
                </c:pt>
                <c:pt idx="13">
                  <c:v>128.108</c:v>
                </c:pt>
                <c:pt idx="14">
                  <c:v>137.24619999999999</c:v>
                </c:pt>
                <c:pt idx="15">
                  <c:v>139.52160000000001</c:v>
                </c:pt>
                <c:pt idx="16">
                  <c:v>158.64729999999997</c:v>
                </c:pt>
                <c:pt idx="17">
                  <c:v>179.38190000000006</c:v>
                </c:pt>
                <c:pt idx="18">
                  <c:v>176.61339999999998</c:v>
                </c:pt>
                <c:pt idx="19">
                  <c:v>175.964</c:v>
                </c:pt>
                <c:pt idx="20">
                  <c:v>168.51389999999998</c:v>
                </c:pt>
                <c:pt idx="21">
                  <c:v>159.66830000000004</c:v>
                </c:pt>
                <c:pt idx="22">
                  <c:v>150.71250000000001</c:v>
                </c:pt>
                <c:pt idx="23">
                  <c:v>150.83459999999999</c:v>
                </c:pt>
                <c:pt idx="24">
                  <c:v>157.13549999999998</c:v>
                </c:pt>
                <c:pt idx="25">
                  <c:v>155.16300000000001</c:v>
                </c:pt>
                <c:pt idx="26">
                  <c:v>166.87130000000005</c:v>
                </c:pt>
                <c:pt idx="27">
                  <c:v>169.67259999999999</c:v>
                </c:pt>
                <c:pt idx="28">
                  <c:v>193.05100000000004</c:v>
                </c:pt>
                <c:pt idx="29">
                  <c:v>205.691</c:v>
                </c:pt>
                <c:pt idx="30">
                  <c:v>210.26399999999998</c:v>
                </c:pt>
                <c:pt idx="31">
                  <c:v>203.94569999999999</c:v>
                </c:pt>
                <c:pt idx="32">
                  <c:v>194.74849999999998</c:v>
                </c:pt>
                <c:pt idx="33">
                  <c:v>189.35170000000005</c:v>
                </c:pt>
                <c:pt idx="34">
                  <c:v>173.22399999999999</c:v>
                </c:pt>
                <c:pt idx="35">
                  <c:v>172.06379999999999</c:v>
                </c:pt>
                <c:pt idx="36">
                  <c:v>177.5076</c:v>
                </c:pt>
                <c:pt idx="37">
                  <c:v>173.73409999999998</c:v>
                </c:pt>
                <c:pt idx="38">
                  <c:v>185.88810000000007</c:v>
                </c:pt>
                <c:pt idx="39">
                  <c:v>190.00130000000001</c:v>
                </c:pt>
                <c:pt idx="40">
                  <c:v>212.4247</c:v>
                </c:pt>
                <c:pt idx="41">
                  <c:v>229.66200000000001</c:v>
                </c:pt>
                <c:pt idx="42">
                  <c:v>231.8835</c:v>
                </c:pt>
                <c:pt idx="43">
                  <c:v>225.18020000000001</c:v>
                </c:pt>
                <c:pt idx="44">
                  <c:v>214.2011</c:v>
                </c:pt>
                <c:pt idx="45">
                  <c:v>204.60989999999998</c:v>
                </c:pt>
                <c:pt idx="46">
                  <c:v>191.71859999999998</c:v>
                </c:pt>
                <c:pt idx="47">
                  <c:v>186.9948</c:v>
                </c:pt>
                <c:pt idx="48">
                  <c:v>188.13810000000001</c:v>
                </c:pt>
                <c:pt idx="49">
                  <c:v>183.14169999999999</c:v>
                </c:pt>
                <c:pt idx="50">
                  <c:v>196.36030000000005</c:v>
                </c:pt>
                <c:pt idx="51">
                  <c:v>200.58730000000006</c:v>
                </c:pt>
                <c:pt idx="52">
                  <c:v>219.7064</c:v>
                </c:pt>
                <c:pt idx="53">
                  <c:v>236.5856</c:v>
                </c:pt>
                <c:pt idx="54">
                  <c:v>244.22499999999999</c:v>
                </c:pt>
                <c:pt idx="55">
                  <c:v>240.11079999999998</c:v>
                </c:pt>
                <c:pt idx="56">
                  <c:v>231.64409999999998</c:v>
                </c:pt>
                <c:pt idx="57">
                  <c:v>225.60750000000002</c:v>
                </c:pt>
                <c:pt idx="58">
                  <c:v>204.26989999999998</c:v>
                </c:pt>
                <c:pt idx="59">
                  <c:v>203.8545</c:v>
                </c:pt>
                <c:pt idx="60">
                  <c:v>205.0958</c:v>
                </c:pt>
                <c:pt idx="61">
                  <c:v>202.82750000000004</c:v>
                </c:pt>
                <c:pt idx="62">
                  <c:v>209.42690000000005</c:v>
                </c:pt>
                <c:pt idx="63">
                  <c:v>212.60659999999999</c:v>
                </c:pt>
                <c:pt idx="64">
                  <c:v>234.55230000000006</c:v>
                </c:pt>
                <c:pt idx="65">
                  <c:v>254.93140000000005</c:v>
                </c:pt>
                <c:pt idx="66">
                  <c:v>251.05170000000004</c:v>
                </c:pt>
                <c:pt idx="67">
                  <c:v>243.25790000000001</c:v>
                </c:pt>
                <c:pt idx="68">
                  <c:v>235.05740000000006</c:v>
                </c:pt>
                <c:pt idx="69">
                  <c:v>224.0505</c:v>
                </c:pt>
                <c:pt idx="70">
                  <c:v>202.81900000000002</c:v>
                </c:pt>
                <c:pt idx="71">
                  <c:v>197.8785</c:v>
                </c:pt>
              </c:numCache>
            </c:numRef>
          </c:val>
        </c:ser>
        <c:ser>
          <c:idx val="1"/>
          <c:order val="1"/>
          <c:tx>
            <c:v>Prognoza</c:v>
          </c:tx>
          <c:spPr>
            <a:ln w="12700">
              <a:solidFill>
                <a:srgbClr val="000000"/>
              </a:solidFill>
              <a:prstDash val="solid"/>
            </a:ln>
          </c:spPr>
          <c:marker>
            <c:symbol val="none"/>
          </c:marker>
          <c:val>
            <c:numRef>
              <c:f>'Model Wintersa'!$G$3:$G$74</c:f>
              <c:numCache>
                <c:formatCode>0.0</c:formatCode>
                <c:ptCount val="72"/>
                <c:pt idx="1">
                  <c:v>63.941399999999987</c:v>
                </c:pt>
                <c:pt idx="2">
                  <c:v>77.708587999999978</c:v>
                </c:pt>
                <c:pt idx="3">
                  <c:v>98.150470239999962</c:v>
                </c:pt>
                <c:pt idx="4">
                  <c:v>110.0544951552</c:v>
                </c:pt>
                <c:pt idx="5">
                  <c:v>136.48947468569608</c:v>
                </c:pt>
                <c:pt idx="6">
                  <c:v>152.81113744171017</c:v>
                </c:pt>
                <c:pt idx="7">
                  <c:v>152.37054260231338</c:v>
                </c:pt>
                <c:pt idx="8">
                  <c:v>148.60227658639766</c:v>
                </c:pt>
                <c:pt idx="9">
                  <c:v>145.09226778648059</c:v>
                </c:pt>
                <c:pt idx="10">
                  <c:v>137.67082637215262</c:v>
                </c:pt>
                <c:pt idx="11">
                  <c:v>122.30790235889755</c:v>
                </c:pt>
                <c:pt idx="12">
                  <c:v>124.12034766787676</c:v>
                </c:pt>
                <c:pt idx="13">
                  <c:v>122.63653483275607</c:v>
                </c:pt>
                <c:pt idx="14">
                  <c:v>129.07892937635449</c:v>
                </c:pt>
                <c:pt idx="15">
                  <c:v>142.54302657735099</c:v>
                </c:pt>
                <c:pt idx="16">
                  <c:v>147.06098170866679</c:v>
                </c:pt>
                <c:pt idx="17">
                  <c:v>166.43528498241628</c:v>
                </c:pt>
                <c:pt idx="18">
                  <c:v>184.27647874877596</c:v>
                </c:pt>
                <c:pt idx="19">
                  <c:v>181.40013355873867</c:v>
                </c:pt>
                <c:pt idx="20">
                  <c:v>179.02390241766767</c:v>
                </c:pt>
                <c:pt idx="21">
                  <c:v>171.78644144290502</c:v>
                </c:pt>
                <c:pt idx="22">
                  <c:v>161.60396388489858</c:v>
                </c:pt>
                <c:pt idx="23">
                  <c:v>149.83440368390714</c:v>
                </c:pt>
                <c:pt idx="24">
                  <c:v>150.39340512124335</c:v>
                </c:pt>
                <c:pt idx="25">
                  <c:v>151.65046879503049</c:v>
                </c:pt>
                <c:pt idx="26">
                  <c:v>154.10259495488498</c:v>
                </c:pt>
                <c:pt idx="27">
                  <c:v>168.75047245899208</c:v>
                </c:pt>
                <c:pt idx="28">
                  <c:v>174.6740248872814</c:v>
                </c:pt>
                <c:pt idx="29">
                  <c:v>199.12387091505119</c:v>
                </c:pt>
                <c:pt idx="30">
                  <c:v>213.24542487412378</c:v>
                </c:pt>
                <c:pt idx="31">
                  <c:v>215.4308559515917</c:v>
                </c:pt>
                <c:pt idx="32">
                  <c:v>209.68082366919143</c:v>
                </c:pt>
                <c:pt idx="33">
                  <c:v>199.78426240955582</c:v>
                </c:pt>
                <c:pt idx="34">
                  <c:v>191.6117391396009</c:v>
                </c:pt>
                <c:pt idx="35">
                  <c:v>174.53669327377133</c:v>
                </c:pt>
                <c:pt idx="36">
                  <c:v>171.77439406992272</c:v>
                </c:pt>
                <c:pt idx="37">
                  <c:v>172.3465520142222</c:v>
                </c:pt>
                <c:pt idx="38">
                  <c:v>170.28862800426091</c:v>
                </c:pt>
                <c:pt idx="39">
                  <c:v>183.86797203727761</c:v>
                </c:pt>
                <c:pt idx="40">
                  <c:v>190.50556595626378</c:v>
                </c:pt>
                <c:pt idx="41">
                  <c:v>215.36206787032975</c:v>
                </c:pt>
                <c:pt idx="42">
                  <c:v>234.03712934715574</c:v>
                </c:pt>
                <c:pt idx="43">
                  <c:v>237.1894972629932</c:v>
                </c:pt>
                <c:pt idx="44">
                  <c:v>231.50592913420695</c:v>
                </c:pt>
                <c:pt idx="45">
                  <c:v>220.61300440410841</c:v>
                </c:pt>
                <c:pt idx="46">
                  <c:v>209.39559661562544</c:v>
                </c:pt>
                <c:pt idx="47">
                  <c:v>193.55419592031831</c:v>
                </c:pt>
                <c:pt idx="48">
                  <c:v>187.77268950260338</c:v>
                </c:pt>
                <c:pt idx="49">
                  <c:v>184.92878052221695</c:v>
                </c:pt>
                <c:pt idx="50">
                  <c:v>178.89821552276285</c:v>
                </c:pt>
                <c:pt idx="51">
                  <c:v>191.51664804697029</c:v>
                </c:pt>
                <c:pt idx="52">
                  <c:v>197.36073897371699</c:v>
                </c:pt>
                <c:pt idx="53">
                  <c:v>219.47255993182074</c:v>
                </c:pt>
                <c:pt idx="54">
                  <c:v>237.87760791886265</c:v>
                </c:pt>
                <c:pt idx="55">
                  <c:v>245.9401183805214</c:v>
                </c:pt>
                <c:pt idx="56">
                  <c:v>244.10457405851156</c:v>
                </c:pt>
                <c:pt idx="57">
                  <c:v>237.3638032019561</c:v>
                </c:pt>
                <c:pt idx="58">
                  <c:v>231.39551879937235</c:v>
                </c:pt>
                <c:pt idx="59">
                  <c:v>210.98813534560281</c:v>
                </c:pt>
                <c:pt idx="60">
                  <c:v>207.38018225849834</c:v>
                </c:pt>
                <c:pt idx="61">
                  <c:v>205.17736091457218</c:v>
                </c:pt>
                <c:pt idx="62">
                  <c:v>200.45827165563216</c:v>
                </c:pt>
                <c:pt idx="63">
                  <c:v>207.26230563110499</c:v>
                </c:pt>
                <c:pt idx="64">
                  <c:v>209.75806699775322</c:v>
                </c:pt>
                <c:pt idx="65">
                  <c:v>232.03483984750639</c:v>
                </c:pt>
                <c:pt idx="66">
                  <c:v>253.27489327097408</c:v>
                </c:pt>
                <c:pt idx="67">
                  <c:v>253.22741800984997</c:v>
                </c:pt>
                <c:pt idx="68">
                  <c:v>246.3524047337516</c:v>
                </c:pt>
                <c:pt idx="69">
                  <c:v>238.1838467840779</c:v>
                </c:pt>
                <c:pt idx="70">
                  <c:v>228.01185895957713</c:v>
                </c:pt>
                <c:pt idx="71">
                  <c:v>206.62097434878831</c:v>
                </c:pt>
              </c:numCache>
            </c:numRef>
          </c:val>
        </c:ser>
        <c:marker val="1"/>
        <c:axId val="69542272"/>
        <c:axId val="69543808"/>
      </c:lineChart>
      <c:catAx>
        <c:axId val="69542272"/>
        <c:scaling>
          <c:orientation val="minMax"/>
        </c:scaling>
        <c:axPos val="b"/>
        <c:numFmt formatCode="General" sourceLinked="1"/>
        <c:tickLblPos val="nextTo"/>
        <c:spPr>
          <a:ln w="3175">
            <a:solidFill>
              <a:srgbClr val="000000"/>
            </a:solidFill>
            <a:prstDash val="solid"/>
          </a:ln>
        </c:spPr>
        <c:txPr>
          <a:bodyPr rot="0" vert="horz"/>
          <a:lstStyle/>
          <a:p>
            <a:pPr>
              <a:defRPr sz="800" b="0" i="0" u="none" strike="noStrike" baseline="0">
                <a:solidFill>
                  <a:srgbClr val="000000"/>
                </a:solidFill>
                <a:latin typeface="Arial CE"/>
                <a:ea typeface="Arial CE"/>
                <a:cs typeface="Arial CE"/>
              </a:defRPr>
            </a:pPr>
            <a:endParaRPr lang="pl-PL"/>
          </a:p>
        </c:txPr>
        <c:crossAx val="69543808"/>
        <c:crosses val="autoZero"/>
        <c:auto val="1"/>
        <c:lblAlgn val="ctr"/>
        <c:lblOffset val="100"/>
        <c:tickLblSkip val="5"/>
        <c:tickMarkSkip val="1"/>
      </c:catAx>
      <c:valAx>
        <c:axId val="69543808"/>
        <c:scaling>
          <c:orientation val="minMax"/>
        </c:scaling>
        <c:axPos val="l"/>
        <c:majorGridlines>
          <c:spPr>
            <a:ln w="3175">
              <a:solidFill>
                <a:srgbClr val="000000"/>
              </a:solidFill>
              <a:prstDash val="solid"/>
            </a:ln>
          </c:spPr>
        </c:majorGridlines>
        <c:numFmt formatCode="0" sourceLinked="0"/>
        <c:tickLblPos val="nextTo"/>
        <c:spPr>
          <a:ln w="3175">
            <a:solidFill>
              <a:srgbClr val="000000"/>
            </a:solidFill>
            <a:prstDash val="solid"/>
          </a:ln>
        </c:spPr>
        <c:txPr>
          <a:bodyPr rot="0" vert="horz"/>
          <a:lstStyle/>
          <a:p>
            <a:pPr>
              <a:defRPr sz="800" b="0" i="0" u="none" strike="noStrike" baseline="0">
                <a:solidFill>
                  <a:srgbClr val="000000"/>
                </a:solidFill>
                <a:latin typeface="Arial CE"/>
                <a:ea typeface="Arial CE"/>
                <a:cs typeface="Arial CE"/>
              </a:defRPr>
            </a:pPr>
            <a:endParaRPr lang="pl-PL"/>
          </a:p>
        </c:txPr>
        <c:crossAx val="69542272"/>
        <c:crosses val="autoZero"/>
        <c:crossBetween val="between"/>
      </c:valAx>
      <c:spPr>
        <a:noFill/>
        <a:ln w="12700">
          <a:solidFill>
            <a:srgbClr val="808080"/>
          </a:solidFill>
          <a:prstDash val="solid"/>
        </a:ln>
      </c:spPr>
    </c:plotArea>
    <c:legend>
      <c:legendPos val="r"/>
      <c:layout>
        <c:manualLayout>
          <c:xMode val="edge"/>
          <c:yMode val="edge"/>
          <c:x val="0.7897852474323066"/>
          <c:y val="0.87202907328891666"/>
          <c:w val="0.20713352007469643"/>
          <c:h val="0.12758562747894717"/>
        </c:manualLayout>
      </c:layout>
      <c:spPr>
        <a:solidFill>
          <a:srgbClr val="FFFFFF"/>
        </a:solidFill>
        <a:ln w="3175">
          <a:solidFill>
            <a:srgbClr val="000000"/>
          </a:solidFill>
          <a:prstDash val="solid"/>
        </a:ln>
      </c:spPr>
      <c:txPr>
        <a:bodyPr/>
        <a:lstStyle/>
        <a:p>
          <a:pPr>
            <a:defRPr sz="735" b="0" i="0" u="none" strike="noStrike" baseline="0">
              <a:solidFill>
                <a:srgbClr val="000000"/>
              </a:solidFill>
              <a:latin typeface="Arial CE"/>
              <a:ea typeface="Arial CE"/>
              <a:cs typeface="Arial CE"/>
            </a:defRPr>
          </a:pPr>
          <a:endParaRPr lang="pl-PL"/>
        </a:p>
      </c:txPr>
    </c:legend>
    <c:plotVisOnly val="1"/>
    <c:dispBlanksAs val="gap"/>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CE"/>
          <a:ea typeface="Arial CE"/>
          <a:cs typeface="Arial CE"/>
        </a:defRPr>
      </a:pPr>
      <a:endParaRPr lang="pl-PL"/>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pl-PL"/>
  <c:chart>
    <c:title>
      <c:tx>
        <c:rich>
          <a:bodyPr/>
          <a:lstStyle/>
          <a:p>
            <a:pPr>
              <a:defRPr sz="1150" b="1" i="0" u="none" strike="noStrike" baseline="0">
                <a:solidFill>
                  <a:srgbClr val="000000"/>
                </a:solidFill>
                <a:latin typeface="Arial"/>
                <a:ea typeface="Arial"/>
                <a:cs typeface="Arial"/>
              </a:defRPr>
            </a:pPr>
            <a:r>
              <a:rPr lang="pl-PL"/>
              <a:t>Wynagrodzenia w kwartałach</a:t>
            </a:r>
          </a:p>
        </c:rich>
      </c:tx>
      <c:layout>
        <c:manualLayout>
          <c:xMode val="edge"/>
          <c:yMode val="edge"/>
          <c:x val="0.2795704796087024"/>
          <c:y val="3.7288197312296954E-2"/>
        </c:manualLayout>
      </c:layout>
      <c:spPr>
        <a:noFill/>
        <a:ln w="25400">
          <a:noFill/>
        </a:ln>
      </c:spPr>
    </c:title>
    <c:plotArea>
      <c:layout>
        <c:manualLayout>
          <c:layoutTarget val="inner"/>
          <c:xMode val="edge"/>
          <c:yMode val="edge"/>
          <c:x val="0.13118307120100631"/>
          <c:y val="0.22372918387378166"/>
          <c:w val="0.76774354784851329"/>
          <c:h val="0.53220427073005616"/>
        </c:manualLayout>
      </c:layout>
      <c:lineChart>
        <c:grouping val="standard"/>
        <c:ser>
          <c:idx val="1"/>
          <c:order val="0"/>
          <c:tx>
            <c:strRef>
              <c:f>[1]Arkusz1!$B$14</c:f>
              <c:strCache>
                <c:ptCount val="1"/>
                <c:pt idx="0">
                  <c:v>Y</c:v>
                </c:pt>
              </c:strCache>
            </c:strRef>
          </c:tx>
          <c:spPr>
            <a:ln w="12700">
              <a:solidFill>
                <a:srgbClr val="000000"/>
              </a:solidFill>
              <a:prstDash val="solid"/>
            </a:ln>
          </c:spPr>
          <c:marker>
            <c:symbol val="circle"/>
            <c:size val="4"/>
            <c:spPr>
              <a:solidFill>
                <a:srgbClr val="000000"/>
              </a:solidFill>
              <a:ln>
                <a:solidFill>
                  <a:srgbClr val="000000"/>
                </a:solidFill>
                <a:prstDash val="solid"/>
              </a:ln>
            </c:spPr>
          </c:marker>
          <c:val>
            <c:numRef>
              <c:f>[1]Arkusz1!$B$15:$B$42</c:f>
              <c:numCache>
                <c:formatCode>General</c:formatCode>
                <c:ptCount val="28"/>
                <c:pt idx="0">
                  <c:v>1280</c:v>
                </c:pt>
                <c:pt idx="1">
                  <c:v>1363.4</c:v>
                </c:pt>
                <c:pt idx="2">
                  <c:v>1373.3</c:v>
                </c:pt>
                <c:pt idx="3">
                  <c:v>1531</c:v>
                </c:pt>
                <c:pt idx="4">
                  <c:v>1706.7</c:v>
                </c:pt>
                <c:pt idx="5">
                  <c:v>1817.6</c:v>
                </c:pt>
                <c:pt idx="6">
                  <c:v>1854.5</c:v>
                </c:pt>
                <c:pt idx="7">
                  <c:v>2058.1999999999998</c:v>
                </c:pt>
                <c:pt idx="8">
                  <c:v>1953.5</c:v>
                </c:pt>
                <c:pt idx="9">
                  <c:v>2021.3</c:v>
                </c:pt>
                <c:pt idx="10">
                  <c:v>2046.3</c:v>
                </c:pt>
                <c:pt idx="11">
                  <c:v>2226.8000000000002</c:v>
                </c:pt>
                <c:pt idx="12">
                  <c:v>2113.8000000000002</c:v>
                </c:pt>
                <c:pt idx="13">
                  <c:v>2145.3000000000002</c:v>
                </c:pt>
                <c:pt idx="14">
                  <c:v>2185.1999999999998</c:v>
                </c:pt>
                <c:pt idx="15">
                  <c:v>2372.9</c:v>
                </c:pt>
                <c:pt idx="16">
                  <c:v>2221.4</c:v>
                </c:pt>
                <c:pt idx="17">
                  <c:v>2225.5</c:v>
                </c:pt>
                <c:pt idx="18">
                  <c:v>2275.8000000000002</c:v>
                </c:pt>
                <c:pt idx="19">
                  <c:v>2424.4</c:v>
                </c:pt>
                <c:pt idx="20">
                  <c:v>2258.6999999999998</c:v>
                </c:pt>
                <c:pt idx="21">
                  <c:v>2301.1999999999998</c:v>
                </c:pt>
                <c:pt idx="22">
                  <c:v>2329.5</c:v>
                </c:pt>
                <c:pt idx="23">
                  <c:v>2532.9</c:v>
                </c:pt>
                <c:pt idx="24">
                  <c:v>2407.5</c:v>
                </c:pt>
                <c:pt idx="25">
                  <c:v>2411</c:v>
                </c:pt>
                <c:pt idx="26">
                  <c:v>2432.6</c:v>
                </c:pt>
                <c:pt idx="27">
                  <c:v>2593.1999999999998</c:v>
                </c:pt>
              </c:numCache>
            </c:numRef>
          </c:val>
        </c:ser>
        <c:ser>
          <c:idx val="2"/>
          <c:order val="1"/>
          <c:tx>
            <c:strRef>
              <c:f>[1]Arkusz1!$F$14</c:f>
              <c:strCache>
                <c:ptCount val="1"/>
                <c:pt idx="0">
                  <c:v>Prognoza</c:v>
                </c:pt>
              </c:strCache>
            </c:strRef>
          </c:tx>
          <c:spPr>
            <a:ln w="12700">
              <a:solidFill>
                <a:srgbClr val="FF0000"/>
              </a:solidFill>
              <a:prstDash val="solid"/>
            </a:ln>
          </c:spPr>
          <c:marker>
            <c:symbol val="square"/>
            <c:size val="5"/>
            <c:spPr>
              <a:noFill/>
              <a:ln w="9525">
                <a:noFill/>
              </a:ln>
            </c:spPr>
          </c:marker>
          <c:val>
            <c:numRef>
              <c:f>[1]Arkusz1!$F$15:$F$42</c:f>
              <c:numCache>
                <c:formatCode>General</c:formatCode>
                <c:ptCount val="28"/>
                <c:pt idx="5">
                  <c:v>1664.5476603607881</c:v>
                </c:pt>
                <c:pt idx="6">
                  <c:v>1854.4999999283252</c:v>
                </c:pt>
                <c:pt idx="7">
                  <c:v>2025.6113087592212</c:v>
                </c:pt>
                <c:pt idx="8">
                  <c:v>2236.1771203729522</c:v>
                </c:pt>
                <c:pt idx="9">
                  <c:v>2146.5869469040763</c:v>
                </c:pt>
                <c:pt idx="10">
                  <c:v>2163.8312420212451</c:v>
                </c:pt>
                <c:pt idx="11">
                  <c:v>2175.2136237074415</c:v>
                </c:pt>
                <c:pt idx="12">
                  <c:v>2239.70982550604</c:v>
                </c:pt>
                <c:pt idx="13">
                  <c:v>2162.1424567026688</c:v>
                </c:pt>
                <c:pt idx="14">
                  <c:v>2185.185395565672</c:v>
                </c:pt>
                <c:pt idx="15">
                  <c:v>2227.0937800947868</c:v>
                </c:pt>
                <c:pt idx="16">
                  <c:v>2343.9832132697388</c:v>
                </c:pt>
                <c:pt idx="17">
                  <c:v>2260.5672177794813</c:v>
                </c:pt>
                <c:pt idx="18">
                  <c:v>2273.8663438856729</c:v>
                </c:pt>
                <c:pt idx="19">
                  <c:v>2326.0088555283123</c:v>
                </c:pt>
                <c:pt idx="20">
                  <c:v>2395.1844848665105</c:v>
                </c:pt>
                <c:pt idx="21">
                  <c:v>2288.0095693063818</c:v>
                </c:pt>
                <c:pt idx="22">
                  <c:v>2334.4472504331238</c:v>
                </c:pt>
                <c:pt idx="23">
                  <c:v>2361.819844443175</c:v>
                </c:pt>
                <c:pt idx="24">
                  <c:v>2482.3531707271786</c:v>
                </c:pt>
                <c:pt idx="25">
                  <c:v>2438.5242213052934</c:v>
                </c:pt>
                <c:pt idx="26">
                  <c:v>2458.593634582543</c:v>
                </c:pt>
                <c:pt idx="27">
                  <c:v>2494.2089001161398</c:v>
                </c:pt>
              </c:numCache>
            </c:numRef>
          </c:val>
        </c:ser>
        <c:marker val="1"/>
        <c:axId val="69470848"/>
        <c:axId val="69655936"/>
      </c:lineChart>
      <c:catAx>
        <c:axId val="69470848"/>
        <c:scaling>
          <c:orientation val="minMax"/>
        </c:scaling>
        <c:axPos val="b"/>
        <c:title>
          <c:tx>
            <c:rich>
              <a:bodyPr/>
              <a:lstStyle/>
              <a:p>
                <a:pPr>
                  <a:defRPr sz="1125" b="1" i="0" u="none" strike="noStrike" baseline="0">
                    <a:solidFill>
                      <a:srgbClr val="000000"/>
                    </a:solidFill>
                    <a:latin typeface="Arial"/>
                    <a:ea typeface="Arial"/>
                    <a:cs typeface="Arial"/>
                  </a:defRPr>
                </a:pPr>
                <a:r>
                  <a:rPr lang="pl-PL"/>
                  <a:t>kwartał</a:t>
                </a:r>
              </a:p>
            </c:rich>
          </c:tx>
          <c:layout>
            <c:manualLayout>
              <c:xMode val="edge"/>
              <c:yMode val="edge"/>
              <c:x val="0.45591493597726851"/>
              <c:y val="0.87457771877932799"/>
            </c:manualLayout>
          </c:layout>
          <c:spPr>
            <a:noFill/>
            <a:ln w="25400">
              <a:noFill/>
            </a:ln>
          </c:spPr>
        </c:title>
        <c:numFmt formatCode="General" sourceLinked="1"/>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pl-PL"/>
          </a:p>
        </c:txPr>
        <c:crossAx val="69655936"/>
        <c:crosses val="autoZero"/>
        <c:auto val="1"/>
        <c:lblAlgn val="ctr"/>
        <c:lblOffset val="100"/>
        <c:tickLblSkip val="2"/>
        <c:tickMarkSkip val="1"/>
      </c:catAx>
      <c:valAx>
        <c:axId val="69655936"/>
        <c:scaling>
          <c:orientation val="minMax"/>
          <c:max val="2700"/>
          <c:min val="1000"/>
        </c:scaling>
        <c:axPos val="l"/>
        <c:majorGridlines>
          <c:spPr>
            <a:ln w="3175">
              <a:solidFill>
                <a:srgbClr val="000000"/>
              </a:solidFill>
              <a:prstDash val="solid"/>
            </a:ln>
          </c:spPr>
        </c:majorGridlines>
        <c:numFmt formatCode="General" sourceLinked="1"/>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pl-PL"/>
          </a:p>
        </c:txPr>
        <c:crossAx val="69470848"/>
        <c:crosses val="autoZero"/>
        <c:crossBetween val="between"/>
      </c:valAx>
      <c:spPr>
        <a:noFill/>
        <a:ln w="12700">
          <a:solidFill>
            <a:srgbClr val="808080"/>
          </a:solidFill>
          <a:prstDash val="solid"/>
        </a:ln>
      </c:spPr>
    </c:plotArea>
    <c:legend>
      <c:legendPos val="r"/>
      <c:layout>
        <c:manualLayout>
          <c:xMode val="edge"/>
          <c:yMode val="edge"/>
          <c:x val="0.29462427466455554"/>
          <c:y val="0.12203410029479"/>
          <c:w val="0.48817306823981094"/>
          <c:h val="8.1356066863193355E-2"/>
        </c:manualLayout>
      </c:layout>
      <c:spPr>
        <a:solidFill>
          <a:srgbClr val="FFFFFF"/>
        </a:solidFill>
        <a:ln w="3175">
          <a:solidFill>
            <a:srgbClr val="000000"/>
          </a:solidFill>
          <a:prstDash val="solid"/>
        </a:ln>
      </c:spPr>
      <c:txPr>
        <a:bodyPr/>
        <a:lstStyle/>
        <a:p>
          <a:pPr>
            <a:defRPr sz="850" b="0" i="0" u="none" strike="noStrike" baseline="0">
              <a:solidFill>
                <a:srgbClr val="000000"/>
              </a:solidFill>
              <a:latin typeface="Arial"/>
              <a:ea typeface="Arial"/>
              <a:cs typeface="Arial"/>
            </a:defRPr>
          </a:pPr>
          <a:endParaRPr lang="pl-PL"/>
        </a:p>
      </c:txPr>
    </c:legend>
    <c:plotVisOnly val="1"/>
    <c:dispBlanksAs val="gap"/>
  </c:chart>
  <c:spPr>
    <a:solidFill>
      <a:srgbClr val="FFFFFF"/>
    </a:solidFill>
    <a:ln w="3175">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pl-PL"/>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pl-PL"/>
  <c:chart>
    <c:title>
      <c:tx>
        <c:rich>
          <a:bodyPr/>
          <a:lstStyle/>
          <a:p>
            <a:pPr>
              <a:defRPr sz="975" b="1" i="0" u="none" strike="noStrike" baseline="0">
                <a:solidFill>
                  <a:srgbClr val="000000"/>
                </a:solidFill>
                <a:latin typeface="Arial"/>
                <a:ea typeface="Arial"/>
                <a:cs typeface="Arial"/>
              </a:defRPr>
            </a:pPr>
            <a:r>
              <a:rPr lang="pl-PL"/>
              <a:t>Zarobki kwartalne</a:t>
            </a:r>
          </a:p>
        </c:rich>
      </c:tx>
      <c:layout>
        <c:manualLayout>
          <c:xMode val="edge"/>
          <c:yMode val="edge"/>
          <c:x val="0.35101096662663422"/>
          <c:y val="3.4810180370754382E-2"/>
        </c:manualLayout>
      </c:layout>
      <c:spPr>
        <a:noFill/>
        <a:ln w="25400">
          <a:noFill/>
        </a:ln>
      </c:spPr>
    </c:title>
    <c:plotArea>
      <c:layout>
        <c:manualLayout>
          <c:layoutTarget val="inner"/>
          <c:xMode val="edge"/>
          <c:yMode val="edge"/>
          <c:x val="0.13888923139902798"/>
          <c:y val="0.19620283481697931"/>
          <c:w val="0.75757762581287935"/>
          <c:h val="0.62341868482169172"/>
        </c:manualLayout>
      </c:layout>
      <c:scatterChart>
        <c:scatterStyle val="smoothMarker"/>
        <c:ser>
          <c:idx val="0"/>
          <c:order val="0"/>
          <c:tx>
            <c:v>Y(t)</c:v>
          </c:tx>
          <c:spPr>
            <a:ln w="12700">
              <a:solidFill>
                <a:srgbClr val="000080"/>
              </a:solidFill>
              <a:prstDash val="solid"/>
            </a:ln>
          </c:spPr>
          <c:marker>
            <c:symbol val="none"/>
          </c:marker>
          <c:xVal>
            <c:strRef>
              <c:f>'Winter''s Multi'!$B$9:$B$37</c:f>
              <c:strCache>
                <c:ptCount val="29"/>
                <c:pt idx="0">
                  <c:v>Kwartały</c:v>
                </c:pt>
                <c:pt idx="1">
                  <c:v>1998q1</c:v>
                </c:pt>
                <c:pt idx="2">
                  <c:v>1998q2</c:v>
                </c:pt>
                <c:pt idx="3">
                  <c:v>1998q3</c:v>
                </c:pt>
                <c:pt idx="4">
                  <c:v>1998q4</c:v>
                </c:pt>
                <c:pt idx="5">
                  <c:v>1999q1</c:v>
                </c:pt>
                <c:pt idx="6">
                  <c:v>1999q2</c:v>
                </c:pt>
                <c:pt idx="7">
                  <c:v>1999q3</c:v>
                </c:pt>
                <c:pt idx="8">
                  <c:v>1999q4</c:v>
                </c:pt>
                <c:pt idx="9">
                  <c:v>2000q1</c:v>
                </c:pt>
                <c:pt idx="10">
                  <c:v>2000q2</c:v>
                </c:pt>
                <c:pt idx="11">
                  <c:v>2000q3</c:v>
                </c:pt>
                <c:pt idx="12">
                  <c:v>2000q4</c:v>
                </c:pt>
                <c:pt idx="13">
                  <c:v>2001q1</c:v>
                </c:pt>
                <c:pt idx="14">
                  <c:v>2001q2</c:v>
                </c:pt>
                <c:pt idx="15">
                  <c:v>2001q3</c:v>
                </c:pt>
                <c:pt idx="16">
                  <c:v>2001q4</c:v>
                </c:pt>
                <c:pt idx="17">
                  <c:v>2002q1</c:v>
                </c:pt>
                <c:pt idx="18">
                  <c:v>2002q2</c:v>
                </c:pt>
                <c:pt idx="19">
                  <c:v>2002q3</c:v>
                </c:pt>
                <c:pt idx="20">
                  <c:v>2002q4</c:v>
                </c:pt>
                <c:pt idx="21">
                  <c:v>2003q1</c:v>
                </c:pt>
                <c:pt idx="22">
                  <c:v>2003q2</c:v>
                </c:pt>
                <c:pt idx="23">
                  <c:v>2003q3</c:v>
                </c:pt>
                <c:pt idx="24">
                  <c:v>2003q4</c:v>
                </c:pt>
                <c:pt idx="25">
                  <c:v>2004q1</c:v>
                </c:pt>
                <c:pt idx="26">
                  <c:v>2004q2</c:v>
                </c:pt>
                <c:pt idx="27">
                  <c:v>2004q3</c:v>
                </c:pt>
                <c:pt idx="28">
                  <c:v>2004q4</c:v>
                </c:pt>
              </c:strCache>
            </c:strRef>
          </c:xVal>
          <c:yVal>
            <c:numRef>
              <c:f>'Winter''s Multi'!$C$9:$C$37</c:f>
              <c:numCache>
                <c:formatCode>General</c:formatCode>
                <c:ptCount val="29"/>
                <c:pt idx="1">
                  <c:v>1280</c:v>
                </c:pt>
                <c:pt idx="2">
                  <c:v>1363.4</c:v>
                </c:pt>
                <c:pt idx="3">
                  <c:v>1373.3</c:v>
                </c:pt>
                <c:pt idx="4">
                  <c:v>1531</c:v>
                </c:pt>
                <c:pt idx="5">
                  <c:v>1706.7</c:v>
                </c:pt>
                <c:pt idx="6">
                  <c:v>1817.6</c:v>
                </c:pt>
                <c:pt idx="7">
                  <c:v>1854.5</c:v>
                </c:pt>
                <c:pt idx="8">
                  <c:v>2058.1999999999998</c:v>
                </c:pt>
                <c:pt idx="9">
                  <c:v>1953.5</c:v>
                </c:pt>
                <c:pt idx="10">
                  <c:v>2021.3</c:v>
                </c:pt>
                <c:pt idx="11">
                  <c:v>2046.3</c:v>
                </c:pt>
                <c:pt idx="12">
                  <c:v>2226.8000000000002</c:v>
                </c:pt>
                <c:pt idx="13">
                  <c:v>2113.8000000000002</c:v>
                </c:pt>
                <c:pt idx="14">
                  <c:v>2145.3000000000002</c:v>
                </c:pt>
                <c:pt idx="15">
                  <c:v>2185.1999999999998</c:v>
                </c:pt>
                <c:pt idx="16">
                  <c:v>2372.9</c:v>
                </c:pt>
                <c:pt idx="17">
                  <c:v>2221.4</c:v>
                </c:pt>
                <c:pt idx="18">
                  <c:v>2225.5</c:v>
                </c:pt>
                <c:pt idx="19">
                  <c:v>2275.8000000000002</c:v>
                </c:pt>
                <c:pt idx="20">
                  <c:v>2424.4</c:v>
                </c:pt>
                <c:pt idx="21">
                  <c:v>2258.6999999999998</c:v>
                </c:pt>
                <c:pt idx="22">
                  <c:v>2301.1999999999998</c:v>
                </c:pt>
                <c:pt idx="23">
                  <c:v>2329.5</c:v>
                </c:pt>
                <c:pt idx="24">
                  <c:v>2532.9</c:v>
                </c:pt>
                <c:pt idx="25">
                  <c:v>2407.5</c:v>
                </c:pt>
                <c:pt idx="26">
                  <c:v>2411</c:v>
                </c:pt>
                <c:pt idx="27">
                  <c:v>2432.6</c:v>
                </c:pt>
                <c:pt idx="28">
                  <c:v>2593.1999999999998</c:v>
                </c:pt>
              </c:numCache>
            </c:numRef>
          </c:yVal>
          <c:smooth val="1"/>
        </c:ser>
        <c:ser>
          <c:idx val="1"/>
          <c:order val="1"/>
          <c:tx>
            <c:v>Model Y</c:v>
          </c:tx>
          <c:spPr>
            <a:ln w="12700">
              <a:solidFill>
                <a:srgbClr val="FF0000"/>
              </a:solidFill>
              <a:prstDash val="solid"/>
            </a:ln>
          </c:spPr>
          <c:marker>
            <c:symbol val="none"/>
          </c:marker>
          <c:xVal>
            <c:strRef>
              <c:f>'Winter''s Multi'!$B$9:$B$37</c:f>
              <c:strCache>
                <c:ptCount val="29"/>
                <c:pt idx="0">
                  <c:v>Kwartały</c:v>
                </c:pt>
                <c:pt idx="1">
                  <c:v>1998q1</c:v>
                </c:pt>
                <c:pt idx="2">
                  <c:v>1998q2</c:v>
                </c:pt>
                <c:pt idx="3">
                  <c:v>1998q3</c:v>
                </c:pt>
                <c:pt idx="4">
                  <c:v>1998q4</c:v>
                </c:pt>
                <c:pt idx="5">
                  <c:v>1999q1</c:v>
                </c:pt>
                <c:pt idx="6">
                  <c:v>1999q2</c:v>
                </c:pt>
                <c:pt idx="7">
                  <c:v>1999q3</c:v>
                </c:pt>
                <c:pt idx="8">
                  <c:v>1999q4</c:v>
                </c:pt>
                <c:pt idx="9">
                  <c:v>2000q1</c:v>
                </c:pt>
                <c:pt idx="10">
                  <c:v>2000q2</c:v>
                </c:pt>
                <c:pt idx="11">
                  <c:v>2000q3</c:v>
                </c:pt>
                <c:pt idx="12">
                  <c:v>2000q4</c:v>
                </c:pt>
                <c:pt idx="13">
                  <c:v>2001q1</c:v>
                </c:pt>
                <c:pt idx="14">
                  <c:v>2001q2</c:v>
                </c:pt>
                <c:pt idx="15">
                  <c:v>2001q3</c:v>
                </c:pt>
                <c:pt idx="16">
                  <c:v>2001q4</c:v>
                </c:pt>
                <c:pt idx="17">
                  <c:v>2002q1</c:v>
                </c:pt>
                <c:pt idx="18">
                  <c:v>2002q2</c:v>
                </c:pt>
                <c:pt idx="19">
                  <c:v>2002q3</c:v>
                </c:pt>
                <c:pt idx="20">
                  <c:v>2002q4</c:v>
                </c:pt>
                <c:pt idx="21">
                  <c:v>2003q1</c:v>
                </c:pt>
                <c:pt idx="22">
                  <c:v>2003q2</c:v>
                </c:pt>
                <c:pt idx="23">
                  <c:v>2003q3</c:v>
                </c:pt>
                <c:pt idx="24">
                  <c:v>2003q4</c:v>
                </c:pt>
                <c:pt idx="25">
                  <c:v>2004q1</c:v>
                </c:pt>
                <c:pt idx="26">
                  <c:v>2004q2</c:v>
                </c:pt>
                <c:pt idx="27">
                  <c:v>2004q3</c:v>
                </c:pt>
                <c:pt idx="28">
                  <c:v>2004q4</c:v>
                </c:pt>
              </c:strCache>
            </c:strRef>
          </c:xVal>
          <c:yVal>
            <c:numRef>
              <c:f>'Winter''s Multi'!$G$9:$G$37</c:f>
              <c:numCache>
                <c:formatCode>General</c:formatCode>
                <c:ptCount val="29"/>
                <c:pt idx="6" formatCode="0.0">
                  <c:v>1827.7134307911388</c:v>
                </c:pt>
                <c:pt idx="7" formatCode="0.0">
                  <c:v>2401.0481735617941</c:v>
                </c:pt>
                <c:pt idx="8" formatCode="0.0">
                  <c:v>2736.8813480295607</c:v>
                </c:pt>
                <c:pt idx="9" formatCode="0.0">
                  <c:v>2345.7414427454119</c:v>
                </c:pt>
                <c:pt idx="10" formatCode="0.0">
                  <c:v>2021.3000564872596</c:v>
                </c:pt>
                <c:pt idx="11" formatCode="0.0">
                  <c:v>2016.2288501832882</c:v>
                </c:pt>
                <c:pt idx="12" formatCode="0.0">
                  <c:v>2226.8871754768711</c:v>
                </c:pt>
                <c:pt idx="13" formatCode="0.0">
                  <c:v>2106.5323717149486</c:v>
                </c:pt>
                <c:pt idx="14" formatCode="0.0">
                  <c:v>2000.444747641885</c:v>
                </c:pt>
                <c:pt idx="15" formatCode="0.0">
                  <c:v>2142.0274985667602</c:v>
                </c:pt>
                <c:pt idx="16" formatCode="0.0">
                  <c:v>2442.3617167168391</c:v>
                </c:pt>
                <c:pt idx="17" formatCode="0.0">
                  <c:v>2340.5480275265691</c:v>
                </c:pt>
                <c:pt idx="18" formatCode="0.0">
                  <c:v>2180.438672090399</c:v>
                </c:pt>
                <c:pt idx="19" formatCode="0.0">
                  <c:v>2238.8224396195637</c:v>
                </c:pt>
                <c:pt idx="20" formatCode="0.0">
                  <c:v>2494.7897687346363</c:v>
                </c:pt>
                <c:pt idx="21" formatCode="0.0">
                  <c:v>2368.2734774274377</c:v>
                </c:pt>
                <c:pt idx="22" formatCode="0.0">
                  <c:v>2187.9515730967828</c:v>
                </c:pt>
                <c:pt idx="23" formatCode="0.0">
                  <c:v>2276.1863374394343</c:v>
                </c:pt>
                <c:pt idx="24" formatCode="0.0">
                  <c:v>2532.880445880141</c:v>
                </c:pt>
                <c:pt idx="25" formatCode="0.0">
                  <c:v>2473.2108859482505</c:v>
                </c:pt>
                <c:pt idx="26" formatCode="0.0">
                  <c:v>2354.4192504123043</c:v>
                </c:pt>
                <c:pt idx="27" formatCode="0.0">
                  <c:v>2432.4197788053807</c:v>
                </c:pt>
                <c:pt idx="28" formatCode="0.0">
                  <c:v>2661.2210440653789</c:v>
                </c:pt>
              </c:numCache>
            </c:numRef>
          </c:yVal>
          <c:smooth val="1"/>
        </c:ser>
        <c:axId val="69668864"/>
        <c:axId val="69670784"/>
      </c:scatterChart>
      <c:valAx>
        <c:axId val="69668864"/>
        <c:scaling>
          <c:orientation val="minMax"/>
        </c:scaling>
        <c:axPos val="b"/>
        <c:title>
          <c:tx>
            <c:rich>
              <a:bodyPr/>
              <a:lstStyle/>
              <a:p>
                <a:pPr>
                  <a:defRPr sz="950" b="1" i="0" u="none" strike="noStrike" baseline="0">
                    <a:solidFill>
                      <a:srgbClr val="000000"/>
                    </a:solidFill>
                    <a:latin typeface="Arial"/>
                    <a:ea typeface="Arial"/>
                    <a:cs typeface="Arial"/>
                  </a:defRPr>
                </a:pPr>
                <a:r>
                  <a:rPr lang="pl-PL"/>
                  <a:t>kwartały</a:t>
                </a:r>
              </a:p>
            </c:rich>
          </c:tx>
          <c:layout>
            <c:manualLayout>
              <c:xMode val="edge"/>
              <c:yMode val="edge"/>
              <c:x val="0.44444554047688906"/>
              <c:y val="0.91455837519527416"/>
            </c:manualLayout>
          </c:layout>
          <c:spPr>
            <a:noFill/>
            <a:ln w="25400">
              <a:noFill/>
            </a:ln>
          </c:spPr>
        </c:title>
        <c:numFmt formatCode="General" sourceLinked="1"/>
        <c:tickLblPos val="nextTo"/>
        <c:spPr>
          <a:ln w="3175">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pl-PL"/>
          </a:p>
        </c:txPr>
        <c:crossAx val="69670784"/>
        <c:crosses val="autoZero"/>
        <c:crossBetween val="midCat"/>
      </c:valAx>
      <c:valAx>
        <c:axId val="69670784"/>
        <c:scaling>
          <c:orientation val="minMax"/>
          <c:min val="1000"/>
        </c:scaling>
        <c:axPos val="l"/>
        <c:majorGridlines>
          <c:spPr>
            <a:ln w="3175">
              <a:solidFill>
                <a:srgbClr val="000000"/>
              </a:solidFill>
              <a:prstDash val="solid"/>
            </a:ln>
          </c:spPr>
        </c:majorGridlines>
        <c:numFmt formatCode="General" sourceLinked="1"/>
        <c:tickLblPos val="nextTo"/>
        <c:spPr>
          <a:ln w="3175">
            <a:solidFill>
              <a:srgbClr val="000000"/>
            </a:solidFill>
            <a:prstDash val="solid"/>
          </a:ln>
        </c:spPr>
        <c:txPr>
          <a:bodyPr rot="0" vert="horz"/>
          <a:lstStyle/>
          <a:p>
            <a:pPr>
              <a:defRPr sz="950" b="0" i="0" u="none" strike="noStrike" baseline="0">
                <a:solidFill>
                  <a:srgbClr val="000000"/>
                </a:solidFill>
                <a:latin typeface="Arial"/>
                <a:ea typeface="Arial"/>
                <a:cs typeface="Arial"/>
              </a:defRPr>
            </a:pPr>
            <a:endParaRPr lang="pl-PL"/>
          </a:p>
        </c:txPr>
        <c:crossAx val="69668864"/>
        <c:crosses val="autoZero"/>
        <c:crossBetween val="midCat"/>
      </c:valAx>
      <c:spPr>
        <a:noFill/>
        <a:ln w="12700">
          <a:solidFill>
            <a:srgbClr val="808080"/>
          </a:solidFill>
          <a:prstDash val="solid"/>
        </a:ln>
      </c:spPr>
    </c:plotArea>
    <c:legend>
      <c:legendPos val="t"/>
      <c:layout>
        <c:manualLayout>
          <c:xMode val="edge"/>
          <c:yMode val="edge"/>
          <c:x val="0.23232380524928289"/>
          <c:y val="0.10126597926037645"/>
          <c:w val="0.5277790793163063"/>
          <c:h val="6.3291237037735287E-2"/>
        </c:manualLayout>
      </c:layout>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pl-PL"/>
        </a:p>
      </c:txPr>
    </c:legend>
    <c:plotVisOnly val="1"/>
    <c:dispBlanksAs val="gap"/>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pl-PL"/>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4C6F40-653A-42F0-A8AA-0CA238181BC0}" type="doc">
      <dgm:prSet loTypeId="urn:microsoft.com/office/officeart/2005/8/layout/orgChart1" loCatId="hierarchy" qsTypeId="urn:microsoft.com/office/officeart/2005/8/quickstyle/simple3" qsCatId="simple" csTypeId="urn:microsoft.com/office/officeart/2005/8/colors/accent1_2" csCatId="accent1"/>
      <dgm:spPr/>
    </dgm:pt>
    <dgm:pt modelId="{089C9256-27D3-4521-A708-ACEDE33E012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smtClean="0">
              <a:ln/>
              <a:effectLst/>
              <a:latin typeface="Arial" charset="0"/>
              <a:cs typeface="Arial" charset="0"/>
            </a:rPr>
            <a:t>Szereg czasowy</a:t>
          </a:r>
          <a:endParaRPr kumimoji="0" lang="pl-PL" b="0" i="0" u="none" strike="noStrike" cap="none" normalizeH="0" baseline="0" dirty="0" smtClean="0">
            <a:ln/>
            <a:effectLst/>
            <a:latin typeface="Arial" charset="0"/>
            <a:cs typeface="Arial" charset="0"/>
          </a:endParaRPr>
        </a:p>
      </dgm:t>
    </dgm:pt>
    <dgm:pt modelId="{3BC91E4F-2294-4AC0-8017-C0F357D9C5DE}" type="parTrans" cxnId="{7DF7DC29-188F-4BE8-AC5E-776821784B08}">
      <dgm:prSet/>
      <dgm:spPr/>
      <dgm:t>
        <a:bodyPr/>
        <a:lstStyle/>
        <a:p>
          <a:endParaRPr lang="pl-PL"/>
        </a:p>
      </dgm:t>
    </dgm:pt>
    <dgm:pt modelId="{FEF2B82D-9695-4D17-B86A-4696DA124976}" type="sibTrans" cxnId="{7DF7DC29-188F-4BE8-AC5E-776821784B08}">
      <dgm:prSet/>
      <dgm:spPr/>
      <dgm:t>
        <a:bodyPr/>
        <a:lstStyle/>
        <a:p>
          <a:endParaRPr lang="pl-PL"/>
        </a:p>
      </dgm:t>
    </dgm:pt>
    <dgm:pt modelId="{C5E317A0-5557-458E-8592-DB756C1F9C6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dirty="0" smtClean="0">
              <a:ln/>
              <a:effectLst/>
              <a:latin typeface="Arial" charset="0"/>
              <a:cs typeface="Arial" charset="0"/>
            </a:rPr>
            <a:t>składowa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dirty="0" smtClean="0">
              <a:ln/>
              <a:effectLst/>
              <a:latin typeface="Arial" charset="0"/>
              <a:cs typeface="Arial" charset="0"/>
            </a:rPr>
            <a:t>systematyczna</a:t>
          </a:r>
        </a:p>
      </dgm:t>
    </dgm:pt>
    <dgm:pt modelId="{EC806746-AEFB-400F-8C45-AADDFCB59747}" type="parTrans" cxnId="{E68A3545-5018-4E70-A216-B998F522541D}">
      <dgm:prSet/>
      <dgm:spPr/>
      <dgm:t>
        <a:bodyPr/>
        <a:lstStyle/>
        <a:p>
          <a:endParaRPr lang="pl-PL"/>
        </a:p>
      </dgm:t>
    </dgm:pt>
    <dgm:pt modelId="{83B335A3-DE56-47EE-BA91-BC4F62C65FF1}" type="sibTrans" cxnId="{E68A3545-5018-4E70-A216-B998F522541D}">
      <dgm:prSet/>
      <dgm:spPr/>
      <dgm:t>
        <a:bodyPr/>
        <a:lstStyle/>
        <a:p>
          <a:endParaRPr lang="pl-PL"/>
        </a:p>
      </dgm:t>
    </dgm:pt>
    <dgm:pt modelId="{E75AFBC3-6844-40D7-8FFC-573D2411BE7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smtClean="0">
              <a:ln/>
              <a:effectLst/>
              <a:latin typeface="Arial" charset="0"/>
              <a:cs typeface="Arial" charset="0"/>
            </a:rPr>
            <a:t>stały poziom</a:t>
          </a:r>
          <a:endParaRPr kumimoji="0" lang="pl-PL" b="0" i="0" u="none" strike="noStrike" cap="none" normalizeH="0" baseline="0" dirty="0" smtClean="0">
            <a:ln/>
            <a:effectLst/>
            <a:latin typeface="Arial" charset="0"/>
            <a:cs typeface="Arial" charset="0"/>
          </a:endParaRPr>
        </a:p>
      </dgm:t>
    </dgm:pt>
    <dgm:pt modelId="{91CCB7E9-2D82-46C2-9054-35856E47472F}" type="parTrans" cxnId="{1574F067-C2A0-4E44-BE3B-17C9ED354C41}">
      <dgm:prSet/>
      <dgm:spPr/>
      <dgm:t>
        <a:bodyPr/>
        <a:lstStyle/>
        <a:p>
          <a:endParaRPr lang="pl-PL"/>
        </a:p>
      </dgm:t>
    </dgm:pt>
    <dgm:pt modelId="{CC9298C5-549E-4977-AB63-119A5F289B15}" type="sibTrans" cxnId="{1574F067-C2A0-4E44-BE3B-17C9ED354C41}">
      <dgm:prSet/>
      <dgm:spPr/>
      <dgm:t>
        <a:bodyPr/>
        <a:lstStyle/>
        <a:p>
          <a:endParaRPr lang="pl-PL"/>
        </a:p>
      </dgm:t>
    </dgm:pt>
    <dgm:pt modelId="{E6755A2D-75EE-4833-BE48-146D7093205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smtClean="0">
              <a:ln/>
              <a:effectLst/>
              <a:latin typeface="Arial" charset="0"/>
              <a:cs typeface="Arial" charset="0"/>
            </a:rPr>
            <a:t>trend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smtClean="0">
              <a:ln/>
              <a:effectLst/>
              <a:latin typeface="Arial" charset="0"/>
              <a:cs typeface="Arial" charset="0"/>
            </a:rPr>
            <a:t>(tendencja rozwojowa)</a:t>
          </a:r>
          <a:endParaRPr kumimoji="0" lang="pl-PL" b="0" i="0" u="none" strike="noStrike" cap="none" normalizeH="0" baseline="0" dirty="0" smtClean="0">
            <a:ln/>
            <a:effectLst/>
            <a:latin typeface="Arial" charset="0"/>
            <a:cs typeface="Arial" charset="0"/>
          </a:endParaRPr>
        </a:p>
      </dgm:t>
    </dgm:pt>
    <dgm:pt modelId="{8034CA67-63C6-44A0-882D-7C7BEBEF5D3A}" type="parTrans" cxnId="{8FD76CE5-38E3-42D9-ACA6-663DD47A9B7B}">
      <dgm:prSet/>
      <dgm:spPr/>
      <dgm:t>
        <a:bodyPr/>
        <a:lstStyle/>
        <a:p>
          <a:endParaRPr lang="pl-PL"/>
        </a:p>
      </dgm:t>
    </dgm:pt>
    <dgm:pt modelId="{57530054-1DF1-405E-959E-50EB8A509277}" type="sibTrans" cxnId="{8FD76CE5-38E3-42D9-ACA6-663DD47A9B7B}">
      <dgm:prSet/>
      <dgm:spPr/>
      <dgm:t>
        <a:bodyPr/>
        <a:lstStyle/>
        <a:p>
          <a:endParaRPr lang="pl-PL"/>
        </a:p>
      </dgm:t>
    </dgm:pt>
    <dgm:pt modelId="{E0952EA1-CDAF-4C90-8B0E-9137A3A701B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smtClean="0">
              <a:ln/>
              <a:effectLst/>
              <a:latin typeface="Arial" charset="0"/>
              <a:cs typeface="Arial" charset="0"/>
            </a:rPr>
            <a:t>składowa okresowa</a:t>
          </a:r>
          <a:endParaRPr kumimoji="0" lang="pl-PL" b="0" i="0" u="none" strike="noStrike" cap="none" normalizeH="0" baseline="0" dirty="0" smtClean="0">
            <a:ln/>
            <a:effectLst/>
            <a:latin typeface="Arial" charset="0"/>
            <a:cs typeface="Arial" charset="0"/>
          </a:endParaRPr>
        </a:p>
      </dgm:t>
    </dgm:pt>
    <dgm:pt modelId="{0C2E0104-1175-4BCF-893A-C6C0AE8A9CD9}" type="parTrans" cxnId="{8AEEB2A4-2F31-498D-B679-8F2B49ECB874}">
      <dgm:prSet/>
      <dgm:spPr/>
      <dgm:t>
        <a:bodyPr/>
        <a:lstStyle/>
        <a:p>
          <a:endParaRPr lang="pl-PL"/>
        </a:p>
      </dgm:t>
    </dgm:pt>
    <dgm:pt modelId="{56047772-0041-4038-BC7B-30D465B0DA78}" type="sibTrans" cxnId="{8AEEB2A4-2F31-498D-B679-8F2B49ECB874}">
      <dgm:prSet/>
      <dgm:spPr/>
      <dgm:t>
        <a:bodyPr/>
        <a:lstStyle/>
        <a:p>
          <a:endParaRPr lang="pl-PL"/>
        </a:p>
      </dgm:t>
    </dgm:pt>
    <dgm:pt modelId="{6D24FE60-2DAA-44AF-81B7-90053351865E}"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smtClean="0">
              <a:ln/>
              <a:effectLst/>
              <a:latin typeface="Arial" charset="0"/>
              <a:cs typeface="Arial" charset="0"/>
            </a:rPr>
            <a:t>wahania sezonowe</a:t>
          </a:r>
          <a:endParaRPr kumimoji="0" lang="pl-PL" b="0" i="0" u="none" strike="noStrike" cap="none" normalizeH="0" baseline="0" dirty="0" smtClean="0">
            <a:ln/>
            <a:effectLst/>
            <a:latin typeface="Arial" charset="0"/>
            <a:cs typeface="Arial" charset="0"/>
          </a:endParaRPr>
        </a:p>
      </dgm:t>
    </dgm:pt>
    <dgm:pt modelId="{30C560EA-7EBF-404C-AE69-BE428EB038E4}" type="parTrans" cxnId="{C5142784-62E2-441D-99D6-A754107C12AF}">
      <dgm:prSet/>
      <dgm:spPr/>
      <dgm:t>
        <a:bodyPr/>
        <a:lstStyle/>
        <a:p>
          <a:endParaRPr lang="pl-PL"/>
        </a:p>
      </dgm:t>
    </dgm:pt>
    <dgm:pt modelId="{66CD8CA3-BEF0-478C-8BA6-D610A2795679}" type="sibTrans" cxnId="{C5142784-62E2-441D-99D6-A754107C12AF}">
      <dgm:prSet/>
      <dgm:spPr/>
      <dgm:t>
        <a:bodyPr/>
        <a:lstStyle/>
        <a:p>
          <a:endParaRPr lang="pl-PL"/>
        </a:p>
      </dgm:t>
    </dgm:pt>
    <dgm:pt modelId="{30A63222-86B9-49F6-B043-1F8E2E7F98F3}" type="asst">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smtClean="0">
              <a:ln/>
              <a:effectLst/>
              <a:latin typeface="Arial" charset="0"/>
              <a:cs typeface="Arial" charset="0"/>
            </a:rPr>
            <a:t>wahania cykliczne</a:t>
          </a:r>
          <a:endParaRPr kumimoji="0" lang="pl-PL" b="0" i="0" u="none" strike="noStrike" cap="none" normalizeH="0" baseline="0" dirty="0" smtClean="0">
            <a:ln/>
            <a:effectLst/>
            <a:latin typeface="Arial" charset="0"/>
            <a:cs typeface="Arial" charset="0"/>
          </a:endParaRPr>
        </a:p>
      </dgm:t>
    </dgm:pt>
    <dgm:pt modelId="{A441993A-5128-434A-8384-AFB4819D8C74}" type="parTrans" cxnId="{63B37FA6-BA64-4AF4-AAC0-58C0B0C1802B}">
      <dgm:prSet/>
      <dgm:spPr/>
      <dgm:t>
        <a:bodyPr/>
        <a:lstStyle/>
        <a:p>
          <a:endParaRPr lang="pl-PL"/>
        </a:p>
      </dgm:t>
    </dgm:pt>
    <dgm:pt modelId="{FCDBC26A-3D96-4F63-99AB-0CA78182C57A}" type="sibTrans" cxnId="{63B37FA6-BA64-4AF4-AAC0-58C0B0C1802B}">
      <dgm:prSet/>
      <dgm:spPr/>
      <dgm:t>
        <a:bodyPr/>
        <a:lstStyle/>
        <a:p>
          <a:endParaRPr lang="pl-PL"/>
        </a:p>
      </dgm:t>
    </dgm:pt>
    <dgm:pt modelId="{7B81789D-E272-4FFB-B2DF-BEC3D910DBE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smtClean="0">
              <a:ln/>
              <a:effectLst/>
              <a:latin typeface="Arial" charset="0"/>
              <a:cs typeface="Arial" charset="0"/>
            </a:rPr>
            <a:t>składowa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smtClean="0">
              <a:ln/>
              <a:effectLst/>
              <a:latin typeface="Arial" charset="0"/>
              <a:cs typeface="Arial" charset="0"/>
            </a:rPr>
            <a:t>przypadkowa</a:t>
          </a:r>
          <a:endParaRPr kumimoji="0" lang="pl-PL" b="0" i="0" u="none" strike="noStrike" cap="none" normalizeH="0" baseline="0" dirty="0" smtClean="0">
            <a:ln/>
            <a:effectLst/>
            <a:latin typeface="Arial" charset="0"/>
            <a:cs typeface="Arial" charset="0"/>
          </a:endParaRPr>
        </a:p>
      </dgm:t>
    </dgm:pt>
    <dgm:pt modelId="{9BEACE45-48EE-4B6C-8307-41920AFA7C42}" type="parTrans" cxnId="{E4591DAB-FD72-434D-995B-BE723F28D5AE}">
      <dgm:prSet/>
      <dgm:spPr/>
      <dgm:t>
        <a:bodyPr/>
        <a:lstStyle/>
        <a:p>
          <a:endParaRPr lang="pl-PL"/>
        </a:p>
      </dgm:t>
    </dgm:pt>
    <dgm:pt modelId="{E8715607-11BF-4D4C-ADA3-E50546CF29D8}" type="sibTrans" cxnId="{E4591DAB-FD72-434D-995B-BE723F28D5AE}">
      <dgm:prSet/>
      <dgm:spPr/>
      <dgm:t>
        <a:bodyPr/>
        <a:lstStyle/>
        <a:p>
          <a:endParaRPr lang="pl-PL"/>
        </a:p>
      </dgm:t>
    </dgm:pt>
    <dgm:pt modelId="{A3D63E2A-87F3-434E-A7F2-A57333BA02E8}" type="pres">
      <dgm:prSet presAssocID="{A94C6F40-653A-42F0-A8AA-0CA238181BC0}" presName="hierChild1" presStyleCnt="0">
        <dgm:presLayoutVars>
          <dgm:orgChart val="1"/>
          <dgm:chPref val="1"/>
          <dgm:dir/>
          <dgm:animOne val="branch"/>
          <dgm:animLvl val="lvl"/>
          <dgm:resizeHandles/>
        </dgm:presLayoutVars>
      </dgm:prSet>
      <dgm:spPr/>
    </dgm:pt>
    <dgm:pt modelId="{27F9BCAA-8294-45B7-8989-38660B8AB85F}" type="pres">
      <dgm:prSet presAssocID="{089C9256-27D3-4521-A708-ACEDE33E0127}" presName="hierRoot1" presStyleCnt="0">
        <dgm:presLayoutVars>
          <dgm:hierBranch/>
        </dgm:presLayoutVars>
      </dgm:prSet>
      <dgm:spPr/>
    </dgm:pt>
    <dgm:pt modelId="{B57B21FE-87FB-411F-A93A-6BAD7C27812D}" type="pres">
      <dgm:prSet presAssocID="{089C9256-27D3-4521-A708-ACEDE33E0127}" presName="rootComposite1" presStyleCnt="0"/>
      <dgm:spPr/>
    </dgm:pt>
    <dgm:pt modelId="{54EB069D-21CD-4505-B319-157C5DAB972F}" type="pres">
      <dgm:prSet presAssocID="{089C9256-27D3-4521-A708-ACEDE33E0127}" presName="rootText1" presStyleLbl="node0" presStyleIdx="0" presStyleCnt="1">
        <dgm:presLayoutVars>
          <dgm:chPref val="3"/>
        </dgm:presLayoutVars>
      </dgm:prSet>
      <dgm:spPr/>
      <dgm:t>
        <a:bodyPr/>
        <a:lstStyle/>
        <a:p>
          <a:endParaRPr lang="pl-PL"/>
        </a:p>
      </dgm:t>
    </dgm:pt>
    <dgm:pt modelId="{73588DC9-A1E9-44BA-B398-54AF81644CC0}" type="pres">
      <dgm:prSet presAssocID="{089C9256-27D3-4521-A708-ACEDE33E0127}" presName="rootConnector1" presStyleLbl="node1" presStyleIdx="0" presStyleCnt="0"/>
      <dgm:spPr/>
      <dgm:t>
        <a:bodyPr/>
        <a:lstStyle/>
        <a:p>
          <a:endParaRPr lang="pl-PL"/>
        </a:p>
      </dgm:t>
    </dgm:pt>
    <dgm:pt modelId="{5C544F2E-3F36-4FF0-A24F-3C87A671C876}" type="pres">
      <dgm:prSet presAssocID="{089C9256-27D3-4521-A708-ACEDE33E0127}" presName="hierChild2" presStyleCnt="0"/>
      <dgm:spPr/>
    </dgm:pt>
    <dgm:pt modelId="{E3ACA01F-7ACB-410C-A86C-D4C17BF7D0E3}" type="pres">
      <dgm:prSet presAssocID="{EC806746-AEFB-400F-8C45-AADDFCB59747}" presName="Name35" presStyleLbl="parChTrans1D2" presStyleIdx="0" presStyleCnt="2"/>
      <dgm:spPr/>
      <dgm:t>
        <a:bodyPr/>
        <a:lstStyle/>
        <a:p>
          <a:endParaRPr lang="pl-PL"/>
        </a:p>
      </dgm:t>
    </dgm:pt>
    <dgm:pt modelId="{CE23D91B-0FE5-4F1D-8E4D-6287758610E7}" type="pres">
      <dgm:prSet presAssocID="{C5E317A0-5557-458E-8592-DB756C1F9C6F}" presName="hierRoot2" presStyleCnt="0">
        <dgm:presLayoutVars>
          <dgm:hierBranch/>
        </dgm:presLayoutVars>
      </dgm:prSet>
      <dgm:spPr/>
    </dgm:pt>
    <dgm:pt modelId="{AA5C2129-F32E-4481-9251-10E4D2521F4D}" type="pres">
      <dgm:prSet presAssocID="{C5E317A0-5557-458E-8592-DB756C1F9C6F}" presName="rootComposite" presStyleCnt="0"/>
      <dgm:spPr/>
    </dgm:pt>
    <dgm:pt modelId="{7B6D986F-7E8D-4486-9218-02B623056B65}" type="pres">
      <dgm:prSet presAssocID="{C5E317A0-5557-458E-8592-DB756C1F9C6F}" presName="rootText" presStyleLbl="node2" presStyleIdx="0" presStyleCnt="2">
        <dgm:presLayoutVars>
          <dgm:chPref val="3"/>
        </dgm:presLayoutVars>
      </dgm:prSet>
      <dgm:spPr/>
      <dgm:t>
        <a:bodyPr/>
        <a:lstStyle/>
        <a:p>
          <a:endParaRPr lang="pl-PL"/>
        </a:p>
      </dgm:t>
    </dgm:pt>
    <dgm:pt modelId="{1661DC9A-10E4-4AD7-8FFE-781A34561A55}" type="pres">
      <dgm:prSet presAssocID="{C5E317A0-5557-458E-8592-DB756C1F9C6F}" presName="rootConnector" presStyleLbl="node2" presStyleIdx="0" presStyleCnt="2"/>
      <dgm:spPr/>
      <dgm:t>
        <a:bodyPr/>
        <a:lstStyle/>
        <a:p>
          <a:endParaRPr lang="pl-PL"/>
        </a:p>
      </dgm:t>
    </dgm:pt>
    <dgm:pt modelId="{D3F3DF74-65D2-4602-857E-4381CAE4DD57}" type="pres">
      <dgm:prSet presAssocID="{C5E317A0-5557-458E-8592-DB756C1F9C6F}" presName="hierChild4" presStyleCnt="0"/>
      <dgm:spPr/>
    </dgm:pt>
    <dgm:pt modelId="{A4D3BAD5-EFB6-40A9-8D26-F77C1DEF93D7}" type="pres">
      <dgm:prSet presAssocID="{91CCB7E9-2D82-46C2-9054-35856E47472F}" presName="Name35" presStyleLbl="parChTrans1D3" presStyleIdx="0" presStyleCnt="3"/>
      <dgm:spPr/>
      <dgm:t>
        <a:bodyPr/>
        <a:lstStyle/>
        <a:p>
          <a:endParaRPr lang="pl-PL"/>
        </a:p>
      </dgm:t>
    </dgm:pt>
    <dgm:pt modelId="{C6E1E983-3B10-43E6-8A8D-DADBEFC43633}" type="pres">
      <dgm:prSet presAssocID="{E75AFBC3-6844-40D7-8FFC-573D2411BE79}" presName="hierRoot2" presStyleCnt="0">
        <dgm:presLayoutVars>
          <dgm:hierBranch val="r"/>
        </dgm:presLayoutVars>
      </dgm:prSet>
      <dgm:spPr/>
    </dgm:pt>
    <dgm:pt modelId="{FFA3874F-C452-4BE5-AE6B-D3168448B760}" type="pres">
      <dgm:prSet presAssocID="{E75AFBC3-6844-40D7-8FFC-573D2411BE79}" presName="rootComposite" presStyleCnt="0"/>
      <dgm:spPr/>
    </dgm:pt>
    <dgm:pt modelId="{7D32E06D-7211-4AA6-A5A8-7622F567328A}" type="pres">
      <dgm:prSet presAssocID="{E75AFBC3-6844-40D7-8FFC-573D2411BE79}" presName="rootText" presStyleLbl="node3" presStyleIdx="0" presStyleCnt="3">
        <dgm:presLayoutVars>
          <dgm:chPref val="3"/>
        </dgm:presLayoutVars>
      </dgm:prSet>
      <dgm:spPr/>
      <dgm:t>
        <a:bodyPr/>
        <a:lstStyle/>
        <a:p>
          <a:endParaRPr lang="pl-PL"/>
        </a:p>
      </dgm:t>
    </dgm:pt>
    <dgm:pt modelId="{FA692A96-FE9F-4A86-BD1C-B7EDC37221BD}" type="pres">
      <dgm:prSet presAssocID="{E75AFBC3-6844-40D7-8FFC-573D2411BE79}" presName="rootConnector" presStyleLbl="node3" presStyleIdx="0" presStyleCnt="3"/>
      <dgm:spPr/>
      <dgm:t>
        <a:bodyPr/>
        <a:lstStyle/>
        <a:p>
          <a:endParaRPr lang="pl-PL"/>
        </a:p>
      </dgm:t>
    </dgm:pt>
    <dgm:pt modelId="{24EFDDCA-9F87-4F43-99CC-778BC5194135}" type="pres">
      <dgm:prSet presAssocID="{E75AFBC3-6844-40D7-8FFC-573D2411BE79}" presName="hierChild4" presStyleCnt="0"/>
      <dgm:spPr/>
    </dgm:pt>
    <dgm:pt modelId="{C4BAC019-2E1F-4AB7-9017-F56D9AD828A7}" type="pres">
      <dgm:prSet presAssocID="{E75AFBC3-6844-40D7-8FFC-573D2411BE79}" presName="hierChild5" presStyleCnt="0"/>
      <dgm:spPr/>
    </dgm:pt>
    <dgm:pt modelId="{B0DEE10B-2BDE-40E4-B665-7B647F2DFE20}" type="pres">
      <dgm:prSet presAssocID="{8034CA67-63C6-44A0-882D-7C7BEBEF5D3A}" presName="Name35" presStyleLbl="parChTrans1D3" presStyleIdx="1" presStyleCnt="3"/>
      <dgm:spPr/>
      <dgm:t>
        <a:bodyPr/>
        <a:lstStyle/>
        <a:p>
          <a:endParaRPr lang="pl-PL"/>
        </a:p>
      </dgm:t>
    </dgm:pt>
    <dgm:pt modelId="{4F04E9FD-328E-4AAD-8407-DACD0625E612}" type="pres">
      <dgm:prSet presAssocID="{E6755A2D-75EE-4833-BE48-146D7093205F}" presName="hierRoot2" presStyleCnt="0">
        <dgm:presLayoutVars>
          <dgm:hierBranch val="r"/>
        </dgm:presLayoutVars>
      </dgm:prSet>
      <dgm:spPr/>
    </dgm:pt>
    <dgm:pt modelId="{AC4DCCBE-832E-46FE-AB84-DAEC0080C826}" type="pres">
      <dgm:prSet presAssocID="{E6755A2D-75EE-4833-BE48-146D7093205F}" presName="rootComposite" presStyleCnt="0"/>
      <dgm:spPr/>
    </dgm:pt>
    <dgm:pt modelId="{D182AF66-32D0-48D1-82BC-CAAE4359A4E0}" type="pres">
      <dgm:prSet presAssocID="{E6755A2D-75EE-4833-BE48-146D7093205F}" presName="rootText" presStyleLbl="node3" presStyleIdx="1" presStyleCnt="3">
        <dgm:presLayoutVars>
          <dgm:chPref val="3"/>
        </dgm:presLayoutVars>
      </dgm:prSet>
      <dgm:spPr/>
      <dgm:t>
        <a:bodyPr/>
        <a:lstStyle/>
        <a:p>
          <a:endParaRPr lang="pl-PL"/>
        </a:p>
      </dgm:t>
    </dgm:pt>
    <dgm:pt modelId="{4385E769-B1F9-4105-A9C0-DF1BC96BB743}" type="pres">
      <dgm:prSet presAssocID="{E6755A2D-75EE-4833-BE48-146D7093205F}" presName="rootConnector" presStyleLbl="node3" presStyleIdx="1" presStyleCnt="3"/>
      <dgm:spPr/>
      <dgm:t>
        <a:bodyPr/>
        <a:lstStyle/>
        <a:p>
          <a:endParaRPr lang="pl-PL"/>
        </a:p>
      </dgm:t>
    </dgm:pt>
    <dgm:pt modelId="{4C741CFF-7BA7-47D4-930C-39A69D1C7B6A}" type="pres">
      <dgm:prSet presAssocID="{E6755A2D-75EE-4833-BE48-146D7093205F}" presName="hierChild4" presStyleCnt="0"/>
      <dgm:spPr/>
    </dgm:pt>
    <dgm:pt modelId="{0EDEDDF0-7B13-4D18-963D-13B28E925AD6}" type="pres">
      <dgm:prSet presAssocID="{E6755A2D-75EE-4833-BE48-146D7093205F}" presName="hierChild5" presStyleCnt="0"/>
      <dgm:spPr/>
    </dgm:pt>
    <dgm:pt modelId="{8E02E934-D88B-4DD4-BFE9-CB088CB79257}" type="pres">
      <dgm:prSet presAssocID="{0C2E0104-1175-4BCF-893A-C6C0AE8A9CD9}" presName="Name35" presStyleLbl="parChTrans1D3" presStyleIdx="2" presStyleCnt="3"/>
      <dgm:spPr/>
      <dgm:t>
        <a:bodyPr/>
        <a:lstStyle/>
        <a:p>
          <a:endParaRPr lang="pl-PL"/>
        </a:p>
      </dgm:t>
    </dgm:pt>
    <dgm:pt modelId="{8DADD6AC-C892-4AA7-AEC3-1ACF24706198}" type="pres">
      <dgm:prSet presAssocID="{E0952EA1-CDAF-4C90-8B0E-9137A3A701B8}" presName="hierRoot2" presStyleCnt="0">
        <dgm:presLayoutVars>
          <dgm:hierBranch val="r"/>
        </dgm:presLayoutVars>
      </dgm:prSet>
      <dgm:spPr/>
    </dgm:pt>
    <dgm:pt modelId="{D8A23309-222E-4A49-A298-D8BF6D4CC438}" type="pres">
      <dgm:prSet presAssocID="{E0952EA1-CDAF-4C90-8B0E-9137A3A701B8}" presName="rootComposite" presStyleCnt="0"/>
      <dgm:spPr/>
    </dgm:pt>
    <dgm:pt modelId="{479A4533-673D-4C29-90C4-33A06EA689B9}" type="pres">
      <dgm:prSet presAssocID="{E0952EA1-CDAF-4C90-8B0E-9137A3A701B8}" presName="rootText" presStyleLbl="node3" presStyleIdx="2" presStyleCnt="3">
        <dgm:presLayoutVars>
          <dgm:chPref val="3"/>
        </dgm:presLayoutVars>
      </dgm:prSet>
      <dgm:spPr/>
      <dgm:t>
        <a:bodyPr/>
        <a:lstStyle/>
        <a:p>
          <a:endParaRPr lang="pl-PL"/>
        </a:p>
      </dgm:t>
    </dgm:pt>
    <dgm:pt modelId="{F79C0014-CF05-40EC-8226-C49595A756CB}" type="pres">
      <dgm:prSet presAssocID="{E0952EA1-CDAF-4C90-8B0E-9137A3A701B8}" presName="rootConnector" presStyleLbl="node3" presStyleIdx="2" presStyleCnt="3"/>
      <dgm:spPr/>
      <dgm:t>
        <a:bodyPr/>
        <a:lstStyle/>
        <a:p>
          <a:endParaRPr lang="pl-PL"/>
        </a:p>
      </dgm:t>
    </dgm:pt>
    <dgm:pt modelId="{38CAA7EB-CA9C-490F-929D-22E80C114471}" type="pres">
      <dgm:prSet presAssocID="{E0952EA1-CDAF-4C90-8B0E-9137A3A701B8}" presName="hierChild4" presStyleCnt="0"/>
      <dgm:spPr/>
    </dgm:pt>
    <dgm:pt modelId="{857067FD-D09B-469C-8D7C-4956A8BB47CC}" type="pres">
      <dgm:prSet presAssocID="{E0952EA1-CDAF-4C90-8B0E-9137A3A701B8}" presName="hierChild5" presStyleCnt="0"/>
      <dgm:spPr/>
    </dgm:pt>
    <dgm:pt modelId="{A3A2C5BD-B743-4949-859F-EDD8886486B3}" type="pres">
      <dgm:prSet presAssocID="{30C560EA-7EBF-404C-AE69-BE428EB038E4}" presName="Name111" presStyleLbl="parChTrans1D4" presStyleIdx="0" presStyleCnt="2"/>
      <dgm:spPr/>
      <dgm:t>
        <a:bodyPr/>
        <a:lstStyle/>
        <a:p>
          <a:endParaRPr lang="pl-PL"/>
        </a:p>
      </dgm:t>
    </dgm:pt>
    <dgm:pt modelId="{0451CF8D-8A8D-489D-8D0C-02EC3E100597}" type="pres">
      <dgm:prSet presAssocID="{6D24FE60-2DAA-44AF-81B7-90053351865E}" presName="hierRoot3" presStyleCnt="0">
        <dgm:presLayoutVars>
          <dgm:hierBranch/>
        </dgm:presLayoutVars>
      </dgm:prSet>
      <dgm:spPr/>
    </dgm:pt>
    <dgm:pt modelId="{105E3186-5170-47A4-99CD-E9A0800F12AC}" type="pres">
      <dgm:prSet presAssocID="{6D24FE60-2DAA-44AF-81B7-90053351865E}" presName="rootComposite3" presStyleCnt="0"/>
      <dgm:spPr/>
    </dgm:pt>
    <dgm:pt modelId="{3CF2C017-265B-4F3C-B921-29202B5AB32E}" type="pres">
      <dgm:prSet presAssocID="{6D24FE60-2DAA-44AF-81B7-90053351865E}" presName="rootText3" presStyleLbl="asst3" presStyleIdx="0" presStyleCnt="2">
        <dgm:presLayoutVars>
          <dgm:chPref val="3"/>
        </dgm:presLayoutVars>
      </dgm:prSet>
      <dgm:spPr/>
      <dgm:t>
        <a:bodyPr/>
        <a:lstStyle/>
        <a:p>
          <a:endParaRPr lang="pl-PL"/>
        </a:p>
      </dgm:t>
    </dgm:pt>
    <dgm:pt modelId="{32F940C3-FFC7-4A32-83B7-85A8206D1842}" type="pres">
      <dgm:prSet presAssocID="{6D24FE60-2DAA-44AF-81B7-90053351865E}" presName="rootConnector3" presStyleLbl="asst3" presStyleIdx="0" presStyleCnt="2"/>
      <dgm:spPr/>
      <dgm:t>
        <a:bodyPr/>
        <a:lstStyle/>
        <a:p>
          <a:endParaRPr lang="pl-PL"/>
        </a:p>
      </dgm:t>
    </dgm:pt>
    <dgm:pt modelId="{1F176170-9306-46DD-80AD-133B71ECBBC6}" type="pres">
      <dgm:prSet presAssocID="{6D24FE60-2DAA-44AF-81B7-90053351865E}" presName="hierChild6" presStyleCnt="0"/>
      <dgm:spPr/>
    </dgm:pt>
    <dgm:pt modelId="{7F72669B-DFB1-4B0B-AE01-51A0E6E2FC22}" type="pres">
      <dgm:prSet presAssocID="{6D24FE60-2DAA-44AF-81B7-90053351865E}" presName="hierChild7" presStyleCnt="0"/>
      <dgm:spPr/>
    </dgm:pt>
    <dgm:pt modelId="{C141D472-D715-4E03-9BC4-8B793876A3C2}" type="pres">
      <dgm:prSet presAssocID="{A441993A-5128-434A-8384-AFB4819D8C74}" presName="Name111" presStyleLbl="parChTrans1D4" presStyleIdx="1" presStyleCnt="2"/>
      <dgm:spPr/>
      <dgm:t>
        <a:bodyPr/>
        <a:lstStyle/>
        <a:p>
          <a:endParaRPr lang="pl-PL"/>
        </a:p>
      </dgm:t>
    </dgm:pt>
    <dgm:pt modelId="{2634738C-6191-4BCF-9463-177BC0642978}" type="pres">
      <dgm:prSet presAssocID="{30A63222-86B9-49F6-B043-1F8E2E7F98F3}" presName="hierRoot3" presStyleCnt="0">
        <dgm:presLayoutVars>
          <dgm:hierBranch/>
        </dgm:presLayoutVars>
      </dgm:prSet>
      <dgm:spPr/>
    </dgm:pt>
    <dgm:pt modelId="{5E6868E1-011B-4EB9-BBB2-314B35FDF8AC}" type="pres">
      <dgm:prSet presAssocID="{30A63222-86B9-49F6-B043-1F8E2E7F98F3}" presName="rootComposite3" presStyleCnt="0"/>
      <dgm:spPr/>
    </dgm:pt>
    <dgm:pt modelId="{79623775-CF94-42E1-8DC5-4206F287547B}" type="pres">
      <dgm:prSet presAssocID="{30A63222-86B9-49F6-B043-1F8E2E7F98F3}" presName="rootText3" presStyleLbl="asst3" presStyleIdx="1" presStyleCnt="2">
        <dgm:presLayoutVars>
          <dgm:chPref val="3"/>
        </dgm:presLayoutVars>
      </dgm:prSet>
      <dgm:spPr/>
      <dgm:t>
        <a:bodyPr/>
        <a:lstStyle/>
        <a:p>
          <a:endParaRPr lang="pl-PL"/>
        </a:p>
      </dgm:t>
    </dgm:pt>
    <dgm:pt modelId="{7F246993-B8A7-423C-8063-216413BFB618}" type="pres">
      <dgm:prSet presAssocID="{30A63222-86B9-49F6-B043-1F8E2E7F98F3}" presName="rootConnector3" presStyleLbl="asst3" presStyleIdx="1" presStyleCnt="2"/>
      <dgm:spPr/>
      <dgm:t>
        <a:bodyPr/>
        <a:lstStyle/>
        <a:p>
          <a:endParaRPr lang="pl-PL"/>
        </a:p>
      </dgm:t>
    </dgm:pt>
    <dgm:pt modelId="{9CC71D5D-D44F-43FC-AEB4-2DD2773E02FB}" type="pres">
      <dgm:prSet presAssocID="{30A63222-86B9-49F6-B043-1F8E2E7F98F3}" presName="hierChild6" presStyleCnt="0"/>
      <dgm:spPr/>
    </dgm:pt>
    <dgm:pt modelId="{0F3457DC-EF7B-488D-BEAD-9C0D7F0EF474}" type="pres">
      <dgm:prSet presAssocID="{30A63222-86B9-49F6-B043-1F8E2E7F98F3}" presName="hierChild7" presStyleCnt="0"/>
      <dgm:spPr/>
    </dgm:pt>
    <dgm:pt modelId="{D2CB63F7-3A00-4B84-9024-25EE664337B9}" type="pres">
      <dgm:prSet presAssocID="{C5E317A0-5557-458E-8592-DB756C1F9C6F}" presName="hierChild5" presStyleCnt="0"/>
      <dgm:spPr/>
    </dgm:pt>
    <dgm:pt modelId="{28187213-498F-47D7-9E94-F4698FF95783}" type="pres">
      <dgm:prSet presAssocID="{9BEACE45-48EE-4B6C-8307-41920AFA7C42}" presName="Name35" presStyleLbl="parChTrans1D2" presStyleIdx="1" presStyleCnt="2"/>
      <dgm:spPr/>
      <dgm:t>
        <a:bodyPr/>
        <a:lstStyle/>
        <a:p>
          <a:endParaRPr lang="pl-PL"/>
        </a:p>
      </dgm:t>
    </dgm:pt>
    <dgm:pt modelId="{605A8652-5F13-4087-9EDE-8F5F5569CE1C}" type="pres">
      <dgm:prSet presAssocID="{7B81789D-E272-4FFB-B2DF-BEC3D910DBE0}" presName="hierRoot2" presStyleCnt="0">
        <dgm:presLayoutVars>
          <dgm:hierBranch/>
        </dgm:presLayoutVars>
      </dgm:prSet>
      <dgm:spPr/>
    </dgm:pt>
    <dgm:pt modelId="{51BA694A-FB26-4EE3-B81B-381A2B63F438}" type="pres">
      <dgm:prSet presAssocID="{7B81789D-E272-4FFB-B2DF-BEC3D910DBE0}" presName="rootComposite" presStyleCnt="0"/>
      <dgm:spPr/>
    </dgm:pt>
    <dgm:pt modelId="{249C8AED-95F0-4C9E-A60C-757B65A2C546}" type="pres">
      <dgm:prSet presAssocID="{7B81789D-E272-4FFB-B2DF-BEC3D910DBE0}" presName="rootText" presStyleLbl="node2" presStyleIdx="1" presStyleCnt="2">
        <dgm:presLayoutVars>
          <dgm:chPref val="3"/>
        </dgm:presLayoutVars>
      </dgm:prSet>
      <dgm:spPr/>
      <dgm:t>
        <a:bodyPr/>
        <a:lstStyle/>
        <a:p>
          <a:endParaRPr lang="pl-PL"/>
        </a:p>
      </dgm:t>
    </dgm:pt>
    <dgm:pt modelId="{C0E7349E-2C99-44A8-A78B-5CEC6279D996}" type="pres">
      <dgm:prSet presAssocID="{7B81789D-E272-4FFB-B2DF-BEC3D910DBE0}" presName="rootConnector" presStyleLbl="node2" presStyleIdx="1" presStyleCnt="2"/>
      <dgm:spPr/>
      <dgm:t>
        <a:bodyPr/>
        <a:lstStyle/>
        <a:p>
          <a:endParaRPr lang="pl-PL"/>
        </a:p>
      </dgm:t>
    </dgm:pt>
    <dgm:pt modelId="{55525105-F7BE-47DE-AF85-82E399FCD036}" type="pres">
      <dgm:prSet presAssocID="{7B81789D-E272-4FFB-B2DF-BEC3D910DBE0}" presName="hierChild4" presStyleCnt="0"/>
      <dgm:spPr/>
    </dgm:pt>
    <dgm:pt modelId="{1B1346E8-F0B6-4BF5-A598-891F7B3B4C3A}" type="pres">
      <dgm:prSet presAssocID="{7B81789D-E272-4FFB-B2DF-BEC3D910DBE0}" presName="hierChild5" presStyleCnt="0"/>
      <dgm:spPr/>
    </dgm:pt>
    <dgm:pt modelId="{A684A75A-6E2F-411C-BC86-B834A344181C}" type="pres">
      <dgm:prSet presAssocID="{089C9256-27D3-4521-A708-ACEDE33E0127}" presName="hierChild3" presStyleCnt="0"/>
      <dgm:spPr/>
    </dgm:pt>
  </dgm:ptLst>
  <dgm:cxnLst>
    <dgm:cxn modelId="{8FD76CE5-38E3-42D9-ACA6-663DD47A9B7B}" srcId="{C5E317A0-5557-458E-8592-DB756C1F9C6F}" destId="{E6755A2D-75EE-4833-BE48-146D7093205F}" srcOrd="1" destOrd="0" parTransId="{8034CA67-63C6-44A0-882D-7C7BEBEF5D3A}" sibTransId="{57530054-1DF1-405E-959E-50EB8A509277}"/>
    <dgm:cxn modelId="{8AEEB2A4-2F31-498D-B679-8F2B49ECB874}" srcId="{C5E317A0-5557-458E-8592-DB756C1F9C6F}" destId="{E0952EA1-CDAF-4C90-8B0E-9137A3A701B8}" srcOrd="2" destOrd="0" parTransId="{0C2E0104-1175-4BCF-893A-C6C0AE8A9CD9}" sibTransId="{56047772-0041-4038-BC7B-30D465B0DA78}"/>
    <dgm:cxn modelId="{0871A4D2-5A78-4014-ABD4-984430492BB3}" type="presOf" srcId="{E75AFBC3-6844-40D7-8FFC-573D2411BE79}" destId="{7D32E06D-7211-4AA6-A5A8-7622F567328A}" srcOrd="0" destOrd="0" presId="urn:microsoft.com/office/officeart/2005/8/layout/orgChart1"/>
    <dgm:cxn modelId="{63B37FA6-BA64-4AF4-AAC0-58C0B0C1802B}" srcId="{E0952EA1-CDAF-4C90-8B0E-9137A3A701B8}" destId="{30A63222-86B9-49F6-B043-1F8E2E7F98F3}" srcOrd="1" destOrd="0" parTransId="{A441993A-5128-434A-8384-AFB4819D8C74}" sibTransId="{FCDBC26A-3D96-4F63-99AB-0CA78182C57A}"/>
    <dgm:cxn modelId="{8BD645FD-8AC1-4AE8-8B7F-885ECBE361A2}" type="presOf" srcId="{9BEACE45-48EE-4B6C-8307-41920AFA7C42}" destId="{28187213-498F-47D7-9E94-F4698FF95783}" srcOrd="0" destOrd="0" presId="urn:microsoft.com/office/officeart/2005/8/layout/orgChart1"/>
    <dgm:cxn modelId="{10BE0C3F-3F01-430E-9D97-53C8AF42F28B}" type="presOf" srcId="{7B81789D-E272-4FFB-B2DF-BEC3D910DBE0}" destId="{C0E7349E-2C99-44A8-A78B-5CEC6279D996}" srcOrd="1" destOrd="0" presId="urn:microsoft.com/office/officeart/2005/8/layout/orgChart1"/>
    <dgm:cxn modelId="{39CFE01F-8C99-4ACA-88F2-968091282DFC}" type="presOf" srcId="{E6755A2D-75EE-4833-BE48-146D7093205F}" destId="{4385E769-B1F9-4105-A9C0-DF1BC96BB743}" srcOrd="1" destOrd="0" presId="urn:microsoft.com/office/officeart/2005/8/layout/orgChart1"/>
    <dgm:cxn modelId="{523D10A1-1027-412A-A3C8-9B5C1BB425EB}" type="presOf" srcId="{A94C6F40-653A-42F0-A8AA-0CA238181BC0}" destId="{A3D63E2A-87F3-434E-A7F2-A57333BA02E8}" srcOrd="0" destOrd="0" presId="urn:microsoft.com/office/officeart/2005/8/layout/orgChart1"/>
    <dgm:cxn modelId="{9E88E8E5-53BD-47DD-BE01-5E78DC2D5307}" type="presOf" srcId="{A441993A-5128-434A-8384-AFB4819D8C74}" destId="{C141D472-D715-4E03-9BC4-8B793876A3C2}" srcOrd="0" destOrd="0" presId="urn:microsoft.com/office/officeart/2005/8/layout/orgChart1"/>
    <dgm:cxn modelId="{75A3982D-4AB1-4D67-AE5F-B99533ADED78}" type="presOf" srcId="{30A63222-86B9-49F6-B043-1F8E2E7F98F3}" destId="{79623775-CF94-42E1-8DC5-4206F287547B}" srcOrd="0" destOrd="0" presId="urn:microsoft.com/office/officeart/2005/8/layout/orgChart1"/>
    <dgm:cxn modelId="{26F1057B-A4C4-4D3B-8F5D-CBFC568D0729}" type="presOf" srcId="{E6755A2D-75EE-4833-BE48-146D7093205F}" destId="{D182AF66-32D0-48D1-82BC-CAAE4359A4E0}" srcOrd="0" destOrd="0" presId="urn:microsoft.com/office/officeart/2005/8/layout/orgChart1"/>
    <dgm:cxn modelId="{1574F067-C2A0-4E44-BE3B-17C9ED354C41}" srcId="{C5E317A0-5557-458E-8592-DB756C1F9C6F}" destId="{E75AFBC3-6844-40D7-8FFC-573D2411BE79}" srcOrd="0" destOrd="0" parTransId="{91CCB7E9-2D82-46C2-9054-35856E47472F}" sibTransId="{CC9298C5-549E-4977-AB63-119A5F289B15}"/>
    <dgm:cxn modelId="{E4591DAB-FD72-434D-995B-BE723F28D5AE}" srcId="{089C9256-27D3-4521-A708-ACEDE33E0127}" destId="{7B81789D-E272-4FFB-B2DF-BEC3D910DBE0}" srcOrd="1" destOrd="0" parTransId="{9BEACE45-48EE-4B6C-8307-41920AFA7C42}" sibTransId="{E8715607-11BF-4D4C-ADA3-E50546CF29D8}"/>
    <dgm:cxn modelId="{1393BFA8-1F6F-40AE-A3AA-FB21E2EF57E2}" type="presOf" srcId="{30C560EA-7EBF-404C-AE69-BE428EB038E4}" destId="{A3A2C5BD-B743-4949-859F-EDD8886486B3}" srcOrd="0" destOrd="0" presId="urn:microsoft.com/office/officeart/2005/8/layout/orgChart1"/>
    <dgm:cxn modelId="{E68A3545-5018-4E70-A216-B998F522541D}" srcId="{089C9256-27D3-4521-A708-ACEDE33E0127}" destId="{C5E317A0-5557-458E-8592-DB756C1F9C6F}" srcOrd="0" destOrd="0" parTransId="{EC806746-AEFB-400F-8C45-AADDFCB59747}" sibTransId="{83B335A3-DE56-47EE-BA91-BC4F62C65FF1}"/>
    <dgm:cxn modelId="{3B088A5D-8A59-4170-A0F5-F5BF868B1FC2}" type="presOf" srcId="{0C2E0104-1175-4BCF-893A-C6C0AE8A9CD9}" destId="{8E02E934-D88B-4DD4-BFE9-CB088CB79257}" srcOrd="0" destOrd="0" presId="urn:microsoft.com/office/officeart/2005/8/layout/orgChart1"/>
    <dgm:cxn modelId="{D0053C07-DB38-41DF-8E6D-4FDFD6D88C24}" type="presOf" srcId="{C5E317A0-5557-458E-8592-DB756C1F9C6F}" destId="{7B6D986F-7E8D-4486-9218-02B623056B65}" srcOrd="0" destOrd="0" presId="urn:microsoft.com/office/officeart/2005/8/layout/orgChart1"/>
    <dgm:cxn modelId="{C5142784-62E2-441D-99D6-A754107C12AF}" srcId="{E0952EA1-CDAF-4C90-8B0E-9137A3A701B8}" destId="{6D24FE60-2DAA-44AF-81B7-90053351865E}" srcOrd="0" destOrd="0" parTransId="{30C560EA-7EBF-404C-AE69-BE428EB038E4}" sibTransId="{66CD8CA3-BEF0-478C-8BA6-D610A2795679}"/>
    <dgm:cxn modelId="{3D945580-344F-4793-BD10-7E5063F825F2}" type="presOf" srcId="{91CCB7E9-2D82-46C2-9054-35856E47472F}" destId="{A4D3BAD5-EFB6-40A9-8D26-F77C1DEF93D7}" srcOrd="0" destOrd="0" presId="urn:microsoft.com/office/officeart/2005/8/layout/orgChart1"/>
    <dgm:cxn modelId="{1674001F-49F7-4816-9F3B-C6B98F34D6AF}" type="presOf" srcId="{089C9256-27D3-4521-A708-ACEDE33E0127}" destId="{54EB069D-21CD-4505-B319-157C5DAB972F}" srcOrd="0" destOrd="0" presId="urn:microsoft.com/office/officeart/2005/8/layout/orgChart1"/>
    <dgm:cxn modelId="{90D8A1BA-0FDA-40D4-9719-C35738CC46D1}" type="presOf" srcId="{6D24FE60-2DAA-44AF-81B7-90053351865E}" destId="{3CF2C017-265B-4F3C-B921-29202B5AB32E}" srcOrd="0" destOrd="0" presId="urn:microsoft.com/office/officeart/2005/8/layout/orgChart1"/>
    <dgm:cxn modelId="{44D6B511-2396-4C2E-BB73-5C630C2FEE83}" type="presOf" srcId="{6D24FE60-2DAA-44AF-81B7-90053351865E}" destId="{32F940C3-FFC7-4A32-83B7-85A8206D1842}" srcOrd="1" destOrd="0" presId="urn:microsoft.com/office/officeart/2005/8/layout/orgChart1"/>
    <dgm:cxn modelId="{3CE70DCD-11FD-496D-B24F-3D13449D9118}" type="presOf" srcId="{E0952EA1-CDAF-4C90-8B0E-9137A3A701B8}" destId="{F79C0014-CF05-40EC-8226-C49595A756CB}" srcOrd="1" destOrd="0" presId="urn:microsoft.com/office/officeart/2005/8/layout/orgChart1"/>
    <dgm:cxn modelId="{37D69449-4442-4263-A976-107BFB47E414}" type="presOf" srcId="{7B81789D-E272-4FFB-B2DF-BEC3D910DBE0}" destId="{249C8AED-95F0-4C9E-A60C-757B65A2C546}" srcOrd="0" destOrd="0" presId="urn:microsoft.com/office/officeart/2005/8/layout/orgChart1"/>
    <dgm:cxn modelId="{9E67D04F-15C2-4764-BA97-2ED40C7DDB65}" type="presOf" srcId="{C5E317A0-5557-458E-8592-DB756C1F9C6F}" destId="{1661DC9A-10E4-4AD7-8FFE-781A34561A55}" srcOrd="1" destOrd="0" presId="urn:microsoft.com/office/officeart/2005/8/layout/orgChart1"/>
    <dgm:cxn modelId="{F0CE579D-F7B8-4773-86F2-5E7D8BE609E9}" type="presOf" srcId="{E0952EA1-CDAF-4C90-8B0E-9137A3A701B8}" destId="{479A4533-673D-4C29-90C4-33A06EA689B9}" srcOrd="0" destOrd="0" presId="urn:microsoft.com/office/officeart/2005/8/layout/orgChart1"/>
    <dgm:cxn modelId="{E3A2F9E0-6562-48EB-BBBA-80C261B26CAE}" type="presOf" srcId="{8034CA67-63C6-44A0-882D-7C7BEBEF5D3A}" destId="{B0DEE10B-2BDE-40E4-B665-7B647F2DFE20}" srcOrd="0" destOrd="0" presId="urn:microsoft.com/office/officeart/2005/8/layout/orgChart1"/>
    <dgm:cxn modelId="{3C0B0A8E-4815-49CA-BC54-97DEC946C6B7}" type="presOf" srcId="{E75AFBC3-6844-40D7-8FFC-573D2411BE79}" destId="{FA692A96-FE9F-4A86-BD1C-B7EDC37221BD}" srcOrd="1" destOrd="0" presId="urn:microsoft.com/office/officeart/2005/8/layout/orgChart1"/>
    <dgm:cxn modelId="{05D94301-4F01-4B66-958E-3B6B920FC28F}" type="presOf" srcId="{EC806746-AEFB-400F-8C45-AADDFCB59747}" destId="{E3ACA01F-7ACB-410C-A86C-D4C17BF7D0E3}" srcOrd="0" destOrd="0" presId="urn:microsoft.com/office/officeart/2005/8/layout/orgChart1"/>
    <dgm:cxn modelId="{EF05B8FB-39A8-4CEA-AC19-6957E927AB6B}" type="presOf" srcId="{089C9256-27D3-4521-A708-ACEDE33E0127}" destId="{73588DC9-A1E9-44BA-B398-54AF81644CC0}" srcOrd="1" destOrd="0" presId="urn:microsoft.com/office/officeart/2005/8/layout/orgChart1"/>
    <dgm:cxn modelId="{7DF7DC29-188F-4BE8-AC5E-776821784B08}" srcId="{A94C6F40-653A-42F0-A8AA-0CA238181BC0}" destId="{089C9256-27D3-4521-A708-ACEDE33E0127}" srcOrd="0" destOrd="0" parTransId="{3BC91E4F-2294-4AC0-8017-C0F357D9C5DE}" sibTransId="{FEF2B82D-9695-4D17-B86A-4696DA124976}"/>
    <dgm:cxn modelId="{1EF644DE-CD8F-4D47-9ECC-54501CE0E829}" type="presOf" srcId="{30A63222-86B9-49F6-B043-1F8E2E7F98F3}" destId="{7F246993-B8A7-423C-8063-216413BFB618}" srcOrd="1" destOrd="0" presId="urn:microsoft.com/office/officeart/2005/8/layout/orgChart1"/>
    <dgm:cxn modelId="{F3EA98D2-2C34-4BB7-AEF8-4AD2D77C6BA6}" type="presParOf" srcId="{A3D63E2A-87F3-434E-A7F2-A57333BA02E8}" destId="{27F9BCAA-8294-45B7-8989-38660B8AB85F}" srcOrd="0" destOrd="0" presId="urn:microsoft.com/office/officeart/2005/8/layout/orgChart1"/>
    <dgm:cxn modelId="{95F7A017-C613-4C8F-BD35-7832009B04B3}" type="presParOf" srcId="{27F9BCAA-8294-45B7-8989-38660B8AB85F}" destId="{B57B21FE-87FB-411F-A93A-6BAD7C27812D}" srcOrd="0" destOrd="0" presId="urn:microsoft.com/office/officeart/2005/8/layout/orgChart1"/>
    <dgm:cxn modelId="{458588F9-E6AB-4337-B83C-FAA025884DA4}" type="presParOf" srcId="{B57B21FE-87FB-411F-A93A-6BAD7C27812D}" destId="{54EB069D-21CD-4505-B319-157C5DAB972F}" srcOrd="0" destOrd="0" presId="urn:microsoft.com/office/officeart/2005/8/layout/orgChart1"/>
    <dgm:cxn modelId="{47797491-DF99-4DA3-9D94-325A9ADE92C2}" type="presParOf" srcId="{B57B21FE-87FB-411F-A93A-6BAD7C27812D}" destId="{73588DC9-A1E9-44BA-B398-54AF81644CC0}" srcOrd="1" destOrd="0" presId="urn:microsoft.com/office/officeart/2005/8/layout/orgChart1"/>
    <dgm:cxn modelId="{BE69ED23-FD95-4809-AB57-1ED0CCDD9B9E}" type="presParOf" srcId="{27F9BCAA-8294-45B7-8989-38660B8AB85F}" destId="{5C544F2E-3F36-4FF0-A24F-3C87A671C876}" srcOrd="1" destOrd="0" presId="urn:microsoft.com/office/officeart/2005/8/layout/orgChart1"/>
    <dgm:cxn modelId="{29666708-C982-49CF-9863-19DCDFF42031}" type="presParOf" srcId="{5C544F2E-3F36-4FF0-A24F-3C87A671C876}" destId="{E3ACA01F-7ACB-410C-A86C-D4C17BF7D0E3}" srcOrd="0" destOrd="0" presId="urn:microsoft.com/office/officeart/2005/8/layout/orgChart1"/>
    <dgm:cxn modelId="{35EDF161-3865-4A00-BDEC-F405008B9A9F}" type="presParOf" srcId="{5C544F2E-3F36-4FF0-A24F-3C87A671C876}" destId="{CE23D91B-0FE5-4F1D-8E4D-6287758610E7}" srcOrd="1" destOrd="0" presId="urn:microsoft.com/office/officeart/2005/8/layout/orgChart1"/>
    <dgm:cxn modelId="{B7A4FCD0-0CF7-442A-9B15-4F13E8860ED2}" type="presParOf" srcId="{CE23D91B-0FE5-4F1D-8E4D-6287758610E7}" destId="{AA5C2129-F32E-4481-9251-10E4D2521F4D}" srcOrd="0" destOrd="0" presId="urn:microsoft.com/office/officeart/2005/8/layout/orgChart1"/>
    <dgm:cxn modelId="{2CC1EFFC-F26B-4B45-A84A-8FB567330278}" type="presParOf" srcId="{AA5C2129-F32E-4481-9251-10E4D2521F4D}" destId="{7B6D986F-7E8D-4486-9218-02B623056B65}" srcOrd="0" destOrd="0" presId="urn:microsoft.com/office/officeart/2005/8/layout/orgChart1"/>
    <dgm:cxn modelId="{F85E42A8-8D1C-456B-A8CB-AAC2061B9981}" type="presParOf" srcId="{AA5C2129-F32E-4481-9251-10E4D2521F4D}" destId="{1661DC9A-10E4-4AD7-8FFE-781A34561A55}" srcOrd="1" destOrd="0" presId="urn:microsoft.com/office/officeart/2005/8/layout/orgChart1"/>
    <dgm:cxn modelId="{475C051B-C46C-41A0-BDC7-251860A5BDCB}" type="presParOf" srcId="{CE23D91B-0FE5-4F1D-8E4D-6287758610E7}" destId="{D3F3DF74-65D2-4602-857E-4381CAE4DD57}" srcOrd="1" destOrd="0" presId="urn:microsoft.com/office/officeart/2005/8/layout/orgChart1"/>
    <dgm:cxn modelId="{C3555B39-A7A1-4DBC-99AF-6C3FBC3B2E30}" type="presParOf" srcId="{D3F3DF74-65D2-4602-857E-4381CAE4DD57}" destId="{A4D3BAD5-EFB6-40A9-8D26-F77C1DEF93D7}" srcOrd="0" destOrd="0" presId="urn:microsoft.com/office/officeart/2005/8/layout/orgChart1"/>
    <dgm:cxn modelId="{816F057B-B518-4532-A210-106B48FC8550}" type="presParOf" srcId="{D3F3DF74-65D2-4602-857E-4381CAE4DD57}" destId="{C6E1E983-3B10-43E6-8A8D-DADBEFC43633}" srcOrd="1" destOrd="0" presId="urn:microsoft.com/office/officeart/2005/8/layout/orgChart1"/>
    <dgm:cxn modelId="{AF297A33-232B-44FB-9AFA-3FC27319F8A3}" type="presParOf" srcId="{C6E1E983-3B10-43E6-8A8D-DADBEFC43633}" destId="{FFA3874F-C452-4BE5-AE6B-D3168448B760}" srcOrd="0" destOrd="0" presId="urn:microsoft.com/office/officeart/2005/8/layout/orgChart1"/>
    <dgm:cxn modelId="{BD51B405-4DB0-4B4D-A6C6-D71B6FEC3C4D}" type="presParOf" srcId="{FFA3874F-C452-4BE5-AE6B-D3168448B760}" destId="{7D32E06D-7211-4AA6-A5A8-7622F567328A}" srcOrd="0" destOrd="0" presId="urn:microsoft.com/office/officeart/2005/8/layout/orgChart1"/>
    <dgm:cxn modelId="{0E39D3CF-9C2A-4785-98E2-A051485D6212}" type="presParOf" srcId="{FFA3874F-C452-4BE5-AE6B-D3168448B760}" destId="{FA692A96-FE9F-4A86-BD1C-B7EDC37221BD}" srcOrd="1" destOrd="0" presId="urn:microsoft.com/office/officeart/2005/8/layout/orgChart1"/>
    <dgm:cxn modelId="{00D71837-2A33-4ACE-850B-CE18B8EB0EEC}" type="presParOf" srcId="{C6E1E983-3B10-43E6-8A8D-DADBEFC43633}" destId="{24EFDDCA-9F87-4F43-99CC-778BC5194135}" srcOrd="1" destOrd="0" presId="urn:microsoft.com/office/officeart/2005/8/layout/orgChart1"/>
    <dgm:cxn modelId="{FFE27956-D12B-4439-B000-6A2F814D8B3F}" type="presParOf" srcId="{C6E1E983-3B10-43E6-8A8D-DADBEFC43633}" destId="{C4BAC019-2E1F-4AB7-9017-F56D9AD828A7}" srcOrd="2" destOrd="0" presId="urn:microsoft.com/office/officeart/2005/8/layout/orgChart1"/>
    <dgm:cxn modelId="{F413A07C-1C98-4725-8C61-960E9D74AE51}" type="presParOf" srcId="{D3F3DF74-65D2-4602-857E-4381CAE4DD57}" destId="{B0DEE10B-2BDE-40E4-B665-7B647F2DFE20}" srcOrd="2" destOrd="0" presId="urn:microsoft.com/office/officeart/2005/8/layout/orgChart1"/>
    <dgm:cxn modelId="{F9DA5941-9701-462C-A73C-ED4F799CF562}" type="presParOf" srcId="{D3F3DF74-65D2-4602-857E-4381CAE4DD57}" destId="{4F04E9FD-328E-4AAD-8407-DACD0625E612}" srcOrd="3" destOrd="0" presId="urn:microsoft.com/office/officeart/2005/8/layout/orgChart1"/>
    <dgm:cxn modelId="{EE98A0FF-AEB1-4389-BA75-D04138865F4C}" type="presParOf" srcId="{4F04E9FD-328E-4AAD-8407-DACD0625E612}" destId="{AC4DCCBE-832E-46FE-AB84-DAEC0080C826}" srcOrd="0" destOrd="0" presId="urn:microsoft.com/office/officeart/2005/8/layout/orgChart1"/>
    <dgm:cxn modelId="{9525673D-060D-4818-A18D-451B0272B5E3}" type="presParOf" srcId="{AC4DCCBE-832E-46FE-AB84-DAEC0080C826}" destId="{D182AF66-32D0-48D1-82BC-CAAE4359A4E0}" srcOrd="0" destOrd="0" presId="urn:microsoft.com/office/officeart/2005/8/layout/orgChart1"/>
    <dgm:cxn modelId="{AEA1F686-E70D-4817-A6AE-2AC45C13AB74}" type="presParOf" srcId="{AC4DCCBE-832E-46FE-AB84-DAEC0080C826}" destId="{4385E769-B1F9-4105-A9C0-DF1BC96BB743}" srcOrd="1" destOrd="0" presId="urn:microsoft.com/office/officeart/2005/8/layout/orgChart1"/>
    <dgm:cxn modelId="{5C3BABC0-1735-4A3E-86A1-F7A0CDBA71CB}" type="presParOf" srcId="{4F04E9FD-328E-4AAD-8407-DACD0625E612}" destId="{4C741CFF-7BA7-47D4-930C-39A69D1C7B6A}" srcOrd="1" destOrd="0" presId="urn:microsoft.com/office/officeart/2005/8/layout/orgChart1"/>
    <dgm:cxn modelId="{DF70F436-A480-437D-BE30-6B779B542F20}" type="presParOf" srcId="{4F04E9FD-328E-4AAD-8407-DACD0625E612}" destId="{0EDEDDF0-7B13-4D18-963D-13B28E925AD6}" srcOrd="2" destOrd="0" presId="urn:microsoft.com/office/officeart/2005/8/layout/orgChart1"/>
    <dgm:cxn modelId="{7C4797D0-173B-4442-92FD-CEBC7D899B58}" type="presParOf" srcId="{D3F3DF74-65D2-4602-857E-4381CAE4DD57}" destId="{8E02E934-D88B-4DD4-BFE9-CB088CB79257}" srcOrd="4" destOrd="0" presId="urn:microsoft.com/office/officeart/2005/8/layout/orgChart1"/>
    <dgm:cxn modelId="{E5031EDC-9B50-494E-A649-4254596B388C}" type="presParOf" srcId="{D3F3DF74-65D2-4602-857E-4381CAE4DD57}" destId="{8DADD6AC-C892-4AA7-AEC3-1ACF24706198}" srcOrd="5" destOrd="0" presId="urn:microsoft.com/office/officeart/2005/8/layout/orgChart1"/>
    <dgm:cxn modelId="{06569217-CB56-476D-B5C7-297D9FA9B54C}" type="presParOf" srcId="{8DADD6AC-C892-4AA7-AEC3-1ACF24706198}" destId="{D8A23309-222E-4A49-A298-D8BF6D4CC438}" srcOrd="0" destOrd="0" presId="urn:microsoft.com/office/officeart/2005/8/layout/orgChart1"/>
    <dgm:cxn modelId="{4CE10434-5FF5-4576-BCA9-7041503275C2}" type="presParOf" srcId="{D8A23309-222E-4A49-A298-D8BF6D4CC438}" destId="{479A4533-673D-4C29-90C4-33A06EA689B9}" srcOrd="0" destOrd="0" presId="urn:microsoft.com/office/officeart/2005/8/layout/orgChart1"/>
    <dgm:cxn modelId="{8B1FAAE3-FE44-4067-96B9-8602E73D65DE}" type="presParOf" srcId="{D8A23309-222E-4A49-A298-D8BF6D4CC438}" destId="{F79C0014-CF05-40EC-8226-C49595A756CB}" srcOrd="1" destOrd="0" presId="urn:microsoft.com/office/officeart/2005/8/layout/orgChart1"/>
    <dgm:cxn modelId="{60051646-2AEF-4CE3-AED1-8E594858D2E1}" type="presParOf" srcId="{8DADD6AC-C892-4AA7-AEC3-1ACF24706198}" destId="{38CAA7EB-CA9C-490F-929D-22E80C114471}" srcOrd="1" destOrd="0" presId="urn:microsoft.com/office/officeart/2005/8/layout/orgChart1"/>
    <dgm:cxn modelId="{D00E044C-1B8F-44DC-B335-406866E1C4FF}" type="presParOf" srcId="{8DADD6AC-C892-4AA7-AEC3-1ACF24706198}" destId="{857067FD-D09B-469C-8D7C-4956A8BB47CC}" srcOrd="2" destOrd="0" presId="urn:microsoft.com/office/officeart/2005/8/layout/orgChart1"/>
    <dgm:cxn modelId="{8B64DD15-4277-43A0-A3CF-8622531B566F}" type="presParOf" srcId="{857067FD-D09B-469C-8D7C-4956A8BB47CC}" destId="{A3A2C5BD-B743-4949-859F-EDD8886486B3}" srcOrd="0" destOrd="0" presId="urn:microsoft.com/office/officeart/2005/8/layout/orgChart1"/>
    <dgm:cxn modelId="{F66333B6-2930-4E8F-8D39-538948944CBB}" type="presParOf" srcId="{857067FD-D09B-469C-8D7C-4956A8BB47CC}" destId="{0451CF8D-8A8D-489D-8D0C-02EC3E100597}" srcOrd="1" destOrd="0" presId="urn:microsoft.com/office/officeart/2005/8/layout/orgChart1"/>
    <dgm:cxn modelId="{FA829A98-7AB5-4ADB-AD85-30F67E62C0D2}" type="presParOf" srcId="{0451CF8D-8A8D-489D-8D0C-02EC3E100597}" destId="{105E3186-5170-47A4-99CD-E9A0800F12AC}" srcOrd="0" destOrd="0" presId="urn:microsoft.com/office/officeart/2005/8/layout/orgChart1"/>
    <dgm:cxn modelId="{2B650DB0-2E37-4F29-9FF5-B1C6E3DF22F4}" type="presParOf" srcId="{105E3186-5170-47A4-99CD-E9A0800F12AC}" destId="{3CF2C017-265B-4F3C-B921-29202B5AB32E}" srcOrd="0" destOrd="0" presId="urn:microsoft.com/office/officeart/2005/8/layout/orgChart1"/>
    <dgm:cxn modelId="{75C0DE9E-CD30-4993-869C-A7C90DF7CAED}" type="presParOf" srcId="{105E3186-5170-47A4-99CD-E9A0800F12AC}" destId="{32F940C3-FFC7-4A32-83B7-85A8206D1842}" srcOrd="1" destOrd="0" presId="urn:microsoft.com/office/officeart/2005/8/layout/orgChart1"/>
    <dgm:cxn modelId="{FEC3EF64-3DC1-4700-AE5E-C0D407B75361}" type="presParOf" srcId="{0451CF8D-8A8D-489D-8D0C-02EC3E100597}" destId="{1F176170-9306-46DD-80AD-133B71ECBBC6}" srcOrd="1" destOrd="0" presId="urn:microsoft.com/office/officeart/2005/8/layout/orgChart1"/>
    <dgm:cxn modelId="{F1413492-BB8C-4B23-BB24-676042159E8A}" type="presParOf" srcId="{0451CF8D-8A8D-489D-8D0C-02EC3E100597}" destId="{7F72669B-DFB1-4B0B-AE01-51A0E6E2FC22}" srcOrd="2" destOrd="0" presId="urn:microsoft.com/office/officeart/2005/8/layout/orgChart1"/>
    <dgm:cxn modelId="{63EBCF20-BE67-436C-A75D-7281F2CCA62D}" type="presParOf" srcId="{857067FD-D09B-469C-8D7C-4956A8BB47CC}" destId="{C141D472-D715-4E03-9BC4-8B793876A3C2}" srcOrd="2" destOrd="0" presId="urn:microsoft.com/office/officeart/2005/8/layout/orgChart1"/>
    <dgm:cxn modelId="{3C799A2E-8248-41FF-9156-6968EBCFAE65}" type="presParOf" srcId="{857067FD-D09B-469C-8D7C-4956A8BB47CC}" destId="{2634738C-6191-4BCF-9463-177BC0642978}" srcOrd="3" destOrd="0" presId="urn:microsoft.com/office/officeart/2005/8/layout/orgChart1"/>
    <dgm:cxn modelId="{F0BBD160-EA69-4BD2-BB51-4B7DB848FED6}" type="presParOf" srcId="{2634738C-6191-4BCF-9463-177BC0642978}" destId="{5E6868E1-011B-4EB9-BBB2-314B35FDF8AC}" srcOrd="0" destOrd="0" presId="urn:microsoft.com/office/officeart/2005/8/layout/orgChart1"/>
    <dgm:cxn modelId="{3930D404-2C9A-4C58-9123-24784943C966}" type="presParOf" srcId="{5E6868E1-011B-4EB9-BBB2-314B35FDF8AC}" destId="{79623775-CF94-42E1-8DC5-4206F287547B}" srcOrd="0" destOrd="0" presId="urn:microsoft.com/office/officeart/2005/8/layout/orgChart1"/>
    <dgm:cxn modelId="{96DFF62D-D661-46B2-8EFE-61B0E1A69060}" type="presParOf" srcId="{5E6868E1-011B-4EB9-BBB2-314B35FDF8AC}" destId="{7F246993-B8A7-423C-8063-216413BFB618}" srcOrd="1" destOrd="0" presId="urn:microsoft.com/office/officeart/2005/8/layout/orgChart1"/>
    <dgm:cxn modelId="{B807EE29-6B1B-4C94-8B47-7F1E6C7F53F2}" type="presParOf" srcId="{2634738C-6191-4BCF-9463-177BC0642978}" destId="{9CC71D5D-D44F-43FC-AEB4-2DD2773E02FB}" srcOrd="1" destOrd="0" presId="urn:microsoft.com/office/officeart/2005/8/layout/orgChart1"/>
    <dgm:cxn modelId="{06934399-205C-48D4-9A9D-4818B8BEF982}" type="presParOf" srcId="{2634738C-6191-4BCF-9463-177BC0642978}" destId="{0F3457DC-EF7B-488D-BEAD-9C0D7F0EF474}" srcOrd="2" destOrd="0" presId="urn:microsoft.com/office/officeart/2005/8/layout/orgChart1"/>
    <dgm:cxn modelId="{A994329F-170C-4E03-B95A-7609A0BEECD8}" type="presParOf" srcId="{CE23D91B-0FE5-4F1D-8E4D-6287758610E7}" destId="{D2CB63F7-3A00-4B84-9024-25EE664337B9}" srcOrd="2" destOrd="0" presId="urn:microsoft.com/office/officeart/2005/8/layout/orgChart1"/>
    <dgm:cxn modelId="{23961C0A-3792-48C8-89FD-5D331A3786E6}" type="presParOf" srcId="{5C544F2E-3F36-4FF0-A24F-3C87A671C876}" destId="{28187213-498F-47D7-9E94-F4698FF95783}" srcOrd="2" destOrd="0" presId="urn:microsoft.com/office/officeart/2005/8/layout/orgChart1"/>
    <dgm:cxn modelId="{1A11D493-BAB8-4CE8-8FDE-D02AC1A25112}" type="presParOf" srcId="{5C544F2E-3F36-4FF0-A24F-3C87A671C876}" destId="{605A8652-5F13-4087-9EDE-8F5F5569CE1C}" srcOrd="3" destOrd="0" presId="urn:microsoft.com/office/officeart/2005/8/layout/orgChart1"/>
    <dgm:cxn modelId="{F2973B70-F7B4-4F67-A288-0307133BFFCD}" type="presParOf" srcId="{605A8652-5F13-4087-9EDE-8F5F5569CE1C}" destId="{51BA694A-FB26-4EE3-B81B-381A2B63F438}" srcOrd="0" destOrd="0" presId="urn:microsoft.com/office/officeart/2005/8/layout/orgChart1"/>
    <dgm:cxn modelId="{8417B249-5DDD-4E0F-B12F-E2D3F0BB39D5}" type="presParOf" srcId="{51BA694A-FB26-4EE3-B81B-381A2B63F438}" destId="{249C8AED-95F0-4C9E-A60C-757B65A2C546}" srcOrd="0" destOrd="0" presId="urn:microsoft.com/office/officeart/2005/8/layout/orgChart1"/>
    <dgm:cxn modelId="{B8A72606-70BA-4DE7-8DCE-1FE15500122F}" type="presParOf" srcId="{51BA694A-FB26-4EE3-B81B-381A2B63F438}" destId="{C0E7349E-2C99-44A8-A78B-5CEC6279D996}" srcOrd="1" destOrd="0" presId="urn:microsoft.com/office/officeart/2005/8/layout/orgChart1"/>
    <dgm:cxn modelId="{AB1DF3AF-2402-4D9C-AEC4-D19E698D6FCD}" type="presParOf" srcId="{605A8652-5F13-4087-9EDE-8F5F5569CE1C}" destId="{55525105-F7BE-47DE-AF85-82E399FCD036}" srcOrd="1" destOrd="0" presId="urn:microsoft.com/office/officeart/2005/8/layout/orgChart1"/>
    <dgm:cxn modelId="{00E7A7A3-C699-442A-A505-E522BC92C714}" type="presParOf" srcId="{605A8652-5F13-4087-9EDE-8F5F5569CE1C}" destId="{1B1346E8-F0B6-4BF5-A598-891F7B3B4C3A}" srcOrd="2" destOrd="0" presId="urn:microsoft.com/office/officeart/2005/8/layout/orgChart1"/>
    <dgm:cxn modelId="{D674DE5C-C54C-44EA-9535-337E69C80133}" type="presParOf" srcId="{27F9BCAA-8294-45B7-8989-38660B8AB85F}" destId="{A684A75A-6E2F-411C-BC86-B834A344181C}"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19.wmf"/><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drawing1.xml><?xml version="1.0" encoding="utf-8"?>
<c:userShapes xmlns:c="http://schemas.openxmlformats.org/drawingml/2006/chart">
  <cdr:relSizeAnchor xmlns:cdr="http://schemas.openxmlformats.org/drawingml/2006/chartDrawing">
    <cdr:from>
      <cdr:x>0.28346</cdr:x>
      <cdr:y>0.19655</cdr:y>
    </cdr:from>
    <cdr:to>
      <cdr:x>0.28346</cdr:x>
      <cdr:y>0.82184</cdr:y>
    </cdr:to>
    <cdr:sp macro="" textlink="">
      <cdr:nvSpPr>
        <cdr:cNvPr id="2" name="Line 18"/>
        <cdr:cNvSpPr>
          <a:spLocks xmlns:a="http://schemas.openxmlformats.org/drawingml/2006/main" noChangeShapeType="1"/>
        </cdr:cNvSpPr>
      </cdr:nvSpPr>
      <cdr:spPr bwMode="auto">
        <a:xfrm xmlns:a="http://schemas.openxmlformats.org/drawingml/2006/main">
          <a:off x="2138354" y="542924"/>
          <a:ext cx="0" cy="1727200"/>
        </a:xfrm>
        <a:prstGeom xmlns:a="http://schemas.openxmlformats.org/drawingml/2006/main" prst="line">
          <a:avLst/>
        </a:prstGeom>
        <a:noFill xmlns:a="http://schemas.openxmlformats.org/drawingml/2006/main"/>
        <a:ln xmlns:a="http://schemas.openxmlformats.org/drawingml/2006/main" w="12700" cap="sq">
          <a:solidFill>
            <a:srgbClr val="663300"/>
          </a:solidFill>
          <a:round/>
          <a:headEnd/>
          <a:tailEnd/>
        </a:ln>
        <a:effectLst xmlns:a="http://schemas.openxmlformats.org/drawingml/2006/main"/>
      </cdr:spPr>
      <cdr:txBody>
        <a:bodyPr xmlns:a="http://schemas.openxmlformats.org/drawingml/2006/main"/>
        <a:lstStyle xmlns:a="http://schemas.openxmlformats.org/drawingml/2006/main">
          <a:defPPr>
            <a:defRPr lang="en-US"/>
          </a:defPPr>
          <a:lvl1pPr algn="l" rtl="0" fontAlgn="base">
            <a:spcBef>
              <a:spcPct val="0"/>
            </a:spcBef>
            <a:spcAft>
              <a:spcPct val="0"/>
            </a:spcAft>
            <a:defRPr kern="1200">
              <a:solidFill>
                <a:srgbClr val="FFFFFF"/>
              </a:solidFill>
              <a:latin typeface="Tahoma" pitchFamily="34" charset="0"/>
            </a:defRPr>
          </a:lvl1pPr>
          <a:lvl2pPr marL="457200" algn="l" rtl="0" fontAlgn="base">
            <a:spcBef>
              <a:spcPct val="0"/>
            </a:spcBef>
            <a:spcAft>
              <a:spcPct val="0"/>
            </a:spcAft>
            <a:defRPr kern="1200">
              <a:solidFill>
                <a:srgbClr val="FFFFFF"/>
              </a:solidFill>
              <a:latin typeface="Tahoma" pitchFamily="34" charset="0"/>
            </a:defRPr>
          </a:lvl2pPr>
          <a:lvl3pPr marL="914400" algn="l" rtl="0" fontAlgn="base">
            <a:spcBef>
              <a:spcPct val="0"/>
            </a:spcBef>
            <a:spcAft>
              <a:spcPct val="0"/>
            </a:spcAft>
            <a:defRPr kern="1200">
              <a:solidFill>
                <a:srgbClr val="FFFFFF"/>
              </a:solidFill>
              <a:latin typeface="Tahoma" pitchFamily="34" charset="0"/>
            </a:defRPr>
          </a:lvl3pPr>
          <a:lvl4pPr marL="1371600" algn="l" rtl="0" fontAlgn="base">
            <a:spcBef>
              <a:spcPct val="0"/>
            </a:spcBef>
            <a:spcAft>
              <a:spcPct val="0"/>
            </a:spcAft>
            <a:defRPr kern="1200">
              <a:solidFill>
                <a:srgbClr val="FFFFFF"/>
              </a:solidFill>
              <a:latin typeface="Tahoma" pitchFamily="34" charset="0"/>
            </a:defRPr>
          </a:lvl4pPr>
          <a:lvl5pPr marL="1828800" algn="l" rtl="0" fontAlgn="base">
            <a:spcBef>
              <a:spcPct val="0"/>
            </a:spcBef>
            <a:spcAft>
              <a:spcPct val="0"/>
            </a:spcAft>
            <a:defRPr kern="1200">
              <a:solidFill>
                <a:srgbClr val="FFFFFF"/>
              </a:solidFill>
              <a:latin typeface="Tahoma" pitchFamily="34" charset="0"/>
            </a:defRPr>
          </a:lvl5pPr>
          <a:lvl6pPr marL="2286000" algn="l" defTabSz="914400" rtl="0" eaLnBrk="1" latinLnBrk="0" hangingPunct="1">
            <a:defRPr kern="1200">
              <a:solidFill>
                <a:srgbClr val="FFFFFF"/>
              </a:solidFill>
              <a:latin typeface="Tahoma" pitchFamily="34" charset="0"/>
            </a:defRPr>
          </a:lvl6pPr>
          <a:lvl7pPr marL="2743200" algn="l" defTabSz="914400" rtl="0" eaLnBrk="1" latinLnBrk="0" hangingPunct="1">
            <a:defRPr kern="1200">
              <a:solidFill>
                <a:srgbClr val="FFFFFF"/>
              </a:solidFill>
              <a:latin typeface="Tahoma" pitchFamily="34" charset="0"/>
            </a:defRPr>
          </a:lvl7pPr>
          <a:lvl8pPr marL="3200400" algn="l" defTabSz="914400" rtl="0" eaLnBrk="1" latinLnBrk="0" hangingPunct="1">
            <a:defRPr kern="1200">
              <a:solidFill>
                <a:srgbClr val="FFFFFF"/>
              </a:solidFill>
              <a:latin typeface="Tahoma" pitchFamily="34" charset="0"/>
            </a:defRPr>
          </a:lvl8pPr>
          <a:lvl9pPr marL="3657600" algn="l" defTabSz="914400" rtl="0" eaLnBrk="1" latinLnBrk="0" hangingPunct="1">
            <a:defRPr kern="1200">
              <a:solidFill>
                <a:srgbClr val="FFFFFF"/>
              </a:solidFill>
              <a:latin typeface="Tahoma" pitchFamily="34" charset="0"/>
            </a:defRPr>
          </a:lvl9pPr>
        </a:lstStyle>
        <a:p xmlns:a="http://schemas.openxmlformats.org/drawingml/2006/main">
          <a:endParaRPr lang="pl-PL"/>
        </a:p>
      </cdr:txBody>
    </cdr:sp>
  </cdr:relSizeAnchor>
  <cdr:relSizeAnchor xmlns:cdr="http://schemas.openxmlformats.org/drawingml/2006/chartDrawing">
    <cdr:from>
      <cdr:x>0.40657</cdr:x>
      <cdr:y>0.19655</cdr:y>
    </cdr:from>
    <cdr:to>
      <cdr:x>0.40657</cdr:x>
      <cdr:y>0.82184</cdr:y>
    </cdr:to>
    <cdr:sp macro="" textlink="">
      <cdr:nvSpPr>
        <cdr:cNvPr id="3" name="Line 19"/>
        <cdr:cNvSpPr>
          <a:spLocks xmlns:a="http://schemas.openxmlformats.org/drawingml/2006/main" noChangeShapeType="1"/>
        </cdr:cNvSpPr>
      </cdr:nvSpPr>
      <cdr:spPr bwMode="auto">
        <a:xfrm xmlns:a="http://schemas.openxmlformats.org/drawingml/2006/main">
          <a:off x="3067048" y="542924"/>
          <a:ext cx="0" cy="1727200"/>
        </a:xfrm>
        <a:prstGeom xmlns:a="http://schemas.openxmlformats.org/drawingml/2006/main" prst="line">
          <a:avLst/>
        </a:prstGeom>
        <a:noFill xmlns:a="http://schemas.openxmlformats.org/drawingml/2006/main"/>
        <a:ln xmlns:a="http://schemas.openxmlformats.org/drawingml/2006/main" w="12700" cap="sq">
          <a:solidFill>
            <a:srgbClr val="663300"/>
          </a:solidFill>
          <a:round/>
          <a:headEnd/>
          <a:tailEnd/>
        </a:ln>
        <a:effectLst xmlns:a="http://schemas.openxmlformats.org/drawingml/2006/main"/>
      </cdr:spPr>
      <cdr:txBody>
        <a:bodyPr xmlns:a="http://schemas.openxmlformats.org/drawingml/2006/main"/>
        <a:lstStyle xmlns:a="http://schemas.openxmlformats.org/drawingml/2006/main">
          <a:defPPr>
            <a:defRPr lang="en-US"/>
          </a:defPPr>
          <a:lvl1pPr algn="l" rtl="0" fontAlgn="base">
            <a:spcBef>
              <a:spcPct val="0"/>
            </a:spcBef>
            <a:spcAft>
              <a:spcPct val="0"/>
            </a:spcAft>
            <a:defRPr kern="1200">
              <a:solidFill>
                <a:srgbClr val="FFFFFF"/>
              </a:solidFill>
              <a:latin typeface="Tahoma" pitchFamily="34" charset="0"/>
            </a:defRPr>
          </a:lvl1pPr>
          <a:lvl2pPr marL="457200" algn="l" rtl="0" fontAlgn="base">
            <a:spcBef>
              <a:spcPct val="0"/>
            </a:spcBef>
            <a:spcAft>
              <a:spcPct val="0"/>
            </a:spcAft>
            <a:defRPr kern="1200">
              <a:solidFill>
                <a:srgbClr val="FFFFFF"/>
              </a:solidFill>
              <a:latin typeface="Tahoma" pitchFamily="34" charset="0"/>
            </a:defRPr>
          </a:lvl2pPr>
          <a:lvl3pPr marL="914400" algn="l" rtl="0" fontAlgn="base">
            <a:spcBef>
              <a:spcPct val="0"/>
            </a:spcBef>
            <a:spcAft>
              <a:spcPct val="0"/>
            </a:spcAft>
            <a:defRPr kern="1200">
              <a:solidFill>
                <a:srgbClr val="FFFFFF"/>
              </a:solidFill>
              <a:latin typeface="Tahoma" pitchFamily="34" charset="0"/>
            </a:defRPr>
          </a:lvl3pPr>
          <a:lvl4pPr marL="1371600" algn="l" rtl="0" fontAlgn="base">
            <a:spcBef>
              <a:spcPct val="0"/>
            </a:spcBef>
            <a:spcAft>
              <a:spcPct val="0"/>
            </a:spcAft>
            <a:defRPr kern="1200">
              <a:solidFill>
                <a:srgbClr val="FFFFFF"/>
              </a:solidFill>
              <a:latin typeface="Tahoma" pitchFamily="34" charset="0"/>
            </a:defRPr>
          </a:lvl4pPr>
          <a:lvl5pPr marL="1828800" algn="l" rtl="0" fontAlgn="base">
            <a:spcBef>
              <a:spcPct val="0"/>
            </a:spcBef>
            <a:spcAft>
              <a:spcPct val="0"/>
            </a:spcAft>
            <a:defRPr kern="1200">
              <a:solidFill>
                <a:srgbClr val="FFFFFF"/>
              </a:solidFill>
              <a:latin typeface="Tahoma" pitchFamily="34" charset="0"/>
            </a:defRPr>
          </a:lvl5pPr>
          <a:lvl6pPr marL="2286000" algn="l" defTabSz="914400" rtl="0" eaLnBrk="1" latinLnBrk="0" hangingPunct="1">
            <a:defRPr kern="1200">
              <a:solidFill>
                <a:srgbClr val="FFFFFF"/>
              </a:solidFill>
              <a:latin typeface="Tahoma" pitchFamily="34" charset="0"/>
            </a:defRPr>
          </a:lvl6pPr>
          <a:lvl7pPr marL="2743200" algn="l" defTabSz="914400" rtl="0" eaLnBrk="1" latinLnBrk="0" hangingPunct="1">
            <a:defRPr kern="1200">
              <a:solidFill>
                <a:srgbClr val="FFFFFF"/>
              </a:solidFill>
              <a:latin typeface="Tahoma" pitchFamily="34" charset="0"/>
            </a:defRPr>
          </a:lvl7pPr>
          <a:lvl8pPr marL="3200400" algn="l" defTabSz="914400" rtl="0" eaLnBrk="1" latinLnBrk="0" hangingPunct="1">
            <a:defRPr kern="1200">
              <a:solidFill>
                <a:srgbClr val="FFFFFF"/>
              </a:solidFill>
              <a:latin typeface="Tahoma" pitchFamily="34" charset="0"/>
            </a:defRPr>
          </a:lvl8pPr>
          <a:lvl9pPr marL="3657600" algn="l" defTabSz="914400" rtl="0" eaLnBrk="1" latinLnBrk="0" hangingPunct="1">
            <a:defRPr kern="1200">
              <a:solidFill>
                <a:srgbClr val="FFFFFF"/>
              </a:solidFill>
              <a:latin typeface="Tahoma" pitchFamily="34" charset="0"/>
            </a:defRPr>
          </a:lvl9pPr>
        </a:lstStyle>
        <a:p xmlns:a="http://schemas.openxmlformats.org/drawingml/2006/main">
          <a:endParaRPr lang="pl-PL"/>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4281488" y="0"/>
            <a:ext cx="3276600" cy="534988"/>
          </a:xfrm>
          <a:prstGeom prst="rect">
            <a:avLst/>
          </a:prstGeom>
        </p:spPr>
        <p:txBody>
          <a:bodyPr vert="horz" lIns="91440" tIns="45720" rIns="91440" bIns="45720" rtlCol="0"/>
          <a:lstStyle>
            <a:lvl1pPr algn="r">
              <a:defRPr sz="1200"/>
            </a:lvl1pPr>
          </a:lstStyle>
          <a:p>
            <a:fld id="{C4F03B7C-D5B5-40AE-8B3D-D8EDC55C747D}" type="datetimeFigureOut">
              <a:rPr lang="pl-PL" smtClean="0"/>
              <a:pPr/>
              <a:t>10.12.2020</a:t>
            </a:fld>
            <a:endParaRPr lang="pl-PL"/>
          </a:p>
        </p:txBody>
      </p:sp>
      <p:sp>
        <p:nvSpPr>
          <p:cNvPr id="4" name="Symbol zastępczy obrazu slajdu 3"/>
          <p:cNvSpPr>
            <a:spLocks noGrp="1" noRot="1" noChangeAspect="1"/>
          </p:cNvSpPr>
          <p:nvPr>
            <p:ph type="sldImg" idx="2"/>
          </p:nvPr>
        </p:nvSpPr>
        <p:spPr>
          <a:xfrm>
            <a:off x="1106488" y="801688"/>
            <a:ext cx="5346700" cy="40100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755650" y="5078413"/>
            <a:ext cx="6048375" cy="4811712"/>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10155238"/>
            <a:ext cx="3276600" cy="5349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4281488" y="10155238"/>
            <a:ext cx="3276600" cy="534987"/>
          </a:xfrm>
          <a:prstGeom prst="rect">
            <a:avLst/>
          </a:prstGeom>
        </p:spPr>
        <p:txBody>
          <a:bodyPr vert="horz" lIns="91440" tIns="45720" rIns="91440" bIns="45720" rtlCol="0" anchor="b"/>
          <a:lstStyle>
            <a:lvl1pPr algn="r">
              <a:defRPr sz="1200"/>
            </a:lvl1pPr>
          </a:lstStyle>
          <a:p>
            <a:fld id="{DFB8BE79-D456-425A-ABA7-1BDA1F40C18E}"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DFB8BE79-D456-425A-ABA7-1BDA1F40C18E}" type="slidenum">
              <a:rPr lang="pl-PL" smtClean="0"/>
              <a:pPr/>
              <a:t>9</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pl-PL" sz="3200" b="0" strike="noStrike" spc="-1">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l-PL"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l-PL" sz="3200" b="0" strike="noStrike" spc="-1">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l-PL" sz="3200" b="0" strike="noStrike" spc="-1">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pl-PL" sz="3200" b="0" strike="noStrike" spc="-1">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pl-PL" sz="3200" b="0" strike="noStrike" spc="-1">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pl-PL" sz="3200" b="0" strike="noStrike" spc="-1">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pl-PL" sz="3200" b="0" strike="noStrike" spc="-1">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pl-PL" sz="3200" b="0" strike="noStrike" spc="-1">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50"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l-PL" sz="3200" b="0" strike="noStrike" spc="-1">
              <a:latin typeface="Aria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5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l-PL" sz="3200" b="0" strike="noStrike" spc="-1">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pl-PL" sz="3200" b="0" strike="noStrike" spc="-1">
              <a:latin typeface="Aria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l-PL" sz="3200" b="0" strike="noStrike" spc="-1">
              <a:latin typeface="Arial"/>
            </a:endParaRPr>
          </a:p>
        </p:txBody>
      </p:sp>
      <p:sp>
        <p:nvSpPr>
          <p:cNvPr id="6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l-PL" sz="3200" b="0" strike="noStrike" spc="-1">
              <a:latin typeface="Arial"/>
            </a:endParaRPr>
          </a:p>
        </p:txBody>
      </p:sp>
      <p:sp>
        <p:nvSpPr>
          <p:cNvPr id="6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l-PL" sz="3200" b="0" strike="noStrike" spc="-1">
              <a:latin typeface="Arial"/>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6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l-PL" sz="3200" b="0" strike="noStrike" spc="-1">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l-PL" sz="3200" b="0" strike="noStrike" spc="-1">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l-PL" sz="3200" b="0" strike="noStrike" spc="-1">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l-PL" sz="3200" b="0" strike="noStrike" spc="-1">
              <a:latin typeface="Arial"/>
            </a:endParaRPr>
          </a:p>
        </p:txBody>
      </p:sp>
      <p:sp>
        <p:nvSpPr>
          <p:cNvPr id="6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7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pl-PL" sz="3200" b="0" strike="noStrike" spc="-1">
              <a:latin typeface="Arial"/>
            </a:endParaRPr>
          </a:p>
        </p:txBody>
      </p:sp>
      <p:sp>
        <p:nvSpPr>
          <p:cNvPr id="7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7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l-PL" sz="3200" b="0" strike="noStrike" spc="-1">
              <a:latin typeface="Arial"/>
            </a:endParaRPr>
          </a:p>
        </p:txBody>
      </p:sp>
      <p:sp>
        <p:nvSpPr>
          <p:cNvPr id="7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l-PL" sz="3200" b="0" strike="noStrike" spc="-1">
              <a:latin typeface="Arial"/>
            </a:endParaRPr>
          </a:p>
        </p:txBody>
      </p:sp>
      <p:sp>
        <p:nvSpPr>
          <p:cNvPr id="7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l-PL" sz="3200" b="0" strike="noStrike" spc="-1">
              <a:latin typeface="Arial"/>
            </a:endParaRPr>
          </a:p>
        </p:txBody>
      </p:sp>
      <p:sp>
        <p:nvSpPr>
          <p:cNvPr id="7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7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pl-PL" sz="3200" b="0" strike="noStrike" spc="-1">
              <a:latin typeface="Arial"/>
            </a:endParaRPr>
          </a:p>
        </p:txBody>
      </p:sp>
      <p:sp>
        <p:nvSpPr>
          <p:cNvPr id="8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pl-PL" sz="3200" b="0" strike="noStrike" spc="-1">
              <a:latin typeface="Arial"/>
            </a:endParaRPr>
          </a:p>
        </p:txBody>
      </p:sp>
      <p:sp>
        <p:nvSpPr>
          <p:cNvPr id="8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pl-PL" sz="3200" b="0" strike="noStrike" spc="-1">
              <a:latin typeface="Arial"/>
            </a:endParaRPr>
          </a:p>
        </p:txBody>
      </p:sp>
      <p:sp>
        <p:nvSpPr>
          <p:cNvPr id="8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pl-PL" sz="3200" b="0" strike="noStrike" spc="-1">
              <a:latin typeface="Arial"/>
            </a:endParaRPr>
          </a:p>
        </p:txBody>
      </p:sp>
      <p:sp>
        <p:nvSpPr>
          <p:cNvPr id="8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pl-PL" sz="3200" b="0" strike="noStrike" spc="-1">
              <a:latin typeface="Arial"/>
            </a:endParaRPr>
          </a:p>
        </p:txBody>
      </p:sp>
      <p:sp>
        <p:nvSpPr>
          <p:cNvPr id="8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9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pl-PL" sz="3200" b="0" strike="noStrike" spc="-1">
              <a:latin typeface="Aria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9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9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l-PL" sz="3200" b="0" strike="noStrike" spc="-1">
              <a:latin typeface="Arial"/>
            </a:endParaRPr>
          </a:p>
        </p:txBody>
      </p:sp>
      <p:sp>
        <p:nvSpPr>
          <p:cNvPr id="9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pl-PL" sz="3200" b="0" strike="noStrike" spc="-1">
              <a:latin typeface="Arial"/>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10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l-PL" sz="3200" b="0" strike="noStrike" spc="-1">
              <a:latin typeface="Arial"/>
            </a:endParaRPr>
          </a:p>
        </p:txBody>
      </p:sp>
      <p:sp>
        <p:nvSpPr>
          <p:cNvPr id="10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l-PL" sz="3200" b="0" strike="noStrike" spc="-1">
              <a:latin typeface="Arial"/>
            </a:endParaRPr>
          </a:p>
        </p:txBody>
      </p:sp>
      <p:sp>
        <p:nvSpPr>
          <p:cNvPr id="10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10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l-PL" sz="3200" b="0" strike="noStrike" spc="-1">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l-PL" sz="3200" b="0" strike="noStrike" spc="-1">
              <a:latin typeface="Arial"/>
            </a:endParaRPr>
          </a:p>
        </p:txBody>
      </p:sp>
      <p:sp>
        <p:nvSpPr>
          <p:cNvPr id="10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11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l-PL" sz="3200" b="0" strike="noStrike" spc="-1">
              <a:latin typeface="Arial"/>
            </a:endParaRPr>
          </a:p>
        </p:txBody>
      </p:sp>
      <p:sp>
        <p:nvSpPr>
          <p:cNvPr id="11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l-PL" sz="3200" b="0" strike="noStrike" spc="-1">
              <a:latin typeface="Arial"/>
            </a:endParaRPr>
          </a:p>
        </p:txBody>
      </p:sp>
      <p:sp>
        <p:nvSpPr>
          <p:cNvPr id="11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11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pl-PL" sz="3200" b="0" strike="noStrike" spc="-1">
              <a:latin typeface="Arial"/>
            </a:endParaRPr>
          </a:p>
        </p:txBody>
      </p:sp>
      <p:sp>
        <p:nvSpPr>
          <p:cNvPr id="11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11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l-PL" sz="3200" b="0" strike="noStrike" spc="-1">
              <a:latin typeface="Arial"/>
            </a:endParaRPr>
          </a:p>
        </p:txBody>
      </p:sp>
      <p:sp>
        <p:nvSpPr>
          <p:cNvPr id="11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l-PL" sz="3200" b="0" strike="noStrike" spc="-1">
              <a:latin typeface="Arial"/>
            </a:endParaRPr>
          </a:p>
        </p:txBody>
      </p:sp>
      <p:sp>
        <p:nvSpPr>
          <p:cNvPr id="11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l-PL" sz="3200" b="0" strike="noStrike" spc="-1">
              <a:latin typeface="Arial"/>
            </a:endParaRPr>
          </a:p>
        </p:txBody>
      </p:sp>
      <p:sp>
        <p:nvSpPr>
          <p:cNvPr id="12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12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pl-PL" sz="3200" b="0" strike="noStrike" spc="-1">
              <a:latin typeface="Arial"/>
            </a:endParaRPr>
          </a:p>
        </p:txBody>
      </p:sp>
      <p:sp>
        <p:nvSpPr>
          <p:cNvPr id="12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pl-PL" sz="3200" b="0" strike="noStrike" spc="-1">
              <a:latin typeface="Arial"/>
            </a:endParaRPr>
          </a:p>
        </p:txBody>
      </p:sp>
      <p:sp>
        <p:nvSpPr>
          <p:cNvPr id="12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pl-PL" sz="3200" b="0" strike="noStrike" spc="-1">
              <a:latin typeface="Arial"/>
            </a:endParaRPr>
          </a:p>
        </p:txBody>
      </p:sp>
      <p:sp>
        <p:nvSpPr>
          <p:cNvPr id="12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pl-PL" sz="3200" b="0" strike="noStrike" spc="-1">
              <a:latin typeface="Arial"/>
            </a:endParaRPr>
          </a:p>
        </p:txBody>
      </p:sp>
      <p:sp>
        <p:nvSpPr>
          <p:cNvPr id="12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pl-PL" sz="3200" b="0" strike="noStrike" spc="-1">
              <a:latin typeface="Arial"/>
            </a:endParaRPr>
          </a:p>
        </p:txBody>
      </p:sp>
      <p:sp>
        <p:nvSpPr>
          <p:cNvPr id="12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l-PL" sz="3200" b="0" strike="noStrike" spc="-1">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pl-PL" sz="3200" b="0" strike="noStrike" spc="-1">
              <a:latin typeface="Aria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l-PL" sz="3200" b="0" strike="noStrike" spc="-1">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pl-PL" sz="3200" b="0" strike="noStrike" spc="-1">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pl-PL"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l-PL" sz="3200" b="0" strike="noStrike" spc="-1">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pl-PL" sz="4400" b="0" strike="noStrike" spc="-1">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pl-PL" sz="3200" b="0" strike="noStrike" spc="-1">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pl-PL" sz="3200" b="0" strike="noStrike" spc="-1">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pl-PL" sz="3200" b="0" strike="noStrike" spc="-1">
              <a:latin typeface="Aria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Obraz 4294967295"/>
          <p:cNvPicPr/>
          <p:nvPr/>
        </p:nvPicPr>
        <p:blipFill>
          <a:blip r:embed="rId14"/>
          <a:stretch/>
        </p:blipFill>
        <p:spPr>
          <a:xfrm>
            <a:off x="4686480" y="5943600"/>
            <a:ext cx="4455360" cy="924480"/>
          </a:xfrm>
          <a:prstGeom prst="rect">
            <a:avLst/>
          </a:prstGeom>
          <a:ln>
            <a:noFill/>
          </a:ln>
        </p:spPr>
      </p:pic>
      <p:sp>
        <p:nvSpPr>
          <p:cNvPr id="7" name="CustomShape 1"/>
          <p:cNvSpPr/>
          <p:nvPr/>
        </p:nvSpPr>
        <p:spPr>
          <a:xfrm>
            <a:off x="6392880" y="6078600"/>
            <a:ext cx="2496600" cy="659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pl-PL" sz="3750" b="1" strike="noStrike" spc="-1">
                <a:solidFill>
                  <a:srgbClr val="FFFFFF"/>
                </a:solidFill>
                <a:latin typeface="Calibri"/>
                <a:ea typeface="DejaVu Sans"/>
              </a:rPr>
              <a:t>www.pcz.pl</a:t>
            </a:r>
            <a:endParaRPr lang="pl-PL" sz="3750" b="0" strike="noStrike" spc="-1">
              <a:latin typeface="Arial"/>
            </a:endParaRPr>
          </a:p>
        </p:txBody>
      </p:sp>
      <p:pic>
        <p:nvPicPr>
          <p:cNvPr id="2" name="Obraz 1"/>
          <p:cNvPicPr/>
          <p:nvPr/>
        </p:nvPicPr>
        <p:blipFill>
          <a:blip r:embed="rId15"/>
          <a:stretch/>
        </p:blipFill>
        <p:spPr>
          <a:xfrm>
            <a:off x="550440" y="0"/>
            <a:ext cx="4142880" cy="5468400"/>
          </a:xfrm>
          <a:prstGeom prst="rect">
            <a:avLst/>
          </a:prstGeom>
          <a:ln>
            <a:noFill/>
          </a:ln>
        </p:spPr>
      </p:pic>
      <p:pic>
        <p:nvPicPr>
          <p:cNvPr id="3" name="Obraz 2"/>
          <p:cNvPicPr/>
          <p:nvPr/>
        </p:nvPicPr>
        <p:blipFill>
          <a:blip r:embed="rId14"/>
          <a:stretch/>
        </p:blipFill>
        <p:spPr>
          <a:xfrm>
            <a:off x="4686480" y="5943600"/>
            <a:ext cx="4455360" cy="924480"/>
          </a:xfrm>
          <a:prstGeom prst="rect">
            <a:avLst/>
          </a:prstGeom>
          <a:ln>
            <a:noFill/>
          </a:ln>
        </p:spPr>
      </p:pic>
      <p:sp>
        <p:nvSpPr>
          <p:cNvPr id="4" name="PlaceHolder 2"/>
          <p:cNvSpPr>
            <a:spLocks noGrp="1"/>
          </p:cNvSpPr>
          <p:nvPr>
            <p:ph type="title"/>
          </p:nvPr>
        </p:nvSpPr>
        <p:spPr>
          <a:xfrm>
            <a:off x="457200" y="273600"/>
            <a:ext cx="8229240" cy="1144800"/>
          </a:xfrm>
          <a:prstGeom prst="rect">
            <a:avLst/>
          </a:prstGeom>
        </p:spPr>
        <p:txBody>
          <a:bodyPr lIns="0" tIns="0" rIns="0" bIns="0" anchor="ctr"/>
          <a:lstStyle/>
          <a:p>
            <a:pPr algn="ctr"/>
            <a:r>
              <a:rPr lang="pl-PL" sz="4400" b="0" strike="noStrike" spc="-1">
                <a:latin typeface="Arial"/>
              </a:rPr>
              <a:t>Kliknij, aby edytować format tekstu tytułu</a:t>
            </a:r>
          </a:p>
        </p:txBody>
      </p:sp>
      <p:sp>
        <p:nvSpPr>
          <p:cNvPr id="5" name="PlaceHolder 3"/>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l-PL" sz="3200" b="0" strike="noStrike" spc="-1">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latin typeface="Arial"/>
              </a:rPr>
              <a:t>Trzeci poziom konspektu</a:t>
            </a:r>
          </a:p>
          <a:p>
            <a:pPr marL="1728000" lvl="3" indent="-216000">
              <a:spcBef>
                <a:spcPts val="567"/>
              </a:spcBef>
              <a:buClr>
                <a:srgbClr val="000000"/>
              </a:buClr>
              <a:buSzPct val="75000"/>
              <a:buFont typeface="Symbol" charset="2"/>
              <a:buChar char=""/>
            </a:pPr>
            <a:r>
              <a:rPr lang="pl-PL" sz="2000" b="0" strike="noStrike" spc="-1">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 name="Obraz 41"/>
          <p:cNvPicPr/>
          <p:nvPr/>
        </p:nvPicPr>
        <p:blipFill>
          <a:blip r:embed="rId14"/>
          <a:stretch/>
        </p:blipFill>
        <p:spPr>
          <a:xfrm>
            <a:off x="7213680" y="6477120"/>
            <a:ext cx="1927800" cy="391320"/>
          </a:xfrm>
          <a:prstGeom prst="rect">
            <a:avLst/>
          </a:prstGeom>
          <a:ln>
            <a:noFill/>
          </a:ln>
        </p:spPr>
      </p:pic>
      <p:pic>
        <p:nvPicPr>
          <p:cNvPr id="43" name="Obraz 16"/>
          <p:cNvPicPr/>
          <p:nvPr/>
        </p:nvPicPr>
        <p:blipFill>
          <a:blip r:embed="rId15" cstate="print"/>
          <a:stretch/>
        </p:blipFill>
        <p:spPr>
          <a:xfrm>
            <a:off x="372240" y="0"/>
            <a:ext cx="908280" cy="1199520"/>
          </a:xfrm>
          <a:prstGeom prst="rect">
            <a:avLst/>
          </a:prstGeom>
          <a:ln>
            <a:noFill/>
          </a:ln>
        </p:spPr>
      </p:pic>
      <p:sp>
        <p:nvSpPr>
          <p:cNvPr id="44" name="Line 1"/>
          <p:cNvSpPr/>
          <p:nvPr/>
        </p:nvSpPr>
        <p:spPr>
          <a:xfrm>
            <a:off x="1364760" y="798840"/>
            <a:ext cx="7779240" cy="360"/>
          </a:xfrm>
          <a:prstGeom prst="line">
            <a:avLst/>
          </a:prstGeom>
          <a:ln>
            <a:round/>
          </a:ln>
        </p:spPr>
        <p:style>
          <a:lnRef idx="1">
            <a:schemeClr val="dk1"/>
          </a:lnRef>
          <a:fillRef idx="0">
            <a:schemeClr val="dk1"/>
          </a:fillRef>
          <a:effectRef idx="0">
            <a:schemeClr val="dk1"/>
          </a:effectRef>
          <a:fontRef idx="minor"/>
        </p:style>
      </p:sp>
      <p:sp>
        <p:nvSpPr>
          <p:cNvPr id="45" name="CustomShape 2"/>
          <p:cNvSpPr/>
          <p:nvPr/>
        </p:nvSpPr>
        <p:spPr>
          <a:xfrm>
            <a:off x="7525440" y="6486120"/>
            <a:ext cx="1505160" cy="36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pl-PL" sz="1800" b="1" strike="noStrike" spc="-1">
                <a:solidFill>
                  <a:srgbClr val="FFFFFF"/>
                </a:solidFill>
                <a:latin typeface="Calibri"/>
                <a:ea typeface="DejaVu Sans"/>
              </a:rPr>
              <a:t>www.pcz.pl</a:t>
            </a:r>
            <a:endParaRPr lang="pl-PL" sz="1800" b="0" strike="noStrike" spc="-1">
              <a:latin typeface="Arial"/>
            </a:endParaRPr>
          </a:p>
        </p:txBody>
      </p:sp>
      <p:pic>
        <p:nvPicPr>
          <p:cNvPr id="46" name="Obraz 45"/>
          <p:cNvPicPr/>
          <p:nvPr/>
        </p:nvPicPr>
        <p:blipFill>
          <a:blip r:embed="rId14"/>
          <a:stretch/>
        </p:blipFill>
        <p:spPr>
          <a:xfrm>
            <a:off x="7213680" y="6477120"/>
            <a:ext cx="1927800" cy="391320"/>
          </a:xfrm>
          <a:prstGeom prst="rect">
            <a:avLst/>
          </a:prstGeom>
          <a:ln>
            <a:noFill/>
          </a:ln>
        </p:spPr>
      </p:pic>
      <p:sp>
        <p:nvSpPr>
          <p:cNvPr id="47" name="PlaceHolder 3"/>
          <p:cNvSpPr>
            <a:spLocks noGrp="1"/>
          </p:cNvSpPr>
          <p:nvPr>
            <p:ph type="title"/>
          </p:nvPr>
        </p:nvSpPr>
        <p:spPr>
          <a:xfrm>
            <a:off x="457200" y="273600"/>
            <a:ext cx="8229240" cy="1144800"/>
          </a:xfrm>
          <a:prstGeom prst="rect">
            <a:avLst/>
          </a:prstGeom>
        </p:spPr>
        <p:txBody>
          <a:bodyPr lIns="0" tIns="0" rIns="0" bIns="0" anchor="ctr"/>
          <a:lstStyle/>
          <a:p>
            <a:pPr algn="ctr"/>
            <a:r>
              <a:rPr lang="pl-PL" sz="4400" b="0" strike="noStrike" spc="-1">
                <a:latin typeface="Arial"/>
              </a:rPr>
              <a:t>Kliknij, aby edytować format tekstu tytułu</a:t>
            </a:r>
          </a:p>
        </p:txBody>
      </p:sp>
      <p:sp>
        <p:nvSpPr>
          <p:cNvPr id="48"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l-PL" sz="3200" b="0" strike="noStrike" spc="-1">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latin typeface="Arial"/>
              </a:rPr>
              <a:t>Trzeci poziom konspektu</a:t>
            </a:r>
          </a:p>
          <a:p>
            <a:pPr marL="1728000" lvl="3" indent="-216000">
              <a:spcBef>
                <a:spcPts val="567"/>
              </a:spcBef>
              <a:buClr>
                <a:srgbClr val="000000"/>
              </a:buClr>
              <a:buSzPct val="75000"/>
              <a:buFont typeface="Symbol" charset="2"/>
              <a:buChar char=""/>
            </a:pPr>
            <a:r>
              <a:rPr lang="pl-PL" sz="2000" b="0" strike="noStrike" spc="-1">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5" name="Obraz 84"/>
          <p:cNvPicPr/>
          <p:nvPr/>
        </p:nvPicPr>
        <p:blipFill>
          <a:blip r:embed="rId14"/>
          <a:stretch/>
        </p:blipFill>
        <p:spPr>
          <a:xfrm>
            <a:off x="4686480" y="5943600"/>
            <a:ext cx="4455360" cy="924480"/>
          </a:xfrm>
          <a:prstGeom prst="rect">
            <a:avLst/>
          </a:prstGeom>
          <a:ln>
            <a:noFill/>
          </a:ln>
        </p:spPr>
      </p:pic>
      <p:pic>
        <p:nvPicPr>
          <p:cNvPr id="86" name="Obraz 8"/>
          <p:cNvPicPr/>
          <p:nvPr/>
        </p:nvPicPr>
        <p:blipFill>
          <a:blip r:embed="rId15"/>
          <a:stretch/>
        </p:blipFill>
        <p:spPr>
          <a:xfrm>
            <a:off x="550440" y="0"/>
            <a:ext cx="4142880" cy="5468400"/>
          </a:xfrm>
          <a:prstGeom prst="rect">
            <a:avLst/>
          </a:prstGeom>
          <a:ln>
            <a:noFill/>
          </a:ln>
        </p:spPr>
      </p:pic>
      <p:sp>
        <p:nvSpPr>
          <p:cNvPr id="87" name="CustomShape 1"/>
          <p:cNvSpPr/>
          <p:nvPr/>
        </p:nvSpPr>
        <p:spPr>
          <a:xfrm>
            <a:off x="4584240" y="1182600"/>
            <a:ext cx="4317480" cy="184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pl-PL" sz="5780" b="0" strike="noStrike" spc="-1">
                <a:solidFill>
                  <a:srgbClr val="231E5E"/>
                </a:solidFill>
                <a:latin typeface="Times New Roman"/>
                <a:ea typeface="DejaVu Sans"/>
              </a:rPr>
              <a:t>DZIĘKUJĘ ZA UWAGĘ</a:t>
            </a:r>
            <a:endParaRPr lang="pl-PL" sz="5780" b="0" strike="noStrike" spc="-1">
              <a:latin typeface="Arial"/>
            </a:endParaRPr>
          </a:p>
        </p:txBody>
      </p:sp>
      <p:sp>
        <p:nvSpPr>
          <p:cNvPr id="88" name="CustomShape 2"/>
          <p:cNvSpPr/>
          <p:nvPr/>
        </p:nvSpPr>
        <p:spPr>
          <a:xfrm>
            <a:off x="6392880" y="6078600"/>
            <a:ext cx="2496600" cy="659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pl-PL" sz="3750" b="1" strike="noStrike" spc="-1">
                <a:solidFill>
                  <a:srgbClr val="FFFFFF"/>
                </a:solidFill>
                <a:latin typeface="Calibri"/>
                <a:ea typeface="DejaVu Sans"/>
              </a:rPr>
              <a:t>www.pcz.pl</a:t>
            </a:r>
            <a:endParaRPr lang="pl-PL" sz="3750" b="0" strike="noStrike" spc="-1">
              <a:latin typeface="Arial"/>
            </a:endParaRPr>
          </a:p>
        </p:txBody>
      </p:sp>
      <p:pic>
        <p:nvPicPr>
          <p:cNvPr id="89" name="Obraz 88"/>
          <p:cNvPicPr/>
          <p:nvPr/>
        </p:nvPicPr>
        <p:blipFill>
          <a:blip r:embed="rId14"/>
          <a:stretch/>
        </p:blipFill>
        <p:spPr>
          <a:xfrm>
            <a:off x="4686480" y="5943600"/>
            <a:ext cx="4455360" cy="924480"/>
          </a:xfrm>
          <a:prstGeom prst="rect">
            <a:avLst/>
          </a:prstGeom>
          <a:ln>
            <a:noFill/>
          </a:ln>
        </p:spPr>
      </p:pic>
      <p:sp>
        <p:nvSpPr>
          <p:cNvPr id="90" name="PlaceHolder 3"/>
          <p:cNvSpPr>
            <a:spLocks noGrp="1"/>
          </p:cNvSpPr>
          <p:nvPr>
            <p:ph type="title"/>
          </p:nvPr>
        </p:nvSpPr>
        <p:spPr>
          <a:xfrm>
            <a:off x="457200" y="273600"/>
            <a:ext cx="8229240" cy="1144800"/>
          </a:xfrm>
          <a:prstGeom prst="rect">
            <a:avLst/>
          </a:prstGeom>
        </p:spPr>
        <p:txBody>
          <a:bodyPr lIns="0" tIns="0" rIns="0" bIns="0" anchor="ctr"/>
          <a:lstStyle/>
          <a:p>
            <a:pPr algn="ctr"/>
            <a:r>
              <a:rPr lang="pl-PL" sz="4400" b="0" strike="noStrike" spc="-1">
                <a:latin typeface="Arial"/>
              </a:rPr>
              <a:t>Kliknij, aby edytować format tekstu tytułu</a:t>
            </a:r>
          </a:p>
        </p:txBody>
      </p:sp>
      <p:sp>
        <p:nvSpPr>
          <p:cNvPr id="91"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pl-PL" sz="3200" b="0" strike="noStrike" spc="-1">
                <a:latin typeface="Arial"/>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Arial"/>
              </a:rPr>
              <a:t>Drugi poziom konspektu</a:t>
            </a:r>
          </a:p>
          <a:p>
            <a:pPr marL="1296000" lvl="2" indent="-288000">
              <a:spcBef>
                <a:spcPts val="850"/>
              </a:spcBef>
              <a:buClr>
                <a:srgbClr val="000000"/>
              </a:buClr>
              <a:buSzPct val="45000"/>
              <a:buFont typeface="Wingdings" charset="2"/>
              <a:buChar char=""/>
            </a:pPr>
            <a:r>
              <a:rPr lang="pl-PL" sz="2400" b="0" strike="noStrike" spc="-1">
                <a:latin typeface="Arial"/>
              </a:rPr>
              <a:t>Trzeci poziom konspektu</a:t>
            </a:r>
          </a:p>
          <a:p>
            <a:pPr marL="1728000" lvl="3" indent="-216000">
              <a:spcBef>
                <a:spcPts val="567"/>
              </a:spcBef>
              <a:buClr>
                <a:srgbClr val="000000"/>
              </a:buClr>
              <a:buSzPct val="75000"/>
              <a:buFont typeface="Symbol" charset="2"/>
              <a:buChar char=""/>
            </a:pPr>
            <a:r>
              <a:rPr lang="pl-PL" sz="2000" b="0" strike="noStrike" spc="-1">
                <a:latin typeface="Arial"/>
              </a:rPr>
              <a:t>Czwarty poziom konspektu</a:t>
            </a:r>
          </a:p>
          <a:p>
            <a:pPr marL="2160000" lvl="4" indent="-216000">
              <a:spcBef>
                <a:spcPts val="283"/>
              </a:spcBef>
              <a:buClr>
                <a:srgbClr val="000000"/>
              </a:buClr>
              <a:buSzPct val="45000"/>
              <a:buFont typeface="Wingdings" charset="2"/>
              <a:buChar char=""/>
            </a:pPr>
            <a:r>
              <a:rPr lang="pl-PL" sz="2000" b="0" strike="noStrike" spc="-1">
                <a:latin typeface="Arial"/>
              </a:rPr>
              <a:t>Piąty poziom konspektu</a:t>
            </a:r>
          </a:p>
          <a:p>
            <a:pPr marL="2592000" lvl="5" indent="-216000">
              <a:spcBef>
                <a:spcPts val="283"/>
              </a:spcBef>
              <a:buClr>
                <a:srgbClr val="000000"/>
              </a:buClr>
              <a:buSzPct val="45000"/>
              <a:buFont typeface="Wingdings" charset="2"/>
              <a:buChar char=""/>
            </a:pPr>
            <a:r>
              <a:rPr lang="pl-PL" sz="2000" b="0" strike="noStrike" spc="-1">
                <a:latin typeface="Arial"/>
              </a:rPr>
              <a:t>Szósty poziom konspektu</a:t>
            </a:r>
          </a:p>
          <a:p>
            <a:pPr marL="3024000" lvl="6" indent="-216000">
              <a:spcBef>
                <a:spcPts val="283"/>
              </a:spcBef>
              <a:buClr>
                <a:srgbClr val="000000"/>
              </a:buClr>
              <a:buSzPct val="45000"/>
              <a:buFont typeface="Wingdings" charset="2"/>
              <a:buChar char=""/>
            </a:pPr>
            <a:r>
              <a:rPr lang="pl-PL" sz="2000" b="0" strike="noStrike" spc="-1">
                <a:latin typeface="Arial"/>
              </a:rPr>
              <a:t>Siódmy poziom konspektu</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13.xml"/><Relationship Id="rId1" Type="http://schemas.openxmlformats.org/officeDocument/2006/relationships/audio" Target="../media/audio10.wav"/><Relationship Id="rId6" Type="http://schemas.openxmlformats.org/officeDocument/2006/relationships/image" Target="../media/image7.png"/><Relationship Id="rId5" Type="http://schemas.openxmlformats.org/officeDocument/2006/relationships/chart" Target="../charts/chart1.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slideLayout" Target="../slideLayouts/slideLayout13.xml"/><Relationship Id="rId7" Type="http://schemas.openxmlformats.org/officeDocument/2006/relationships/image" Target="../media/image32.emf"/><Relationship Id="rId2" Type="http://schemas.openxmlformats.org/officeDocument/2006/relationships/audio" Target="../media/audio11.wav"/><Relationship Id="rId1" Type="http://schemas.openxmlformats.org/officeDocument/2006/relationships/vmlDrawing" Target="../drawings/vmlDrawing4.v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7.png"/><Relationship Id="rId4" Type="http://schemas.openxmlformats.org/officeDocument/2006/relationships/image" Target="../media/image29.emf"/><Relationship Id="rId9"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oleObject" Target="../embeddings/oleObject8.bin"/><Relationship Id="rId2" Type="http://schemas.openxmlformats.org/officeDocument/2006/relationships/audio" Target="../media/audio12.wav"/><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oleObject" Target="../embeddings/Arkusz_programu_Microsoft_Office_Excel_97_20031.xls"/><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audio" Target="../media/audio13.wav"/><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4.wav"/><Relationship Id="rId1" Type="http://schemas.openxmlformats.org/officeDocument/2006/relationships/vmlDrawing" Target="../drawings/vmlDrawing6.vml"/><Relationship Id="rId5" Type="http://schemas.openxmlformats.org/officeDocument/2006/relationships/image" Target="../media/image7.png"/><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5.wav"/><Relationship Id="rId1" Type="http://schemas.openxmlformats.org/officeDocument/2006/relationships/vmlDrawing" Target="../drawings/vmlDrawing7.vml"/><Relationship Id="rId5" Type="http://schemas.openxmlformats.org/officeDocument/2006/relationships/image" Target="../media/image7.png"/><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4.xml"/><Relationship Id="rId1" Type="http://schemas.openxmlformats.org/officeDocument/2006/relationships/audio" Target="../media/audio16.wav"/><Relationship Id="rId5" Type="http://schemas.openxmlformats.org/officeDocument/2006/relationships/image" Target="../media/image7.png"/><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14.xml"/><Relationship Id="rId1" Type="http://schemas.openxmlformats.org/officeDocument/2006/relationships/audio" Target="../media/audio17.wav"/><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audio" Target="../media/audio18.wav"/><Relationship Id="rId6" Type="http://schemas.openxmlformats.org/officeDocument/2006/relationships/image" Target="../media/image26.emf"/><Relationship Id="rId5" Type="http://schemas.openxmlformats.org/officeDocument/2006/relationships/chart" Target="../charts/chart3.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audio19.wav"/><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13.xml"/><Relationship Id="rId1" Type="http://schemas.openxmlformats.org/officeDocument/2006/relationships/audio" Target="../media/audio2.wav"/><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20.wav"/><Relationship Id="rId1" Type="http://schemas.openxmlformats.org/officeDocument/2006/relationships/vmlDrawing" Target="../drawings/vmlDrawing9.vml"/><Relationship Id="rId6" Type="http://schemas.openxmlformats.org/officeDocument/2006/relationships/image" Target="../media/image7.png"/><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audio22.wav"/><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23.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slideLayout" Target="../slideLayouts/slideLayout13.xml"/><Relationship Id="rId7" Type="http://schemas.openxmlformats.org/officeDocument/2006/relationships/image" Target="../media/image58.emf"/><Relationship Id="rId2" Type="http://schemas.openxmlformats.org/officeDocument/2006/relationships/audio" Target="../media/audio23.wav"/><Relationship Id="rId1" Type="http://schemas.openxmlformats.org/officeDocument/2006/relationships/vmlDrawing" Target="../drawings/vmlDrawing11.vml"/><Relationship Id="rId6" Type="http://schemas.openxmlformats.org/officeDocument/2006/relationships/image" Target="../media/image57.emf"/><Relationship Id="rId5" Type="http://schemas.openxmlformats.org/officeDocument/2006/relationships/image" Target="../media/image56.emf"/><Relationship Id="rId10" Type="http://schemas.openxmlformats.org/officeDocument/2006/relationships/image" Target="../media/image7.png"/><Relationship Id="rId4" Type="http://schemas.openxmlformats.org/officeDocument/2006/relationships/image" Target="../media/image55.emf"/><Relationship Id="rId9" Type="http://schemas.openxmlformats.org/officeDocument/2006/relationships/oleObject" Target="../embeddings/Arkusz_programu_Microsoft_Office_Excel_97_20032.xls"/></Relationships>
</file>

<file path=ppt/slides/_rels/slide2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slideLayout" Target="../slideLayouts/slideLayout13.xml"/><Relationship Id="rId1" Type="http://schemas.openxmlformats.org/officeDocument/2006/relationships/audio" Target="../media/audio24.wav"/><Relationship Id="rId6" Type="http://schemas.openxmlformats.org/officeDocument/2006/relationships/image" Target="../media/image7.png"/><Relationship Id="rId5" Type="http://schemas.openxmlformats.org/officeDocument/2006/relationships/chart" Target="../charts/chart4.xml"/><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slideLayout" Target="../slideLayouts/slideLayout13.xml"/><Relationship Id="rId7" Type="http://schemas.openxmlformats.org/officeDocument/2006/relationships/image" Target="../media/image68.emf"/><Relationship Id="rId2" Type="http://schemas.openxmlformats.org/officeDocument/2006/relationships/audio" Target="../media/audio25.wav"/><Relationship Id="rId1" Type="http://schemas.openxmlformats.org/officeDocument/2006/relationships/vmlDrawing" Target="../drawings/vmlDrawing12.vml"/><Relationship Id="rId6" Type="http://schemas.openxmlformats.org/officeDocument/2006/relationships/image" Target="../media/image67.emf"/><Relationship Id="rId11" Type="http://schemas.openxmlformats.org/officeDocument/2006/relationships/image" Target="../media/image7.png"/><Relationship Id="rId5" Type="http://schemas.openxmlformats.org/officeDocument/2006/relationships/image" Target="../media/image66.emf"/><Relationship Id="rId10" Type="http://schemas.openxmlformats.org/officeDocument/2006/relationships/oleObject" Target="../embeddings/oleObject20.bin"/><Relationship Id="rId4" Type="http://schemas.openxmlformats.org/officeDocument/2006/relationships/image" Target="../media/image65.emf"/><Relationship Id="rId9"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slideLayout" Target="../slideLayouts/slideLayout13.xml"/><Relationship Id="rId7" Type="http://schemas.openxmlformats.org/officeDocument/2006/relationships/image" Target="../media/image76.emf"/><Relationship Id="rId12" Type="http://schemas.openxmlformats.org/officeDocument/2006/relationships/image" Target="../media/image7.png"/><Relationship Id="rId2" Type="http://schemas.openxmlformats.org/officeDocument/2006/relationships/audio" Target="../media/audio26.wav"/><Relationship Id="rId1" Type="http://schemas.openxmlformats.org/officeDocument/2006/relationships/vmlDrawing" Target="../drawings/vmlDrawing13.vml"/><Relationship Id="rId6" Type="http://schemas.openxmlformats.org/officeDocument/2006/relationships/image" Target="../media/image75.emf"/><Relationship Id="rId11" Type="http://schemas.openxmlformats.org/officeDocument/2006/relationships/oleObject" Target="../embeddings/oleObject24.bin"/><Relationship Id="rId5" Type="http://schemas.openxmlformats.org/officeDocument/2006/relationships/image" Target="../media/image74.emf"/><Relationship Id="rId10" Type="http://schemas.openxmlformats.org/officeDocument/2006/relationships/oleObject" Target="../embeddings/oleObject23.bin"/><Relationship Id="rId4" Type="http://schemas.openxmlformats.org/officeDocument/2006/relationships/image" Target="../media/image73.emf"/><Relationship Id="rId9" Type="http://schemas.openxmlformats.org/officeDocument/2006/relationships/oleObject" Target="../embeddings/oleObject22.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27.wav"/><Relationship Id="rId1" Type="http://schemas.openxmlformats.org/officeDocument/2006/relationships/vmlDrawing" Target="../drawings/vmlDrawing14.vml"/><Relationship Id="rId5" Type="http://schemas.openxmlformats.org/officeDocument/2006/relationships/image" Target="../media/image7.png"/><Relationship Id="rId4" Type="http://schemas.openxmlformats.org/officeDocument/2006/relationships/oleObject" Target="../embeddings/oleObject25.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28.wav"/><Relationship Id="rId1" Type="http://schemas.openxmlformats.org/officeDocument/2006/relationships/vmlDrawing" Target="../drawings/vmlDrawing15.vml"/><Relationship Id="rId6" Type="http://schemas.openxmlformats.org/officeDocument/2006/relationships/image" Target="../media/image7.png"/><Relationship Id="rId5" Type="http://schemas.openxmlformats.org/officeDocument/2006/relationships/image" Target="../media/image79.emf"/><Relationship Id="rId4" Type="http://schemas.openxmlformats.org/officeDocument/2006/relationships/oleObject" Target="../embeddings/Arkusz_programu_Microsoft_Office_Excel_97_20033.xls"/></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4.xml"/><Relationship Id="rId1" Type="http://schemas.openxmlformats.org/officeDocument/2006/relationships/audio" Target="../media/audio29.wav"/><Relationship Id="rId5" Type="http://schemas.openxmlformats.org/officeDocument/2006/relationships/image" Target="../media/image7.png"/><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4.xml"/><Relationship Id="rId1" Type="http://schemas.openxmlformats.org/officeDocument/2006/relationships/audio" Target="../media/audio30.wav"/><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14.xml"/><Relationship Id="rId1" Type="http://schemas.openxmlformats.org/officeDocument/2006/relationships/audio" Target="../media/audio31.wav"/><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6.emf"/><Relationship Id="rId7" Type="http://schemas.openxmlformats.org/officeDocument/2006/relationships/chart" Target="../charts/chart6.xml"/><Relationship Id="rId2" Type="http://schemas.openxmlformats.org/officeDocument/2006/relationships/slideLayout" Target="../slideLayouts/slideLayout14.xml"/><Relationship Id="rId1" Type="http://schemas.openxmlformats.org/officeDocument/2006/relationships/audio" Target="../media/audio32.wav"/><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slideLayout" Target="../slideLayouts/slideLayout14.xml"/><Relationship Id="rId1" Type="http://schemas.openxmlformats.org/officeDocument/2006/relationships/audio" Target="../media/audio33.wav"/><Relationship Id="rId6" Type="http://schemas.openxmlformats.org/officeDocument/2006/relationships/chart" Target="../charts/chart7.xml"/><Relationship Id="rId5" Type="http://schemas.openxmlformats.org/officeDocument/2006/relationships/image" Target="../media/image86.png"/><Relationship Id="rId4" Type="http://schemas.openxmlformats.org/officeDocument/2006/relationships/image" Target="../media/image26.emf"/></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5.xml"/><Relationship Id="rId1" Type="http://schemas.openxmlformats.org/officeDocument/2006/relationships/audio" Target="../media/audio34.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audio4.wav"/><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3.emf"/><Relationship Id="rId7" Type="http://schemas.openxmlformats.org/officeDocument/2006/relationships/diagramData" Target="../diagrams/data1.xml"/><Relationship Id="rId2" Type="http://schemas.openxmlformats.org/officeDocument/2006/relationships/slideLayout" Target="../slideLayouts/slideLayout13.xml"/><Relationship Id="rId1" Type="http://schemas.openxmlformats.org/officeDocument/2006/relationships/audio" Target="../media/audio5.wav"/><Relationship Id="rId6" Type="http://schemas.openxmlformats.org/officeDocument/2006/relationships/image" Target="../media/image16.emf"/><Relationship Id="rId11" Type="http://schemas.openxmlformats.org/officeDocument/2006/relationships/image" Target="../media/image7.png"/><Relationship Id="rId5" Type="http://schemas.openxmlformats.org/officeDocument/2006/relationships/image" Target="../media/image15.emf"/><Relationship Id="rId10" Type="http://schemas.openxmlformats.org/officeDocument/2006/relationships/diagramColors" Target="../diagrams/colors1.xml"/><Relationship Id="rId4" Type="http://schemas.openxmlformats.org/officeDocument/2006/relationships/image" Target="../media/image14.emf"/><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audio" Target="../media/audio6.wav"/><Relationship Id="rId5" Type="http://schemas.openxmlformats.org/officeDocument/2006/relationships/image" Target="../media/image7.png"/><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13.xml"/><Relationship Id="rId7" Type="http://schemas.openxmlformats.org/officeDocument/2006/relationships/oleObject" Target="../embeddings/oleObject3.bin"/><Relationship Id="rId2" Type="http://schemas.openxmlformats.org/officeDocument/2006/relationships/audio" Target="../media/audio7.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3.emf"/><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8.wav"/><Relationship Id="rId1" Type="http://schemas.openxmlformats.org/officeDocument/2006/relationships/vmlDrawing" Target="../drawings/vmlDrawing3.vml"/><Relationship Id="rId5" Type="http://schemas.openxmlformats.org/officeDocument/2006/relationships/image" Target="../media/image7.png"/><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audio" Target="../media/audio9.wav"/><Relationship Id="rId5" Type="http://schemas.openxmlformats.org/officeDocument/2006/relationships/image" Target="../media/image7.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3640680" y="1551960"/>
            <a:ext cx="5287320" cy="168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pl-PL" sz="3200" b="0" strike="noStrike" spc="-1">
                <a:solidFill>
                  <a:srgbClr val="00000A"/>
                </a:solidFill>
                <a:latin typeface="Calibri"/>
                <a:ea typeface="Microsoft YaHei"/>
              </a:rPr>
              <a:t>Prognozowanie </a:t>
            </a:r>
            <a:r>
              <a:t/>
            </a:r>
            <a:br/>
            <a:r>
              <a:rPr lang="pl-PL" sz="3200" b="0" strike="noStrike" spc="-1">
                <a:solidFill>
                  <a:srgbClr val="00000A"/>
                </a:solidFill>
                <a:latin typeface="Calibri"/>
                <a:ea typeface="Microsoft YaHei"/>
              </a:rPr>
              <a:t>z wykorzystaniem </a:t>
            </a:r>
            <a:r>
              <a:t/>
            </a:r>
            <a:br/>
            <a:r>
              <a:rPr lang="pl-PL" sz="3200" b="0" strike="noStrike" spc="-1">
                <a:solidFill>
                  <a:srgbClr val="00000A"/>
                </a:solidFill>
                <a:latin typeface="Calibri"/>
                <a:ea typeface="Microsoft YaHei"/>
              </a:rPr>
              <a:t>modelu Holta i Wintersa</a:t>
            </a:r>
            <a:endParaRPr lang="pl-PL" sz="3200" b="0" strike="noStrike" spc="-1">
              <a:latin typeface="Arial"/>
            </a:endParaRPr>
          </a:p>
        </p:txBody>
      </p:sp>
      <p:sp>
        <p:nvSpPr>
          <p:cNvPr id="129" name="CustomShape 2"/>
          <p:cNvSpPr/>
          <p:nvPr/>
        </p:nvSpPr>
        <p:spPr>
          <a:xfrm>
            <a:off x="3782160" y="4439160"/>
            <a:ext cx="5287320" cy="45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72880" indent="-270360" algn="ctr">
              <a:lnSpc>
                <a:spcPts val="2001"/>
              </a:lnSpc>
              <a:spcBef>
                <a:spcPts val="1417"/>
              </a:spcBef>
            </a:pPr>
            <a:r>
              <a:rPr lang="pl-PL" sz="1200" b="1" strike="noStrike" spc="-1">
                <a:solidFill>
                  <a:srgbClr val="000000"/>
                </a:solidFill>
                <a:latin typeface="Times New Roman"/>
                <a:ea typeface="Microsoft YaHei"/>
              </a:rPr>
              <a:t>Projekt finansowany w ramach programu Ministra Nauki i Szkolnictwa Wyższego pod nazwą „Regionalna Inicjatywa Doskonałości” </a:t>
            </a:r>
            <a:r>
              <a:t/>
            </a:r>
            <a:br/>
            <a:r>
              <a:rPr lang="pl-PL" sz="1200" b="1" strike="noStrike" spc="-1">
                <a:solidFill>
                  <a:srgbClr val="000000"/>
                </a:solidFill>
                <a:latin typeface="Times New Roman"/>
                <a:ea typeface="Microsoft YaHei"/>
              </a:rPr>
              <a:t>w latach 2019 – 2022 </a:t>
            </a:r>
            <a:r>
              <a:t/>
            </a:r>
            <a:br/>
            <a:r>
              <a:rPr lang="pl-PL" sz="1200" b="1" strike="noStrike" spc="-1">
                <a:solidFill>
                  <a:srgbClr val="000000"/>
                </a:solidFill>
                <a:latin typeface="Times New Roman"/>
                <a:ea typeface="Microsoft YaHei"/>
              </a:rPr>
              <a:t>nr projektu 020/RID/2018/19, kwota finansowania 12 000 000 PLN </a:t>
            </a:r>
            <a:endParaRPr lang="pl-PL" sz="1200" b="0" strike="noStrike" spc="-1">
              <a:latin typeface="Arial"/>
            </a:endParaRPr>
          </a:p>
        </p:txBody>
      </p:sp>
      <p:sp>
        <p:nvSpPr>
          <p:cNvPr id="130" name="CustomShape 3"/>
          <p:cNvSpPr/>
          <p:nvPr/>
        </p:nvSpPr>
        <p:spPr>
          <a:xfrm>
            <a:off x="72000" y="5976000"/>
            <a:ext cx="5287320" cy="466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1400" b="0" strike="noStrike" spc="-1">
                <a:solidFill>
                  <a:srgbClr val="231E5E"/>
                </a:solidFill>
                <a:latin typeface="Times New Roman"/>
                <a:ea typeface="Times New Roman"/>
              </a:rPr>
              <a:t>mgr inż. Monika Weżgowiec</a:t>
            </a:r>
            <a:endParaRPr lang="pl-PL" sz="1400" b="0" strike="noStrike" spc="-1">
              <a:latin typeface="Arial"/>
            </a:endParaRPr>
          </a:p>
          <a:p>
            <a:pPr>
              <a:lnSpc>
                <a:spcPct val="100000"/>
              </a:lnSpc>
            </a:pPr>
            <a:r>
              <a:rPr lang="pl-PL" sz="1100" b="0" strike="noStrike" spc="-1">
                <a:solidFill>
                  <a:srgbClr val="231E5E"/>
                </a:solidFill>
                <a:latin typeface="Times New Roman"/>
                <a:ea typeface="Times New Roman"/>
              </a:rPr>
              <a:t>                                                                                                        Częstochowa, 2020</a:t>
            </a:r>
            <a:endParaRPr lang="pl-PL" sz="1100" b="0" strike="noStrike" spc="-1">
              <a:latin typeface="Arial"/>
            </a:endParaRPr>
          </a:p>
        </p:txBody>
      </p:sp>
      <p:pic>
        <p:nvPicPr>
          <p:cNvPr id="5" name="~PP2805.WAV">
            <a:hlinkClick r:id="" action="ppaction://media"/>
          </p:cNvPr>
          <p:cNvPicPr>
            <a:picLocks noRot="1" noChangeAspect="1"/>
          </p:cNvPicPr>
          <p:nvPr>
            <a:wavAudioFile r:embed="rId1" name="~PP2805.WAV"/>
          </p:nvPr>
        </p:nvPicPr>
        <p:blipFill>
          <a:blip r:embed="rId3"/>
          <a:stretch>
            <a:fillRect/>
          </a:stretch>
        </p:blipFill>
        <p:spPr>
          <a:xfrm>
            <a:off x="8674100" y="6388100"/>
            <a:ext cx="304800" cy="304800"/>
          </a:xfrm>
          <a:prstGeom prst="rect">
            <a:avLst/>
          </a:prstGeom>
        </p:spPr>
      </p:pic>
    </p:spTree>
  </p:cSld>
  <p:clrMapOvr>
    <a:masterClrMapping/>
  </p:clrMapOvr>
  <p:transition spd="slow" advTm="26328"/>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171" name="Obraz 170"/>
          <p:cNvPicPr/>
          <p:nvPr/>
        </p:nvPicPr>
        <p:blipFill>
          <a:blip r:embed="rId3"/>
          <a:stretch/>
        </p:blipFill>
        <p:spPr>
          <a:xfrm>
            <a:off x="3744000" y="864360"/>
            <a:ext cx="1438920" cy="438480"/>
          </a:xfrm>
          <a:prstGeom prst="rect">
            <a:avLst/>
          </a:prstGeom>
          <a:ln>
            <a:noFill/>
          </a:ln>
        </p:spPr>
      </p:pic>
      <p:pic>
        <p:nvPicPr>
          <p:cNvPr id="174" name="Obraz 173"/>
          <p:cNvPicPr/>
          <p:nvPr/>
        </p:nvPicPr>
        <p:blipFill>
          <a:blip r:embed="rId4"/>
          <a:stretch/>
        </p:blipFill>
        <p:spPr>
          <a:xfrm>
            <a:off x="864000" y="5976000"/>
            <a:ext cx="7357320" cy="528480"/>
          </a:xfrm>
          <a:prstGeom prst="rect">
            <a:avLst/>
          </a:prstGeom>
          <a:ln>
            <a:noFill/>
          </a:ln>
        </p:spPr>
      </p:pic>
      <p:graphicFrame>
        <p:nvGraphicFramePr>
          <p:cNvPr id="7" name="Chart 4"/>
          <p:cNvGraphicFramePr>
            <a:graphicFrameLocks/>
          </p:cNvGraphicFramePr>
          <p:nvPr/>
        </p:nvGraphicFramePr>
        <p:xfrm>
          <a:off x="1857356" y="2786058"/>
          <a:ext cx="5143536" cy="3071834"/>
        </p:xfrm>
        <a:graphic>
          <a:graphicData uri="http://schemas.openxmlformats.org/drawingml/2006/chart">
            <c:chart xmlns:c="http://schemas.openxmlformats.org/drawingml/2006/chart" xmlns:r="http://schemas.openxmlformats.org/officeDocument/2006/relationships" r:id="rId5"/>
          </a:graphicData>
        </a:graphic>
      </p:graphicFrame>
      <p:sp>
        <p:nvSpPr>
          <p:cNvPr id="8" name="Prostokąt 7"/>
          <p:cNvSpPr/>
          <p:nvPr/>
        </p:nvSpPr>
        <p:spPr>
          <a:xfrm>
            <a:off x="500034" y="1428736"/>
            <a:ext cx="7786742" cy="1323439"/>
          </a:xfrm>
          <a:prstGeom prst="rect">
            <a:avLst/>
          </a:prstGeom>
        </p:spPr>
        <p:txBody>
          <a:bodyPr wrap="square">
            <a:spAutoFit/>
          </a:bodyPr>
          <a:lstStyle/>
          <a:p>
            <a:pPr algn="just"/>
            <a:r>
              <a:rPr lang="pl-PL" sz="1600" dirty="0" smtClean="0">
                <a:latin typeface="Times New Roman" pitchFamily="18" charset="0"/>
                <a:cs typeface="Times New Roman" pitchFamily="18" charset="0"/>
              </a:rPr>
              <a:t>Wartość usług w tys. złotych w cenach stałych z września 1998 r., sprzedanych przez pewne przedsiębiorstwo usługowe w kolejnych kwartałach lat </a:t>
            </a:r>
            <a:r>
              <a:rPr lang="pl-PL" sz="1600" dirty="0" smtClean="0">
                <a:latin typeface="Times New Roman" pitchFamily="18" charset="0"/>
                <a:cs typeface="Times New Roman" pitchFamily="18" charset="0"/>
              </a:rPr>
              <a:t>1995-1997 </a:t>
            </a:r>
            <a:r>
              <a:rPr lang="pl-PL" sz="1600" dirty="0" smtClean="0">
                <a:latin typeface="Times New Roman" pitchFamily="18" charset="0"/>
                <a:cs typeface="Times New Roman" pitchFamily="18" charset="0"/>
              </a:rPr>
              <a:t>i trzech pierwszych kwartałach 2008 r., przedstawia szereg:</a:t>
            </a:r>
          </a:p>
          <a:p>
            <a:pPr algn="just"/>
            <a:r>
              <a:rPr lang="pl-PL" sz="1600" dirty="0" smtClean="0">
                <a:latin typeface="Times New Roman" pitchFamily="18" charset="0"/>
                <a:cs typeface="Times New Roman" pitchFamily="18" charset="0"/>
              </a:rPr>
              <a:t>37   41   40   41   45   42   46   48   47   53   58   67   79   85   88.</a:t>
            </a:r>
          </a:p>
          <a:p>
            <a:pPr algn="just"/>
            <a:r>
              <a:rPr lang="pl-PL" sz="1600" dirty="0" smtClean="0">
                <a:latin typeface="Times New Roman" pitchFamily="18" charset="0"/>
              </a:rPr>
              <a:t>	</a:t>
            </a:r>
            <a:r>
              <a:rPr lang="pl-PL" sz="1600" dirty="0" smtClean="0">
                <a:latin typeface="Times New Roman" pitchFamily="18" charset="0"/>
                <a:cs typeface="Times New Roman" pitchFamily="18" charset="0"/>
              </a:rPr>
              <a:t>Wyznaczyć prognozę wartości usług tej firmy w IV kwartale 1998 r. </a:t>
            </a:r>
            <a:endParaRPr lang="pl-PL" sz="1600" dirty="0">
              <a:latin typeface="Times New Roman" pitchFamily="18" charset="0"/>
              <a:cs typeface="Times New Roman" pitchFamily="18" charset="0"/>
            </a:endParaRPr>
          </a:p>
        </p:txBody>
      </p:sp>
      <p:pic>
        <p:nvPicPr>
          <p:cNvPr id="9" name="~PP1449.WAV">
            <a:hlinkClick r:id="" action="ppaction://media"/>
          </p:cNvPr>
          <p:cNvPicPr>
            <a:picLocks noRot="1" noChangeAspect="1"/>
          </p:cNvPicPr>
          <p:nvPr>
            <a:wavAudioFile r:embed="rId1" name="~PP1449.WAV"/>
          </p:nvPr>
        </p:nvPicPr>
        <p:blipFill>
          <a:blip r:embed="rId6"/>
          <a:stretch>
            <a:fillRect/>
          </a:stretch>
        </p:blipFill>
        <p:spPr>
          <a:xfrm>
            <a:off x="8674100" y="6388100"/>
            <a:ext cx="304800" cy="304800"/>
          </a:xfrm>
          <a:prstGeom prst="rect">
            <a:avLst/>
          </a:prstGeom>
        </p:spPr>
      </p:pic>
    </p:spTree>
  </p:cSld>
  <p:clrMapOvr>
    <a:masterClrMapping/>
  </p:clrMapOvr>
  <p:transition spd="slow" advTm="70498"/>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176" name="Obraz 175"/>
          <p:cNvPicPr/>
          <p:nvPr/>
        </p:nvPicPr>
        <p:blipFill>
          <a:blip r:embed="rId4"/>
          <a:stretch/>
        </p:blipFill>
        <p:spPr>
          <a:xfrm>
            <a:off x="3528000" y="936000"/>
            <a:ext cx="1728360" cy="376200"/>
          </a:xfrm>
          <a:prstGeom prst="rect">
            <a:avLst/>
          </a:prstGeom>
          <a:ln>
            <a:noFill/>
          </a:ln>
        </p:spPr>
      </p:pic>
      <p:pic>
        <p:nvPicPr>
          <p:cNvPr id="177" name="Obraz 176"/>
          <p:cNvPicPr/>
          <p:nvPr/>
        </p:nvPicPr>
        <p:blipFill>
          <a:blip r:embed="rId5"/>
          <a:stretch/>
        </p:blipFill>
        <p:spPr>
          <a:xfrm>
            <a:off x="2448000" y="1494000"/>
            <a:ext cx="3931200" cy="376200"/>
          </a:xfrm>
          <a:prstGeom prst="rect">
            <a:avLst/>
          </a:prstGeom>
          <a:ln>
            <a:noFill/>
          </a:ln>
        </p:spPr>
      </p:pic>
      <p:pic>
        <p:nvPicPr>
          <p:cNvPr id="178" name="Obraz 177"/>
          <p:cNvPicPr/>
          <p:nvPr/>
        </p:nvPicPr>
        <p:blipFill>
          <a:blip r:embed="rId6"/>
          <a:stretch/>
        </p:blipFill>
        <p:spPr>
          <a:xfrm>
            <a:off x="1944000" y="1944000"/>
            <a:ext cx="4782600" cy="469080"/>
          </a:xfrm>
          <a:prstGeom prst="rect">
            <a:avLst/>
          </a:prstGeom>
          <a:ln>
            <a:noFill/>
          </a:ln>
        </p:spPr>
      </p:pic>
      <p:pic>
        <p:nvPicPr>
          <p:cNvPr id="179" name="Obraz 178"/>
          <p:cNvPicPr/>
          <p:nvPr/>
        </p:nvPicPr>
        <p:blipFill>
          <a:blip r:embed="rId7"/>
          <a:stretch/>
        </p:blipFill>
        <p:spPr>
          <a:xfrm>
            <a:off x="571472" y="2857496"/>
            <a:ext cx="8115480" cy="1202040"/>
          </a:xfrm>
          <a:prstGeom prst="rect">
            <a:avLst/>
          </a:prstGeom>
          <a:ln>
            <a:noFill/>
          </a:ln>
        </p:spPr>
      </p:pic>
      <p:pic>
        <p:nvPicPr>
          <p:cNvPr id="180" name="Obraz 179"/>
          <p:cNvPicPr/>
          <p:nvPr/>
        </p:nvPicPr>
        <p:blipFill>
          <a:blip r:embed="rId8"/>
          <a:stretch/>
        </p:blipFill>
        <p:spPr>
          <a:xfrm>
            <a:off x="3168000" y="4104000"/>
            <a:ext cx="2446200" cy="453960"/>
          </a:xfrm>
          <a:prstGeom prst="rect">
            <a:avLst/>
          </a:prstGeom>
          <a:ln>
            <a:noFill/>
          </a:ln>
        </p:spPr>
      </p:pic>
      <p:graphicFrame>
        <p:nvGraphicFramePr>
          <p:cNvPr id="3074" name="Object 2"/>
          <p:cNvGraphicFramePr>
            <a:graphicFrameLocks noChangeAspect="1"/>
          </p:cNvGraphicFramePr>
          <p:nvPr/>
        </p:nvGraphicFramePr>
        <p:xfrm>
          <a:off x="3143240" y="4357694"/>
          <a:ext cx="2562233" cy="474436"/>
        </p:xfrm>
        <a:graphic>
          <a:graphicData uri="http://schemas.openxmlformats.org/presentationml/2006/ole">
            <p:oleObj spid="_x0000_s3074" name="Równanie" r:id="rId9" imgW="1028520" imgH="190440" progId="Equation.3">
              <p:embed/>
            </p:oleObj>
          </a:graphicData>
        </a:graphic>
      </p:graphicFrame>
      <p:pic>
        <p:nvPicPr>
          <p:cNvPr id="9" name="~PP215.WAV">
            <a:hlinkClick r:id="" action="ppaction://media"/>
          </p:cNvPr>
          <p:cNvPicPr>
            <a:picLocks noRot="1" noChangeAspect="1"/>
          </p:cNvPicPr>
          <p:nvPr>
            <a:wavAudioFile r:embed="rId2" name="~PP215.WAV"/>
          </p:nvPr>
        </p:nvPicPr>
        <p:blipFill>
          <a:blip r:embed="rId10"/>
          <a:stretch>
            <a:fillRect/>
          </a:stretch>
        </p:blipFill>
        <p:spPr>
          <a:xfrm>
            <a:off x="8674100" y="6388100"/>
            <a:ext cx="304800" cy="304800"/>
          </a:xfrm>
          <a:prstGeom prst="rect">
            <a:avLst/>
          </a:prstGeom>
        </p:spPr>
      </p:pic>
    </p:spTree>
  </p:cSld>
  <p:clrMapOvr>
    <a:masterClrMapping/>
  </p:clrMapOvr>
  <p:transition spd="slow" advTm="55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182" name="Obraz 181"/>
          <p:cNvPicPr/>
          <p:nvPr/>
        </p:nvPicPr>
        <p:blipFill>
          <a:blip r:embed="rId4"/>
          <a:stretch/>
        </p:blipFill>
        <p:spPr>
          <a:xfrm>
            <a:off x="1045440" y="996480"/>
            <a:ext cx="7736760" cy="1017720"/>
          </a:xfrm>
          <a:prstGeom prst="rect">
            <a:avLst/>
          </a:prstGeom>
          <a:ln>
            <a:noFill/>
          </a:ln>
        </p:spPr>
      </p:pic>
      <p:graphicFrame>
        <p:nvGraphicFramePr>
          <p:cNvPr id="4098" name="Object 2"/>
          <p:cNvGraphicFramePr>
            <a:graphicFrameLocks noChangeAspect="1"/>
          </p:cNvGraphicFramePr>
          <p:nvPr/>
        </p:nvGraphicFramePr>
        <p:xfrm>
          <a:off x="1447800" y="2514600"/>
          <a:ext cx="6305550" cy="3448050"/>
        </p:xfrm>
        <a:graphic>
          <a:graphicData uri="http://schemas.openxmlformats.org/presentationml/2006/ole">
            <p:oleObj spid="_x0000_s4098" name="Worksheet" r:id="rId5" imgW="6705760" imgH="3629158" progId="Excel.Sheet.8">
              <p:embed/>
            </p:oleObj>
          </a:graphicData>
        </a:graphic>
      </p:graphicFrame>
      <p:graphicFrame>
        <p:nvGraphicFramePr>
          <p:cNvPr id="4099" name="Object 3"/>
          <p:cNvGraphicFramePr>
            <a:graphicFrameLocks noChangeAspect="1"/>
          </p:cNvGraphicFramePr>
          <p:nvPr/>
        </p:nvGraphicFramePr>
        <p:xfrm>
          <a:off x="1142976" y="2000240"/>
          <a:ext cx="3319135" cy="357190"/>
        </p:xfrm>
        <a:graphic>
          <a:graphicData uri="http://schemas.openxmlformats.org/presentationml/2006/ole">
            <p:oleObj spid="_x0000_s4099" name="Microsoft Equation 3.0" r:id="rId6" imgW="2120760" imgH="228600" progId="Equation.3">
              <p:embed/>
            </p:oleObj>
          </a:graphicData>
        </a:graphic>
      </p:graphicFrame>
      <p:graphicFrame>
        <p:nvGraphicFramePr>
          <p:cNvPr id="4100" name="Object 4"/>
          <p:cNvGraphicFramePr>
            <a:graphicFrameLocks noChangeAspect="1"/>
          </p:cNvGraphicFramePr>
          <p:nvPr/>
        </p:nvGraphicFramePr>
        <p:xfrm>
          <a:off x="5100638" y="2000250"/>
          <a:ext cx="2770187" cy="300038"/>
        </p:xfrm>
        <a:graphic>
          <a:graphicData uri="http://schemas.openxmlformats.org/presentationml/2006/ole">
            <p:oleObj spid="_x0000_s4100" name="Równanie" r:id="rId7" imgW="2108160" imgH="228600" progId="Equation.3">
              <p:embed/>
            </p:oleObj>
          </a:graphicData>
        </a:graphic>
      </p:graphicFrame>
      <p:pic>
        <p:nvPicPr>
          <p:cNvPr id="7" name="~PP1132.WAV">
            <a:hlinkClick r:id="" action="ppaction://media"/>
          </p:cNvPr>
          <p:cNvPicPr>
            <a:picLocks noRot="1" noChangeAspect="1"/>
          </p:cNvPicPr>
          <p:nvPr>
            <a:wavAudioFile r:embed="rId2" name="~PP1132.WAV"/>
          </p:nvPr>
        </p:nvPicPr>
        <p:blipFill>
          <a:blip r:embed="rId8"/>
          <a:stretch>
            <a:fillRect/>
          </a:stretch>
        </p:blipFill>
        <p:spPr>
          <a:xfrm>
            <a:off x="8674100" y="6388100"/>
            <a:ext cx="304800" cy="304800"/>
          </a:xfrm>
          <a:prstGeom prst="rect">
            <a:avLst/>
          </a:prstGeom>
        </p:spPr>
      </p:pic>
    </p:spTree>
  </p:cSld>
  <p:clrMapOvr>
    <a:masterClrMapping/>
  </p:clrMapOvr>
  <p:transition spd="slow" advTm="66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185" name="Obraz 184"/>
          <p:cNvPicPr/>
          <p:nvPr/>
        </p:nvPicPr>
        <p:blipFill>
          <a:blip r:embed="rId3"/>
          <a:stretch/>
        </p:blipFill>
        <p:spPr>
          <a:xfrm>
            <a:off x="3240000" y="916560"/>
            <a:ext cx="2460240" cy="377640"/>
          </a:xfrm>
          <a:prstGeom prst="rect">
            <a:avLst/>
          </a:prstGeom>
          <a:ln>
            <a:noFill/>
          </a:ln>
        </p:spPr>
      </p:pic>
      <p:pic>
        <p:nvPicPr>
          <p:cNvPr id="186" name="Obraz 185"/>
          <p:cNvPicPr/>
          <p:nvPr/>
        </p:nvPicPr>
        <p:blipFill>
          <a:blip r:embed="rId4"/>
          <a:stretch/>
        </p:blipFill>
        <p:spPr>
          <a:xfrm>
            <a:off x="2313720" y="1432080"/>
            <a:ext cx="4308480" cy="1230120"/>
          </a:xfrm>
          <a:prstGeom prst="rect">
            <a:avLst/>
          </a:prstGeom>
          <a:ln>
            <a:noFill/>
          </a:ln>
        </p:spPr>
      </p:pic>
      <p:pic>
        <p:nvPicPr>
          <p:cNvPr id="187" name="Obraz 186"/>
          <p:cNvPicPr/>
          <p:nvPr/>
        </p:nvPicPr>
        <p:blipFill>
          <a:blip r:embed="rId5"/>
          <a:stretch/>
        </p:blipFill>
        <p:spPr>
          <a:xfrm>
            <a:off x="720000" y="2808000"/>
            <a:ext cx="7812720" cy="651960"/>
          </a:xfrm>
          <a:prstGeom prst="rect">
            <a:avLst/>
          </a:prstGeom>
          <a:ln>
            <a:noFill/>
          </a:ln>
        </p:spPr>
      </p:pic>
      <p:pic>
        <p:nvPicPr>
          <p:cNvPr id="5122" name="Picture 2" descr="D:\RID 20_21\pomoce do prezentacji\teoria\Obraz1.png"/>
          <p:cNvPicPr>
            <a:picLocks noChangeAspect="1" noChangeArrowheads="1"/>
          </p:cNvPicPr>
          <p:nvPr/>
        </p:nvPicPr>
        <p:blipFill>
          <a:blip r:embed="rId6"/>
          <a:srcRect/>
          <a:stretch>
            <a:fillRect/>
          </a:stretch>
        </p:blipFill>
        <p:spPr bwMode="auto">
          <a:xfrm>
            <a:off x="1928794" y="3500438"/>
            <a:ext cx="5416563" cy="3032551"/>
          </a:xfrm>
          <a:prstGeom prst="rect">
            <a:avLst/>
          </a:prstGeom>
          <a:noFill/>
        </p:spPr>
      </p:pic>
      <p:sp>
        <p:nvSpPr>
          <p:cNvPr id="12" name="AutoShape 21"/>
          <p:cNvSpPr>
            <a:spLocks/>
          </p:cNvSpPr>
          <p:nvPr/>
        </p:nvSpPr>
        <p:spPr bwMode="auto">
          <a:xfrm>
            <a:off x="4143372" y="3857628"/>
            <a:ext cx="1995488" cy="431800"/>
          </a:xfrm>
          <a:prstGeom prst="borderCallout2">
            <a:avLst>
              <a:gd name="adj1" fmla="val 26472"/>
              <a:gd name="adj2" fmla="val 103819"/>
              <a:gd name="adj3" fmla="val 26472"/>
              <a:gd name="adj4" fmla="val 114398"/>
              <a:gd name="adj5" fmla="val 26472"/>
              <a:gd name="adj6" fmla="val 125458"/>
            </a:avLst>
          </a:prstGeom>
          <a:noFill/>
          <a:ln w="12700" cap="sq">
            <a:solidFill>
              <a:schemeClr val="tx1"/>
            </a:solidFill>
            <a:miter lim="800000"/>
            <a:headEnd/>
            <a:tailEnd/>
          </a:ln>
          <a:effectLst/>
        </p:spPr>
        <p:txBody>
          <a:bodyPr/>
          <a:lstStyle/>
          <a:p>
            <a:pPr algn="ctr"/>
            <a:r>
              <a:rPr lang="pl-PL" sz="1400" dirty="0"/>
              <a:t>Prognoza procesu</a:t>
            </a:r>
          </a:p>
        </p:txBody>
      </p:sp>
      <p:sp>
        <p:nvSpPr>
          <p:cNvPr id="13" name="AutoShape 20"/>
          <p:cNvSpPr>
            <a:spLocks/>
          </p:cNvSpPr>
          <p:nvPr/>
        </p:nvSpPr>
        <p:spPr bwMode="auto">
          <a:xfrm>
            <a:off x="6143636" y="4929198"/>
            <a:ext cx="914400" cy="401638"/>
          </a:xfrm>
          <a:prstGeom prst="borderCallout2">
            <a:avLst>
              <a:gd name="adj1" fmla="val 28458"/>
              <a:gd name="adj2" fmla="val -8333"/>
              <a:gd name="adj3" fmla="val 28458"/>
              <a:gd name="adj4" fmla="val -40972"/>
              <a:gd name="adj5" fmla="val -9880"/>
              <a:gd name="adj6" fmla="val -74829"/>
            </a:avLst>
          </a:prstGeom>
          <a:noFill/>
          <a:ln w="12700" cap="sq">
            <a:solidFill>
              <a:schemeClr val="tx1"/>
            </a:solidFill>
            <a:miter lim="800000"/>
            <a:headEnd/>
            <a:tailEnd/>
          </a:ln>
          <a:effectLst/>
        </p:spPr>
        <p:txBody>
          <a:bodyPr/>
          <a:lstStyle/>
          <a:p>
            <a:pPr algn="ctr"/>
            <a:r>
              <a:rPr lang="pl-PL" sz="1400" dirty="0"/>
              <a:t>Proces</a:t>
            </a:r>
          </a:p>
        </p:txBody>
      </p:sp>
      <p:pic>
        <p:nvPicPr>
          <p:cNvPr id="9" name="~PP3241.WAV">
            <a:hlinkClick r:id="" action="ppaction://media"/>
          </p:cNvPr>
          <p:cNvPicPr>
            <a:picLocks noRot="1" noChangeAspect="1"/>
          </p:cNvPicPr>
          <p:nvPr>
            <a:wavAudioFile r:embed="rId1" name="~PP3241.WAV"/>
          </p:nvPr>
        </p:nvPicPr>
        <p:blipFill>
          <a:blip r:embed="rId7"/>
          <a:stretch>
            <a:fillRect/>
          </a:stretch>
        </p:blipFill>
        <p:spPr>
          <a:xfrm>
            <a:off x="8674100" y="6388100"/>
            <a:ext cx="304800" cy="304800"/>
          </a:xfrm>
          <a:prstGeom prst="rect">
            <a:avLst/>
          </a:prstGeom>
        </p:spPr>
      </p:pic>
    </p:spTree>
  </p:cSld>
  <p:clrMapOvr>
    <a:masterClrMapping/>
  </p:clrMapOvr>
  <p:transition spd="slow" advTm="11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28596" y="1357298"/>
            <a:ext cx="8382000" cy="646331"/>
          </a:xfrm>
          <a:prstGeom prst="rect">
            <a:avLst/>
          </a:prstGeom>
          <a:noFill/>
          <a:ln w="12700" cap="sq">
            <a:noFill/>
            <a:miter lim="800000"/>
            <a:headEnd type="none" w="sm" len="sm"/>
            <a:tailEnd type="none" w="sm" len="sm"/>
          </a:ln>
          <a:effectLst/>
        </p:spPr>
        <p:txBody>
          <a:bodyPr>
            <a:spAutoFit/>
          </a:bodyPr>
          <a:lstStyle/>
          <a:p>
            <a:pPr algn="just"/>
            <a:r>
              <a:rPr lang="pl-PL" dirty="0">
                <a:latin typeface="Times New Roman" pitchFamily="18" charset="0"/>
                <a:cs typeface="Times New Roman" pitchFamily="18" charset="0"/>
              </a:rPr>
              <a:t>b) Do oceny dopuszczalności prognozy można się posłużyć błędami prognoz wygasłych. Obliczono pierwiastek średniego kwadratowego błędu </a:t>
            </a:r>
            <a:r>
              <a:rPr lang="pl-PL" i="1" dirty="0">
                <a:latin typeface="Times New Roman" pitchFamily="18" charset="0"/>
                <a:cs typeface="Times New Roman" pitchFamily="18" charset="0"/>
              </a:rPr>
              <a:t>ex post </a:t>
            </a:r>
            <a:r>
              <a:rPr lang="pl-PL" dirty="0">
                <a:latin typeface="Times New Roman" pitchFamily="18" charset="0"/>
                <a:cs typeface="Times New Roman" pitchFamily="18" charset="0"/>
              </a:rPr>
              <a:t>prognoz wygasłych. </a:t>
            </a:r>
          </a:p>
        </p:txBody>
      </p:sp>
      <p:sp>
        <p:nvSpPr>
          <p:cNvPr id="3" name="Rectangle 20"/>
          <p:cNvSpPr>
            <a:spLocks noChangeArrowheads="1"/>
          </p:cNvSpPr>
          <p:nvPr/>
        </p:nvSpPr>
        <p:spPr bwMode="auto">
          <a:xfrm>
            <a:off x="285720" y="3714752"/>
            <a:ext cx="8382000" cy="923330"/>
          </a:xfrm>
          <a:prstGeom prst="rect">
            <a:avLst/>
          </a:prstGeom>
          <a:noFill/>
          <a:ln w="12700" cap="sq">
            <a:noFill/>
            <a:miter lim="800000"/>
            <a:headEnd/>
            <a:tailEnd/>
          </a:ln>
          <a:effectLst/>
        </p:spPr>
        <p:txBody>
          <a:bodyPr>
            <a:spAutoFit/>
          </a:bodyPr>
          <a:lstStyle/>
          <a:p>
            <a:pPr algn="just"/>
            <a:r>
              <a:rPr lang="pl-PL" dirty="0">
                <a:latin typeface="Times New Roman" pitchFamily="18" charset="0"/>
              </a:rPr>
              <a:t>	</a:t>
            </a:r>
            <a:r>
              <a:rPr lang="en-US" dirty="0" err="1">
                <a:latin typeface="Times New Roman" pitchFamily="18" charset="0"/>
                <a:cs typeface="Times New Roman" pitchFamily="18" charset="0"/>
              </a:rPr>
              <a:t>Przy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obliczaniu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błędu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średniego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uwzględniono</a:t>
            </a:r>
            <a:r>
              <a:rPr lang="en-US" dirty="0">
                <a:latin typeface="Times New Roman" pitchFamily="18" charset="0"/>
                <a:cs typeface="Times New Roman" pitchFamily="18" charset="0"/>
              </a:rPr>
              <a:t> </a:t>
            </a:r>
            <a:r>
              <a:rPr lang="pl-PL" dirty="0">
                <a:latin typeface="Times New Roman" pitchFamily="18" charset="0"/>
              </a:rPr>
              <a:t> </a:t>
            </a:r>
            <a:r>
              <a:rPr lang="en-US" dirty="0" err="1">
                <a:latin typeface="Times New Roman" pitchFamily="18" charset="0"/>
                <a:cs typeface="Times New Roman" pitchFamily="18" charset="0"/>
              </a:rPr>
              <a:t>okresu</a:t>
            </a:r>
            <a:r>
              <a:rPr lang="en-US" dirty="0">
                <a:latin typeface="Times New Roman" pitchFamily="18" charset="0"/>
                <a:cs typeface="Times New Roman" pitchFamily="18" charset="0"/>
              </a:rPr>
              <a:t> t = 2, </a:t>
            </a:r>
            <a:r>
              <a:rPr lang="en-US" dirty="0" err="1">
                <a:latin typeface="Times New Roman" pitchFamily="18" charset="0"/>
                <a:cs typeface="Times New Roman" pitchFamily="18" charset="0"/>
              </a:rPr>
              <a:t>gdyż</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dobór</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wartości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początkowych</a:t>
            </a:r>
            <a:r>
              <a:rPr lang="en-US" dirty="0">
                <a:latin typeface="Times New Roman" pitchFamily="18" charset="0"/>
                <a:cs typeface="Times New Roman" pitchFamily="18" charset="0"/>
              </a:rPr>
              <a:t> F</a:t>
            </a:r>
            <a:r>
              <a:rPr lang="en-US" baseline="-30000" dirty="0">
                <a:latin typeface="Times New Roman" pitchFamily="18" charset="0"/>
                <a:cs typeface="Times New Roman" pitchFamily="18" charset="0"/>
              </a:rPr>
              <a:t>1</a:t>
            </a:r>
            <a:r>
              <a:rPr lang="en-US" dirty="0">
                <a:latin typeface="Times New Roman" pitchFamily="18" charset="0"/>
                <a:cs typeface="Times New Roman" pitchFamily="18" charset="0"/>
              </a:rPr>
              <a:t> = y</a:t>
            </a:r>
            <a:r>
              <a:rPr lang="en-US" baseline="-30000" dirty="0">
                <a:latin typeface="Times New Roman" pitchFamily="18" charset="0"/>
                <a:cs typeface="Times New Roman" pitchFamily="18" charset="0"/>
              </a:rPr>
              <a:t>1</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a:t>
            </a:r>
            <a:r>
              <a:rPr lang="en-US" dirty="0">
                <a:latin typeface="Times New Roman" pitchFamily="18" charset="0"/>
                <a:cs typeface="Times New Roman" pitchFamily="18" charset="0"/>
              </a:rPr>
              <a:t> S</a:t>
            </a:r>
            <a:r>
              <a:rPr lang="en-US" baseline="-30000" dirty="0">
                <a:latin typeface="Times New Roman" pitchFamily="18" charset="0"/>
                <a:cs typeface="Times New Roman" pitchFamily="18" charset="0"/>
              </a:rPr>
              <a:t>1</a:t>
            </a:r>
            <a:r>
              <a:rPr lang="en-US" dirty="0">
                <a:latin typeface="Times New Roman" pitchFamily="18" charset="0"/>
                <a:cs typeface="Times New Roman" pitchFamily="18" charset="0"/>
              </a:rPr>
              <a:t> = y</a:t>
            </a:r>
            <a:r>
              <a:rPr lang="en-US" baseline="-30000" dirty="0">
                <a:latin typeface="Times New Roman" pitchFamily="18" charset="0"/>
                <a:cs typeface="Times New Roman" pitchFamily="18" charset="0"/>
              </a:rPr>
              <a:t>2</a:t>
            </a:r>
            <a:r>
              <a:rPr lang="en-US" dirty="0">
                <a:latin typeface="Times New Roman" pitchFamily="18" charset="0"/>
                <a:cs typeface="Times New Roman" pitchFamily="18" charset="0"/>
              </a:rPr>
              <a:t> – y</a:t>
            </a:r>
            <a:r>
              <a:rPr lang="en-US" baseline="-30000" dirty="0">
                <a:latin typeface="Times New Roman" pitchFamily="18" charset="0"/>
                <a:cs typeface="Times New Roman" pitchFamily="18" charset="0"/>
              </a:rPr>
              <a:t>1</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powoduje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że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błąd</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dla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tego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okresu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będzie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zawsze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równy</a:t>
            </a:r>
            <a:r>
              <a:rPr lang="en-US" dirty="0">
                <a:latin typeface="Times New Roman" pitchFamily="18" charset="0"/>
                <a:cs typeface="Times New Roman" pitchFamily="18" charset="0"/>
              </a:rPr>
              <a:t> 0.</a:t>
            </a:r>
            <a:r>
              <a:rPr lang="en-US" dirty="0">
                <a:latin typeface="Times New Roman" pitchFamily="18" charset="0"/>
              </a:rPr>
              <a:t> </a:t>
            </a:r>
          </a:p>
        </p:txBody>
      </p:sp>
      <p:graphicFrame>
        <p:nvGraphicFramePr>
          <p:cNvPr id="72706" name="Object 2"/>
          <p:cNvGraphicFramePr>
            <a:graphicFrameLocks noChangeAspect="1"/>
          </p:cNvGraphicFramePr>
          <p:nvPr/>
        </p:nvGraphicFramePr>
        <p:xfrm>
          <a:off x="2714612" y="2571744"/>
          <a:ext cx="3492500" cy="704850"/>
        </p:xfrm>
        <a:graphic>
          <a:graphicData uri="http://schemas.openxmlformats.org/presentationml/2006/ole">
            <p:oleObj spid="_x0000_s72706" name="Równanie" r:id="rId4" imgW="2311200" imgH="469800" progId="Equation.3">
              <p:embed/>
            </p:oleObj>
          </a:graphicData>
        </a:graphic>
      </p:graphicFrame>
      <p:sp>
        <p:nvSpPr>
          <p:cNvPr id="5"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6" name="~PP1736.WAV">
            <a:hlinkClick r:id="" action="ppaction://media"/>
          </p:cNvPr>
          <p:cNvPicPr>
            <a:picLocks noRot="1" noChangeAspect="1"/>
          </p:cNvPicPr>
          <p:nvPr>
            <a:wavAudioFile r:embed="rId2" name="~PP1736.WAV"/>
          </p:nvPr>
        </p:nvPicPr>
        <p:blipFill>
          <a:blip r:embed="rId5"/>
          <a:stretch>
            <a:fillRect/>
          </a:stretch>
        </p:blipFill>
        <p:spPr>
          <a:xfrm>
            <a:off x="8674100" y="6388100"/>
            <a:ext cx="304800" cy="304800"/>
          </a:xfrm>
          <a:prstGeom prst="rect">
            <a:avLst/>
          </a:prstGeom>
        </p:spPr>
      </p:pic>
    </p:spTree>
  </p:cSld>
  <p:clrMapOvr>
    <a:masterClrMapping/>
  </p:clrMapOvr>
  <p:transition advTm="35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85720" y="1357298"/>
            <a:ext cx="8382000" cy="646331"/>
          </a:xfrm>
          <a:prstGeom prst="rect">
            <a:avLst/>
          </a:prstGeom>
          <a:noFill/>
          <a:ln w="12700" cap="sq">
            <a:noFill/>
            <a:miter lim="800000"/>
            <a:headEnd/>
            <a:tailEnd/>
          </a:ln>
          <a:effectLst/>
        </p:spPr>
        <p:txBody>
          <a:bodyPr>
            <a:spAutoFit/>
          </a:bodyPr>
          <a:lstStyle/>
          <a:p>
            <a:pPr algn="just"/>
            <a:r>
              <a:rPr lang="pl-PL" dirty="0">
                <a:latin typeface="Times New Roman" pitchFamily="18" charset="0"/>
              </a:rPr>
              <a:t>	</a:t>
            </a:r>
            <a:r>
              <a:rPr lang="pl-PL" dirty="0">
                <a:latin typeface="Times New Roman" pitchFamily="18" charset="0"/>
                <a:cs typeface="Times New Roman" pitchFamily="18" charset="0"/>
              </a:rPr>
              <a:t>Otrzymany błąd jest błędem bezwzględnym. Przejście do wartości względnych jest możliwe przez porównanie go z wartością prognozy:</a:t>
            </a:r>
            <a:endParaRPr lang="en-US" dirty="0">
              <a:latin typeface="Times New Roman" pitchFamily="18" charset="0"/>
              <a:cs typeface="Times New Roman" pitchFamily="18" charset="0"/>
            </a:endParaRPr>
          </a:p>
        </p:txBody>
      </p:sp>
      <p:graphicFrame>
        <p:nvGraphicFramePr>
          <p:cNvPr id="73730" name="Object 2"/>
          <p:cNvGraphicFramePr>
            <a:graphicFrameLocks noChangeAspect="1"/>
          </p:cNvGraphicFramePr>
          <p:nvPr/>
        </p:nvGraphicFramePr>
        <p:xfrm>
          <a:off x="2714612" y="2285992"/>
          <a:ext cx="3598863" cy="1063625"/>
        </p:xfrm>
        <a:graphic>
          <a:graphicData uri="http://schemas.openxmlformats.org/presentationml/2006/ole">
            <p:oleObj spid="_x0000_s73730" name="Microsoft Equation 3.0" r:id="rId4" imgW="2032000" imgH="596900" progId="Equation.3">
              <p:embed/>
            </p:oleObj>
          </a:graphicData>
        </a:graphic>
      </p:graphicFrame>
      <p:sp>
        <p:nvSpPr>
          <p:cNvPr id="4" name="Rectangle 7"/>
          <p:cNvSpPr>
            <a:spLocks noChangeArrowheads="1"/>
          </p:cNvSpPr>
          <p:nvPr/>
        </p:nvSpPr>
        <p:spPr bwMode="auto">
          <a:xfrm>
            <a:off x="357158" y="3714752"/>
            <a:ext cx="8382000" cy="1477328"/>
          </a:xfrm>
          <a:prstGeom prst="rect">
            <a:avLst/>
          </a:prstGeom>
          <a:noFill/>
          <a:ln w="12700" cap="sq">
            <a:noFill/>
            <a:miter lim="800000"/>
            <a:headEnd/>
            <a:tailEnd/>
          </a:ln>
          <a:effectLst/>
        </p:spPr>
        <p:txBody>
          <a:bodyPr>
            <a:spAutoFit/>
          </a:bodyPr>
          <a:lstStyle/>
          <a:p>
            <a:pPr algn="just"/>
            <a:r>
              <a:rPr lang="pl-PL" dirty="0">
                <a:latin typeface="Times New Roman" pitchFamily="18" charset="0"/>
              </a:rPr>
              <a:t>	</a:t>
            </a:r>
            <a:r>
              <a:rPr lang="pl-PL" dirty="0">
                <a:latin typeface="Times New Roman" pitchFamily="18" charset="0"/>
                <a:cs typeface="Times New Roman" pitchFamily="18" charset="0"/>
              </a:rPr>
              <a:t>Ze względu na brak wcześniejszych założeń dotyczących wartości krytycznej błędu przyjmijmy, że prognozę uznamy za dopuszczalną, jeżeli będzie obarczona błędem nie większym niż 5%. Prognoza jest więc prognozą dopuszczalną (4,3% &lt; 5%)</a:t>
            </a:r>
            <a:r>
              <a:rPr lang="pl-PL" dirty="0">
                <a:latin typeface="Times New Roman" pitchFamily="18" charset="0"/>
              </a:rPr>
              <a:t>,</a:t>
            </a:r>
          </a:p>
          <a:p>
            <a:pPr algn="just"/>
            <a:endParaRPr lang="pl-PL" dirty="0">
              <a:latin typeface="Times New Roman" pitchFamily="18" charset="0"/>
            </a:endParaRPr>
          </a:p>
          <a:p>
            <a:pPr algn="just"/>
            <a:endParaRPr lang="en-US" dirty="0">
              <a:latin typeface="Times New Roman" pitchFamily="18" charset="0"/>
              <a:cs typeface="Times New Roman" pitchFamily="18" charset="0"/>
            </a:endParaRPr>
          </a:p>
        </p:txBody>
      </p:sp>
      <p:sp>
        <p:nvSpPr>
          <p:cNvPr id="5"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6" name="~PP939.WAV">
            <a:hlinkClick r:id="" action="ppaction://media"/>
          </p:cNvPr>
          <p:cNvPicPr>
            <a:picLocks noRot="1" noChangeAspect="1"/>
          </p:cNvPicPr>
          <p:nvPr>
            <a:wavAudioFile r:embed="rId2" name="~PP939.WAV"/>
          </p:nvPr>
        </p:nvPicPr>
        <p:blipFill>
          <a:blip r:embed="rId5"/>
          <a:stretch>
            <a:fillRect/>
          </a:stretch>
        </p:blipFill>
        <p:spPr>
          <a:xfrm>
            <a:off x="8674100" y="6388100"/>
            <a:ext cx="304800" cy="304800"/>
          </a:xfrm>
          <a:prstGeom prst="rect">
            <a:avLst/>
          </a:prstGeom>
        </p:spPr>
      </p:pic>
    </p:spTree>
  </p:cSld>
  <p:clrMapOvr>
    <a:masterClrMapping/>
  </p:clrMapOvr>
  <p:transition advTm="56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auto">
          <a:xfrm>
            <a:off x="1928794" y="1428736"/>
            <a:ext cx="4514183" cy="5214974"/>
          </a:xfrm>
          <a:prstGeom prst="rect">
            <a:avLst/>
          </a:prstGeom>
          <a:noFill/>
          <a:ln w="9525">
            <a:noFill/>
            <a:miter lim="800000"/>
            <a:headEnd/>
            <a:tailEnd/>
          </a:ln>
          <a:effectLst/>
        </p:spPr>
      </p:pic>
      <p:pic>
        <p:nvPicPr>
          <p:cNvPr id="5" name="Obraz 4"/>
          <p:cNvPicPr/>
          <p:nvPr/>
        </p:nvPicPr>
        <p:blipFill>
          <a:blip r:embed="rId4"/>
          <a:stretch/>
        </p:blipFill>
        <p:spPr>
          <a:xfrm>
            <a:off x="3744000" y="864360"/>
            <a:ext cx="1438920" cy="438480"/>
          </a:xfrm>
          <a:prstGeom prst="rect">
            <a:avLst/>
          </a:prstGeom>
          <a:ln>
            <a:noFill/>
          </a:ln>
        </p:spPr>
      </p:pic>
      <p:sp>
        <p:nvSpPr>
          <p:cNvPr id="6"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7" name="~PP2271.WAV">
            <a:hlinkClick r:id="" action="ppaction://media"/>
          </p:cNvPr>
          <p:cNvPicPr>
            <a:picLocks noRot="1" noChangeAspect="1"/>
          </p:cNvPicPr>
          <p:nvPr>
            <a:wavAudioFile r:embed="rId1" name="~PP2271.WAV"/>
          </p:nvPr>
        </p:nvPicPr>
        <p:blipFill>
          <a:blip r:embed="rId5"/>
          <a:stretch>
            <a:fillRect/>
          </a:stretch>
        </p:blipFill>
        <p:spPr>
          <a:xfrm>
            <a:off x="8674100" y="6388100"/>
            <a:ext cx="304800" cy="304800"/>
          </a:xfrm>
          <a:prstGeom prst="rect">
            <a:avLst/>
          </a:prstGeom>
        </p:spPr>
      </p:pic>
    </p:spTree>
  </p:cSld>
  <p:clrMapOvr>
    <a:masterClrMapping/>
  </p:clrMapOvr>
  <p:transition advTm="78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
          <p:cNvGraphicFramePr>
            <a:graphicFrameLocks/>
          </p:cNvGraphicFramePr>
          <p:nvPr/>
        </p:nvGraphicFramePr>
        <p:xfrm>
          <a:off x="1466850" y="1042988"/>
          <a:ext cx="6210300" cy="4772024"/>
        </p:xfrm>
        <a:graphic>
          <a:graphicData uri="http://schemas.openxmlformats.org/drawingml/2006/chart">
            <c:chart xmlns:c="http://schemas.openxmlformats.org/drawingml/2006/chart" xmlns:r="http://schemas.openxmlformats.org/officeDocument/2006/relationships" r:id="rId3"/>
          </a:graphicData>
        </a:graphic>
      </p:graphicFrame>
      <p:sp>
        <p:nvSpPr>
          <p:cNvPr id="5"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6" name="~PP383.WAV">
            <a:hlinkClick r:id="" action="ppaction://media"/>
          </p:cNvPr>
          <p:cNvPicPr>
            <a:picLocks noRot="1" noChangeAspect="1"/>
          </p:cNvPicPr>
          <p:nvPr>
            <a:wavAudioFile r:embed="rId1" name="~PP383.WAV"/>
          </p:nvPr>
        </p:nvPicPr>
        <p:blipFill>
          <a:blip r:embed="rId4"/>
          <a:stretch>
            <a:fillRect/>
          </a:stretch>
        </p:blipFill>
        <p:spPr>
          <a:xfrm>
            <a:off x="8674100" y="6388100"/>
            <a:ext cx="304800" cy="304800"/>
          </a:xfrm>
          <a:prstGeom prst="rect">
            <a:avLst/>
          </a:prstGeom>
        </p:spPr>
      </p:pic>
    </p:spTree>
  </p:cSld>
  <p:clrMapOvr>
    <a:masterClrMapping/>
  </p:clrMapOvr>
  <p:transition advTm="22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69634" name="Picture 2"/>
          <p:cNvPicPr>
            <a:picLocks noChangeAspect="1" noChangeArrowheads="1"/>
          </p:cNvPicPr>
          <p:nvPr/>
        </p:nvPicPr>
        <p:blipFill>
          <a:blip r:embed="rId3"/>
          <a:srcRect/>
          <a:stretch>
            <a:fillRect/>
          </a:stretch>
        </p:blipFill>
        <p:spPr bwMode="auto">
          <a:xfrm>
            <a:off x="285720" y="1285860"/>
            <a:ext cx="3986057" cy="2071701"/>
          </a:xfrm>
          <a:prstGeom prst="rect">
            <a:avLst/>
          </a:prstGeom>
          <a:noFill/>
          <a:ln w="9525">
            <a:noFill/>
            <a:miter lim="800000"/>
            <a:headEnd/>
            <a:tailEnd/>
          </a:ln>
          <a:effectLst/>
        </p:spPr>
      </p:pic>
      <p:pic>
        <p:nvPicPr>
          <p:cNvPr id="69635" name="Picture 3"/>
          <p:cNvPicPr>
            <a:picLocks noChangeAspect="1" noChangeArrowheads="1"/>
          </p:cNvPicPr>
          <p:nvPr/>
        </p:nvPicPr>
        <p:blipFill>
          <a:blip r:embed="rId4"/>
          <a:srcRect/>
          <a:stretch>
            <a:fillRect/>
          </a:stretch>
        </p:blipFill>
        <p:spPr bwMode="auto">
          <a:xfrm>
            <a:off x="4322526" y="1071546"/>
            <a:ext cx="4596166" cy="4929222"/>
          </a:xfrm>
          <a:prstGeom prst="rect">
            <a:avLst/>
          </a:prstGeom>
          <a:noFill/>
          <a:ln w="9525">
            <a:noFill/>
            <a:miter lim="800000"/>
            <a:headEnd/>
            <a:tailEnd/>
          </a:ln>
          <a:effectLst/>
        </p:spPr>
      </p:pic>
      <p:graphicFrame>
        <p:nvGraphicFramePr>
          <p:cNvPr id="7" name="Chart 6"/>
          <p:cNvGraphicFramePr>
            <a:graphicFrameLocks/>
          </p:cNvGraphicFramePr>
          <p:nvPr/>
        </p:nvGraphicFramePr>
        <p:xfrm>
          <a:off x="285721" y="3571876"/>
          <a:ext cx="4286279" cy="3076583"/>
        </p:xfrm>
        <a:graphic>
          <a:graphicData uri="http://schemas.openxmlformats.org/drawingml/2006/chart">
            <c:chart xmlns:c="http://schemas.openxmlformats.org/drawingml/2006/chart" xmlns:r="http://schemas.openxmlformats.org/officeDocument/2006/relationships" r:id="rId5"/>
          </a:graphicData>
        </a:graphic>
      </p:graphicFrame>
      <p:pic>
        <p:nvPicPr>
          <p:cNvPr id="8" name="Obraz 7"/>
          <p:cNvPicPr/>
          <p:nvPr/>
        </p:nvPicPr>
        <p:blipFill>
          <a:blip r:embed="rId6"/>
          <a:stretch/>
        </p:blipFill>
        <p:spPr>
          <a:xfrm>
            <a:off x="2500298" y="785794"/>
            <a:ext cx="1438920" cy="438480"/>
          </a:xfrm>
          <a:prstGeom prst="rect">
            <a:avLst/>
          </a:prstGeom>
          <a:ln>
            <a:noFill/>
          </a:ln>
        </p:spPr>
      </p:pic>
      <p:pic>
        <p:nvPicPr>
          <p:cNvPr id="9" name="~PP4041.WAV">
            <a:hlinkClick r:id="" action="ppaction://media"/>
          </p:cNvPr>
          <p:cNvPicPr>
            <a:picLocks noRot="1" noChangeAspect="1"/>
          </p:cNvPicPr>
          <p:nvPr>
            <a:wavAudioFile r:embed="rId1" name="~PP4041.WAV"/>
          </p:nvPr>
        </p:nvPicPr>
        <p:blipFill>
          <a:blip r:embed="rId7"/>
          <a:stretch>
            <a:fillRect/>
          </a:stretch>
        </p:blipFill>
        <p:spPr>
          <a:xfrm>
            <a:off x="8674100" y="6388100"/>
            <a:ext cx="304800" cy="304800"/>
          </a:xfrm>
          <a:prstGeom prst="rect">
            <a:avLst/>
          </a:prstGeom>
        </p:spPr>
      </p:pic>
    </p:spTree>
  </p:cSld>
  <p:clrMapOvr>
    <a:masterClrMapping/>
  </p:clrMapOvr>
  <p:transition advTm="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201" name="Obraz 200"/>
          <p:cNvPicPr/>
          <p:nvPr/>
        </p:nvPicPr>
        <p:blipFill>
          <a:blip r:embed="rId4"/>
          <a:stretch/>
        </p:blipFill>
        <p:spPr>
          <a:xfrm>
            <a:off x="4886280" y="4815360"/>
            <a:ext cx="3103920" cy="654840"/>
          </a:xfrm>
          <a:prstGeom prst="rect">
            <a:avLst/>
          </a:prstGeom>
          <a:ln>
            <a:noFill/>
          </a:ln>
        </p:spPr>
      </p:pic>
      <p:graphicFrame>
        <p:nvGraphicFramePr>
          <p:cNvPr id="10" name="Object 18"/>
          <p:cNvGraphicFramePr>
            <a:graphicFrameLocks noChangeAspect="1"/>
          </p:cNvGraphicFramePr>
          <p:nvPr/>
        </p:nvGraphicFramePr>
        <p:xfrm>
          <a:off x="2843213" y="3573463"/>
          <a:ext cx="3048000" cy="609600"/>
        </p:xfrm>
        <a:graphic>
          <a:graphicData uri="http://schemas.openxmlformats.org/presentationml/2006/ole">
            <p:oleObj spid="_x0000_s7170" r:id="rId5" imgW="1574117" imgH="317362" progId="Equation.3">
              <p:embed/>
            </p:oleObj>
          </a:graphicData>
        </a:graphic>
      </p:graphicFrame>
      <p:graphicFrame>
        <p:nvGraphicFramePr>
          <p:cNvPr id="11" name="Object 20"/>
          <p:cNvGraphicFramePr>
            <a:graphicFrameLocks noChangeAspect="1"/>
          </p:cNvGraphicFramePr>
          <p:nvPr/>
        </p:nvGraphicFramePr>
        <p:xfrm>
          <a:off x="2771775" y="5084763"/>
          <a:ext cx="3124200" cy="655637"/>
        </p:xfrm>
        <a:graphic>
          <a:graphicData uri="http://schemas.openxmlformats.org/presentationml/2006/ole">
            <p:oleObj spid="_x0000_s7171" r:id="rId6" imgW="1497950" imgH="317362" progId="Equation.3">
              <p:embed/>
            </p:oleObj>
          </a:graphicData>
        </a:graphic>
      </p:graphicFrame>
      <p:sp>
        <p:nvSpPr>
          <p:cNvPr id="12" name="Text Box 2"/>
          <p:cNvSpPr txBox="1">
            <a:spLocks noChangeArrowheads="1"/>
          </p:cNvSpPr>
          <p:nvPr/>
        </p:nvSpPr>
        <p:spPr bwMode="auto">
          <a:xfrm>
            <a:off x="357158" y="2643182"/>
            <a:ext cx="7215238" cy="1107996"/>
          </a:xfrm>
          <a:prstGeom prst="rect">
            <a:avLst/>
          </a:prstGeom>
          <a:noFill/>
          <a:ln w="12700" cap="sq">
            <a:noFill/>
            <a:miter lim="800000"/>
            <a:headEnd/>
            <a:tailEnd/>
          </a:ln>
          <a:effectLst/>
        </p:spPr>
        <p:txBody>
          <a:bodyPr wrap="square">
            <a:spAutoFit/>
          </a:bodyPr>
          <a:lstStyle/>
          <a:p>
            <a:pPr algn="ctr"/>
            <a:r>
              <a:rPr lang="pl-PL" sz="2400" dirty="0">
                <a:latin typeface="Times New Roman" pitchFamily="18" charset="0"/>
              </a:rPr>
              <a:t>Prognoza  </a:t>
            </a:r>
          </a:p>
          <a:p>
            <a:pPr algn="ctr"/>
            <a:endParaRPr lang="pl-PL" sz="2400" dirty="0" smtClean="0">
              <a:latin typeface="Times New Roman" pitchFamily="18" charset="0"/>
            </a:endParaRPr>
          </a:p>
          <a:p>
            <a:r>
              <a:rPr lang="pl-PL" dirty="0" smtClean="0">
                <a:latin typeface="Times New Roman" pitchFamily="18" charset="0"/>
              </a:rPr>
              <a:t>w </a:t>
            </a:r>
            <a:r>
              <a:rPr lang="pl-PL" dirty="0">
                <a:latin typeface="Times New Roman" pitchFamily="18" charset="0"/>
              </a:rPr>
              <a:t>modelu  addytywnym </a:t>
            </a:r>
          </a:p>
        </p:txBody>
      </p:sp>
      <p:sp>
        <p:nvSpPr>
          <p:cNvPr id="13" name="Text Box 3"/>
          <p:cNvSpPr txBox="1">
            <a:spLocks noChangeArrowheads="1"/>
          </p:cNvSpPr>
          <p:nvPr/>
        </p:nvSpPr>
        <p:spPr bwMode="auto">
          <a:xfrm>
            <a:off x="468313" y="6021388"/>
            <a:ext cx="7848600" cy="307777"/>
          </a:xfrm>
          <a:prstGeom prst="rect">
            <a:avLst/>
          </a:prstGeom>
          <a:noFill/>
          <a:ln w="12700" cap="sq">
            <a:noFill/>
            <a:miter lim="800000"/>
            <a:headEnd/>
            <a:tailEnd/>
          </a:ln>
          <a:effectLst/>
        </p:spPr>
        <p:txBody>
          <a:bodyPr>
            <a:spAutoFit/>
          </a:bodyPr>
          <a:lstStyle/>
          <a:p>
            <a:r>
              <a:rPr lang="pl-PL" sz="1400" dirty="0">
                <a:latin typeface="Times New Roman" pitchFamily="18" charset="0"/>
                <a:cs typeface="Times New Roman" pitchFamily="18" charset="0"/>
              </a:rPr>
              <a:t>gdzie </a:t>
            </a:r>
            <a:r>
              <a:rPr lang="pl-PL" sz="1400" i="1" dirty="0">
                <a:latin typeface="Times New Roman" pitchFamily="18" charset="0"/>
                <a:cs typeface="Times New Roman" pitchFamily="18" charset="0"/>
              </a:rPr>
              <a:t>n </a:t>
            </a:r>
            <a:r>
              <a:rPr lang="pl-PL" sz="1400" dirty="0">
                <a:latin typeface="Times New Roman" pitchFamily="18" charset="0"/>
                <a:cs typeface="Times New Roman" pitchFamily="18" charset="0"/>
              </a:rPr>
              <a:t>jest liczbą wyrazów szeregu czasowego zmiennej  prognozowanej</a:t>
            </a:r>
          </a:p>
        </p:txBody>
      </p:sp>
      <p:sp>
        <p:nvSpPr>
          <p:cNvPr id="14" name="Text Box 6"/>
          <p:cNvSpPr txBox="1">
            <a:spLocks noChangeArrowheads="1"/>
          </p:cNvSpPr>
          <p:nvPr/>
        </p:nvSpPr>
        <p:spPr bwMode="auto">
          <a:xfrm>
            <a:off x="571472" y="1285860"/>
            <a:ext cx="8382000" cy="1200329"/>
          </a:xfrm>
          <a:prstGeom prst="rect">
            <a:avLst/>
          </a:prstGeom>
          <a:noFill/>
          <a:ln w="12700" cap="sq">
            <a:noFill/>
            <a:miter lim="800000"/>
            <a:headEnd type="none" w="sm" len="sm"/>
            <a:tailEnd type="none" w="sm" len="sm"/>
          </a:ln>
          <a:effectLst/>
        </p:spPr>
        <p:txBody>
          <a:bodyPr>
            <a:spAutoFit/>
          </a:bodyPr>
          <a:lstStyle/>
          <a:p>
            <a:pPr algn="just"/>
            <a:r>
              <a:rPr lang="pl-PL" sz="1200" dirty="0">
                <a:latin typeface="Times New Roman" pitchFamily="18" charset="0"/>
                <a:cs typeface="Times New Roman" pitchFamily="18" charset="0"/>
              </a:rPr>
              <a:t>gdzie:</a:t>
            </a:r>
            <a:endParaRPr lang="pl-PL" sz="1200" dirty="0">
              <a:latin typeface="Times New Roman" pitchFamily="18" charset="0"/>
            </a:endParaRPr>
          </a:p>
          <a:p>
            <a:pPr algn="just"/>
            <a:r>
              <a:rPr lang="pl-PL" sz="1200" dirty="0">
                <a:latin typeface="Times New Roman" pitchFamily="18" charset="0"/>
                <a:cs typeface="Times New Roman" pitchFamily="18" charset="0"/>
              </a:rPr>
              <a:t>F</a:t>
            </a:r>
            <a:r>
              <a:rPr lang="pl-PL" sz="1200" baseline="-30000" dirty="0">
                <a:latin typeface="Times New Roman" pitchFamily="18" charset="0"/>
                <a:cs typeface="Times New Roman" pitchFamily="18" charset="0"/>
              </a:rPr>
              <a:t>t-1</a:t>
            </a:r>
            <a:r>
              <a:rPr lang="pl-PL" sz="1200" dirty="0">
                <a:latin typeface="Times New Roman" pitchFamily="18" charset="0"/>
                <a:cs typeface="Times New Roman" pitchFamily="18" charset="0"/>
              </a:rPr>
              <a:t> - wygładzona wartość zmiennej prognozowanej w </a:t>
            </a:r>
            <a:r>
              <a:rPr lang="pl-PL" sz="1200" dirty="0">
                <a:latin typeface="Times New Roman" pitchFamily="18" charset="0"/>
              </a:rPr>
              <a:t> </a:t>
            </a:r>
            <a:r>
              <a:rPr lang="pl-PL" sz="1200" dirty="0">
                <a:latin typeface="Times New Roman" pitchFamily="18" charset="0"/>
                <a:cs typeface="Times New Roman" pitchFamily="18" charset="0"/>
              </a:rPr>
              <a:t>okresie </a:t>
            </a:r>
            <a:r>
              <a:rPr lang="pl-PL" sz="1200" i="1" dirty="0">
                <a:latin typeface="Times New Roman" pitchFamily="18" charset="0"/>
                <a:cs typeface="Times New Roman" pitchFamily="18" charset="0"/>
              </a:rPr>
              <a:t>t-1, </a:t>
            </a:r>
            <a:r>
              <a:rPr lang="pl-PL" sz="1200" dirty="0">
                <a:latin typeface="Times New Roman" pitchFamily="18" charset="0"/>
                <a:cs typeface="Times New Roman" pitchFamily="18" charset="0"/>
              </a:rPr>
              <a:t>po eliminacji wahań sezonowych,</a:t>
            </a:r>
          </a:p>
          <a:p>
            <a:pPr algn="just"/>
            <a:r>
              <a:rPr lang="pl-PL" sz="1200" dirty="0">
                <a:latin typeface="Times New Roman" pitchFamily="18" charset="0"/>
                <a:cs typeface="Times New Roman" pitchFamily="18" charset="0"/>
              </a:rPr>
              <a:t>S</a:t>
            </a:r>
            <a:r>
              <a:rPr lang="pl-PL" sz="1200" baseline="-30000" dirty="0">
                <a:latin typeface="Times New Roman" pitchFamily="18" charset="0"/>
                <a:cs typeface="Times New Roman" pitchFamily="18" charset="0"/>
              </a:rPr>
              <a:t>t-1</a:t>
            </a:r>
            <a:r>
              <a:rPr lang="pl-PL" sz="1200" dirty="0">
                <a:latin typeface="Times New Roman" pitchFamily="18" charset="0"/>
                <a:cs typeface="Times New Roman" pitchFamily="18" charset="0"/>
              </a:rPr>
              <a:t> - ocena przyrostu trendu na okres t- l,</a:t>
            </a:r>
          </a:p>
          <a:p>
            <a:pPr algn="just"/>
            <a:r>
              <a:rPr lang="pl-PL" sz="1200" dirty="0" err="1">
                <a:latin typeface="Times New Roman" pitchFamily="18" charset="0"/>
                <a:cs typeface="Times New Roman" pitchFamily="18" charset="0"/>
              </a:rPr>
              <a:t>C</a:t>
            </a:r>
            <a:r>
              <a:rPr lang="pl-PL" sz="1200" baseline="-30000" dirty="0" err="1">
                <a:latin typeface="Times New Roman" pitchFamily="18" charset="0"/>
                <a:cs typeface="Times New Roman" pitchFamily="18" charset="0"/>
              </a:rPr>
              <a:t>t-r</a:t>
            </a:r>
            <a:r>
              <a:rPr lang="pl-PL" sz="1200" dirty="0">
                <a:latin typeface="Times New Roman" pitchFamily="18" charset="0"/>
                <a:cs typeface="Times New Roman" pitchFamily="18" charset="0"/>
              </a:rPr>
              <a:t> - ocena wskaźnika sezonowości na moment lub okres </a:t>
            </a:r>
            <a:r>
              <a:rPr lang="pl-PL" sz="1200" dirty="0" err="1">
                <a:latin typeface="Times New Roman" pitchFamily="18" charset="0"/>
                <a:cs typeface="Times New Roman" pitchFamily="18" charset="0"/>
              </a:rPr>
              <a:t>t-r</a:t>
            </a:r>
            <a:r>
              <a:rPr lang="pl-PL" sz="1200" dirty="0">
                <a:latin typeface="Times New Roman" pitchFamily="18" charset="0"/>
                <a:cs typeface="Times New Roman" pitchFamily="18" charset="0"/>
              </a:rPr>
              <a:t>,</a:t>
            </a:r>
          </a:p>
          <a:p>
            <a:pPr algn="just"/>
            <a:r>
              <a:rPr lang="pl-PL" sz="1200" dirty="0" err="1">
                <a:latin typeface="Times New Roman" pitchFamily="18" charset="0"/>
                <a:cs typeface="Times New Roman" pitchFamily="18" charset="0"/>
              </a:rPr>
              <a:t>r</a:t>
            </a:r>
            <a:r>
              <a:rPr lang="pl-PL" sz="1200" dirty="0">
                <a:latin typeface="Times New Roman" pitchFamily="18" charset="0"/>
                <a:cs typeface="Times New Roman" pitchFamily="18" charset="0"/>
              </a:rPr>
              <a:t> - długość cyklu sezonowego liczba faz,</a:t>
            </a:r>
          </a:p>
          <a:p>
            <a:pPr algn="just"/>
            <a:r>
              <a:rPr lang="pl-PL" sz="1200" dirty="0" err="1">
                <a:latin typeface="Times New Roman" pitchFamily="18" charset="0"/>
                <a:cs typeface="Times New Roman" pitchFamily="18" charset="0"/>
                <a:sym typeface="Symbol" pitchFamily="18" charset="2"/>
              </a:rPr>
              <a:t></a:t>
            </a:r>
            <a:r>
              <a:rPr lang="pl-PL" sz="1200" dirty="0" err="1">
                <a:latin typeface="Times New Roman" pitchFamily="18" charset="0"/>
                <a:cs typeface="Times New Roman" pitchFamily="18" charset="0"/>
              </a:rPr>
              <a:t>,</a:t>
            </a:r>
            <a:r>
              <a:rPr lang="pl-PL" sz="1200" dirty="0" err="1">
                <a:latin typeface="Times New Roman" pitchFamily="18" charset="0"/>
                <a:cs typeface="Times New Roman" pitchFamily="18" charset="0"/>
                <a:sym typeface="Symbol" pitchFamily="18" charset="2"/>
              </a:rPr>
              <a:t></a:t>
            </a:r>
            <a:r>
              <a:rPr lang="pl-PL" sz="1200" dirty="0">
                <a:latin typeface="Times New Roman" pitchFamily="18" charset="0"/>
                <a:cs typeface="Times New Roman" pitchFamily="18" charset="0"/>
              </a:rPr>
              <a:t> i </a:t>
            </a:r>
            <a:r>
              <a:rPr lang="pl-PL" sz="1200" dirty="0">
                <a:latin typeface="Times New Roman" pitchFamily="18" charset="0"/>
                <a:cs typeface="Times New Roman" pitchFamily="18" charset="0"/>
                <a:sym typeface="Symbol" pitchFamily="18" charset="2"/>
              </a:rPr>
              <a:t></a:t>
            </a:r>
            <a:r>
              <a:rPr lang="pl-PL" sz="1200" dirty="0">
                <a:latin typeface="Times New Roman" pitchFamily="18" charset="0"/>
                <a:cs typeface="Times New Roman" pitchFamily="18" charset="0"/>
              </a:rPr>
              <a:t> - parametry modelu, przyjmujące wartość z przedziału [</a:t>
            </a:r>
            <a:r>
              <a:rPr lang="pl-PL" sz="1200" dirty="0">
                <a:latin typeface="Times New Roman" pitchFamily="18" charset="0"/>
              </a:rPr>
              <a:t>0,1</a:t>
            </a:r>
            <a:r>
              <a:rPr lang="pl-PL" sz="1200" dirty="0">
                <a:latin typeface="Times New Roman" pitchFamily="18" charset="0"/>
                <a:cs typeface="Times New Roman" pitchFamily="18" charset="0"/>
              </a:rPr>
              <a:t>].</a:t>
            </a:r>
            <a:r>
              <a:rPr lang="pl-PL" sz="1200" dirty="0">
                <a:latin typeface="Times New Roman" pitchFamily="18" charset="0"/>
              </a:rPr>
              <a:t> </a:t>
            </a:r>
          </a:p>
        </p:txBody>
      </p:sp>
      <p:sp>
        <p:nvSpPr>
          <p:cNvPr id="15" name="Text Box 8"/>
          <p:cNvSpPr txBox="1">
            <a:spLocks noChangeArrowheads="1"/>
          </p:cNvSpPr>
          <p:nvPr/>
        </p:nvSpPr>
        <p:spPr bwMode="auto">
          <a:xfrm>
            <a:off x="395288" y="4365625"/>
            <a:ext cx="8382000" cy="369332"/>
          </a:xfrm>
          <a:prstGeom prst="rect">
            <a:avLst/>
          </a:prstGeom>
          <a:noFill/>
          <a:ln w="12700" cap="sq">
            <a:noFill/>
            <a:miter lim="800000"/>
            <a:headEnd type="none" w="sm" len="sm"/>
            <a:tailEnd type="none" w="sm" len="sm"/>
          </a:ln>
          <a:effectLst/>
        </p:spPr>
        <p:txBody>
          <a:bodyPr>
            <a:spAutoFit/>
          </a:bodyPr>
          <a:lstStyle/>
          <a:p>
            <a:pPr algn="just"/>
            <a:r>
              <a:rPr lang="pl-PL" dirty="0">
                <a:latin typeface="Times New Roman" pitchFamily="18" charset="0"/>
                <a:cs typeface="Times New Roman" pitchFamily="18" charset="0"/>
              </a:rPr>
              <a:t>oraz dla wersji multiplikatywnej modelu:</a:t>
            </a:r>
            <a:r>
              <a:rPr lang="pl-PL" dirty="0">
                <a:latin typeface="Times New Roman" pitchFamily="18" charset="0"/>
              </a:rPr>
              <a:t> </a:t>
            </a:r>
          </a:p>
        </p:txBody>
      </p:sp>
      <p:pic>
        <p:nvPicPr>
          <p:cNvPr id="16" name="~PP2875.WAV">
            <a:hlinkClick r:id="" action="ppaction://media"/>
          </p:cNvPr>
          <p:cNvPicPr>
            <a:picLocks noRot="1" noChangeAspect="1"/>
          </p:cNvPicPr>
          <p:nvPr>
            <a:wavAudioFile r:embed="rId2" name="~PP2875.WAV"/>
          </p:nvPr>
        </p:nvPicPr>
        <p:blipFill>
          <a:blip r:embed="rId7"/>
          <a:stretch>
            <a:fillRect/>
          </a:stretch>
        </p:blipFill>
        <p:spPr>
          <a:xfrm>
            <a:off x="8674100" y="6388100"/>
            <a:ext cx="304800" cy="304800"/>
          </a:xfrm>
          <a:prstGeom prst="rect">
            <a:avLst/>
          </a:prstGeom>
        </p:spPr>
      </p:pic>
    </p:spTree>
  </p:cSld>
  <p:clrMapOvr>
    <a:masterClrMapping/>
  </p:clrMapOvr>
  <p:transition spd="slow" advTm="215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132" name="Obraz 131"/>
          <p:cNvPicPr/>
          <p:nvPr/>
        </p:nvPicPr>
        <p:blipFill>
          <a:blip r:embed="rId3"/>
          <a:stretch/>
        </p:blipFill>
        <p:spPr>
          <a:xfrm>
            <a:off x="3312000" y="4776840"/>
            <a:ext cx="4789800" cy="1269720"/>
          </a:xfrm>
          <a:prstGeom prst="rect">
            <a:avLst/>
          </a:prstGeom>
          <a:ln>
            <a:noFill/>
          </a:ln>
        </p:spPr>
      </p:pic>
      <p:pic>
        <p:nvPicPr>
          <p:cNvPr id="133" name="Obraz 132"/>
          <p:cNvPicPr/>
          <p:nvPr/>
        </p:nvPicPr>
        <p:blipFill>
          <a:blip r:embed="rId4"/>
          <a:stretch/>
        </p:blipFill>
        <p:spPr>
          <a:xfrm>
            <a:off x="6408000" y="-1656000"/>
            <a:ext cx="7737840" cy="2437560"/>
          </a:xfrm>
          <a:prstGeom prst="rect">
            <a:avLst/>
          </a:prstGeom>
          <a:ln>
            <a:noFill/>
          </a:ln>
        </p:spPr>
      </p:pic>
      <p:pic>
        <p:nvPicPr>
          <p:cNvPr id="134" name="Obraz 133"/>
          <p:cNvPicPr/>
          <p:nvPr/>
        </p:nvPicPr>
        <p:blipFill>
          <a:blip r:embed="rId4"/>
          <a:stretch/>
        </p:blipFill>
        <p:spPr>
          <a:xfrm>
            <a:off x="936000" y="2169720"/>
            <a:ext cx="7738200" cy="2437920"/>
          </a:xfrm>
          <a:prstGeom prst="rect">
            <a:avLst/>
          </a:prstGeom>
          <a:ln>
            <a:noFill/>
          </a:ln>
        </p:spPr>
      </p:pic>
      <p:pic>
        <p:nvPicPr>
          <p:cNvPr id="6" name="~PP2238.WAV">
            <a:hlinkClick r:id="" action="ppaction://media"/>
          </p:cNvPr>
          <p:cNvPicPr>
            <a:picLocks noRot="1" noChangeAspect="1"/>
          </p:cNvPicPr>
          <p:nvPr>
            <a:wavAudioFile r:embed="rId1" name="~PP2238.WAV"/>
          </p:nvPr>
        </p:nvPicPr>
        <p:blipFill>
          <a:blip r:embed="rId5"/>
          <a:stretch>
            <a:fillRect/>
          </a:stretch>
        </p:blipFill>
        <p:spPr>
          <a:xfrm>
            <a:off x="8674100" y="6388100"/>
            <a:ext cx="304800" cy="304800"/>
          </a:xfrm>
          <a:prstGeom prst="rect">
            <a:avLst/>
          </a:prstGeom>
        </p:spPr>
      </p:pic>
    </p:spTree>
  </p:cSld>
  <p:clrMapOvr>
    <a:masterClrMapping/>
  </p:clrMapOvr>
  <p:transition spd="slow" advTm="7398"/>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graphicFrame>
        <p:nvGraphicFramePr>
          <p:cNvPr id="6146" name="Object 2"/>
          <p:cNvGraphicFramePr>
            <a:graphicFrameLocks noChangeAspect="1"/>
          </p:cNvGraphicFramePr>
          <p:nvPr/>
        </p:nvGraphicFramePr>
        <p:xfrm>
          <a:off x="2428860" y="2643182"/>
          <a:ext cx="4167188" cy="1352550"/>
        </p:xfrm>
        <a:graphic>
          <a:graphicData uri="http://schemas.openxmlformats.org/presentationml/2006/ole">
            <p:oleObj spid="_x0000_s6146" name="Równanie" r:id="rId4" imgW="2070000" imgH="799920" progId="Equation.3">
              <p:embed/>
            </p:oleObj>
          </a:graphicData>
        </a:graphic>
      </p:graphicFrame>
      <p:graphicFrame>
        <p:nvGraphicFramePr>
          <p:cNvPr id="6147" name="Object 3"/>
          <p:cNvGraphicFramePr>
            <a:graphicFrameLocks noChangeAspect="1"/>
          </p:cNvGraphicFramePr>
          <p:nvPr/>
        </p:nvGraphicFramePr>
        <p:xfrm>
          <a:off x="1549400" y="4464050"/>
          <a:ext cx="5641975" cy="2051050"/>
        </p:xfrm>
        <a:graphic>
          <a:graphicData uri="http://schemas.openxmlformats.org/presentationml/2006/ole">
            <p:oleObj spid="_x0000_s6147" name="Równanie" r:id="rId5" imgW="2489040" imgH="1371600" progId="Equation.3">
              <p:embed/>
            </p:oleObj>
          </a:graphicData>
        </a:graphic>
      </p:graphicFrame>
      <p:sp>
        <p:nvSpPr>
          <p:cNvPr id="10" name="Prostokąt 9"/>
          <p:cNvSpPr/>
          <p:nvPr/>
        </p:nvSpPr>
        <p:spPr>
          <a:xfrm>
            <a:off x="3357554" y="1000108"/>
            <a:ext cx="2400016" cy="523220"/>
          </a:xfrm>
          <a:prstGeom prst="rect">
            <a:avLst/>
          </a:prstGeom>
        </p:spPr>
        <p:txBody>
          <a:bodyPr wrap="none">
            <a:spAutoFit/>
          </a:bodyPr>
          <a:lstStyle/>
          <a:p>
            <a:r>
              <a:rPr lang="pl-PL" sz="2800" dirty="0" smtClean="0">
                <a:latin typeface="Garamond" pitchFamily="18" charset="0"/>
                <a:cs typeface="Times New Roman" pitchFamily="18" charset="0"/>
              </a:rPr>
              <a:t>Model </a:t>
            </a:r>
            <a:r>
              <a:rPr lang="pl-PL" sz="2800" dirty="0" err="1" smtClean="0">
                <a:latin typeface="Garamond" pitchFamily="18" charset="0"/>
                <a:cs typeface="Times New Roman" pitchFamily="18" charset="0"/>
              </a:rPr>
              <a:t>Wintersa</a:t>
            </a:r>
            <a:endParaRPr lang="pl-PL" sz="2800" dirty="0">
              <a:latin typeface="Garamond" pitchFamily="18" charset="0"/>
            </a:endParaRPr>
          </a:p>
        </p:txBody>
      </p:sp>
      <p:sp>
        <p:nvSpPr>
          <p:cNvPr id="11" name="Text Box 2"/>
          <p:cNvSpPr txBox="1">
            <a:spLocks noChangeArrowheads="1"/>
          </p:cNvSpPr>
          <p:nvPr/>
        </p:nvSpPr>
        <p:spPr bwMode="auto">
          <a:xfrm>
            <a:off x="285720" y="1643050"/>
            <a:ext cx="8382000" cy="923330"/>
          </a:xfrm>
          <a:prstGeom prst="rect">
            <a:avLst/>
          </a:prstGeom>
          <a:noFill/>
          <a:ln w="12700" cap="sq">
            <a:noFill/>
            <a:miter lim="800000"/>
            <a:headEnd type="none" w="sm" len="sm"/>
            <a:tailEnd type="none" w="sm" len="sm"/>
          </a:ln>
          <a:effectLst/>
        </p:spPr>
        <p:txBody>
          <a:bodyPr>
            <a:spAutoFit/>
          </a:bodyPr>
          <a:lstStyle/>
          <a:p>
            <a:pPr algn="just"/>
            <a:r>
              <a:rPr lang="pl-PL" dirty="0">
                <a:latin typeface="Times New Roman" pitchFamily="18" charset="0"/>
                <a:cs typeface="Times New Roman" pitchFamily="18" charset="0"/>
              </a:rPr>
              <a:t>Model </a:t>
            </a:r>
            <a:r>
              <a:rPr lang="pl-PL" dirty="0" err="1">
                <a:latin typeface="Times New Roman" pitchFamily="18" charset="0"/>
                <a:cs typeface="Times New Roman" pitchFamily="18" charset="0"/>
              </a:rPr>
              <a:t>Wintersa</a:t>
            </a:r>
            <a:r>
              <a:rPr lang="pl-PL" dirty="0">
                <a:latin typeface="Times New Roman" pitchFamily="18" charset="0"/>
                <a:cs typeface="Times New Roman" pitchFamily="18" charset="0"/>
              </a:rPr>
              <a:t> może być stosowany w przypadku szeregów czasowych zawierających tendencję rozwojową, wahania sezonowe oraz wahania przypadkowe. A oto równania addytywnej wersji modelu:</a:t>
            </a:r>
            <a:endParaRPr lang="pl-PL" dirty="0">
              <a:latin typeface="Times New Roman" pitchFamily="18" charset="0"/>
            </a:endParaRPr>
          </a:p>
        </p:txBody>
      </p:sp>
      <p:sp>
        <p:nvSpPr>
          <p:cNvPr id="13" name="Text Box 14"/>
          <p:cNvSpPr txBox="1">
            <a:spLocks noChangeArrowheads="1"/>
          </p:cNvSpPr>
          <p:nvPr/>
        </p:nvSpPr>
        <p:spPr bwMode="auto">
          <a:xfrm>
            <a:off x="381000" y="4114800"/>
            <a:ext cx="8382000" cy="369332"/>
          </a:xfrm>
          <a:prstGeom prst="rect">
            <a:avLst/>
          </a:prstGeom>
          <a:noFill/>
          <a:ln w="12700" cap="sq">
            <a:noFill/>
            <a:miter lim="800000"/>
            <a:headEnd type="none" w="sm" len="sm"/>
            <a:tailEnd type="none" w="sm" len="sm"/>
          </a:ln>
          <a:effectLst/>
        </p:spPr>
        <p:txBody>
          <a:bodyPr>
            <a:spAutoFit/>
          </a:bodyPr>
          <a:lstStyle/>
          <a:p>
            <a:pPr algn="just"/>
            <a:r>
              <a:rPr lang="pl-PL" dirty="0">
                <a:latin typeface="Times New Roman" pitchFamily="18" charset="0"/>
                <a:cs typeface="Times New Roman" pitchFamily="18" charset="0"/>
              </a:rPr>
              <a:t>oraz multiplikatywnej wersji modelu:</a:t>
            </a:r>
            <a:r>
              <a:rPr lang="pl-PL" dirty="0">
                <a:latin typeface="Times New Roman" pitchFamily="18" charset="0"/>
              </a:rPr>
              <a:t> </a:t>
            </a:r>
          </a:p>
        </p:txBody>
      </p:sp>
      <p:pic>
        <p:nvPicPr>
          <p:cNvPr id="8" name="~PP3504.WAV">
            <a:hlinkClick r:id="" action="ppaction://media"/>
          </p:cNvPr>
          <p:cNvPicPr>
            <a:picLocks noRot="1" noChangeAspect="1"/>
          </p:cNvPicPr>
          <p:nvPr>
            <a:wavAudioFile r:embed="rId2" name="~PP3504.WAV"/>
          </p:nvPr>
        </p:nvPicPr>
        <p:blipFill>
          <a:blip r:embed="rId6"/>
          <a:stretch>
            <a:fillRect/>
          </a:stretch>
        </p:blipFill>
        <p:spPr>
          <a:xfrm>
            <a:off x="8674100" y="6388100"/>
            <a:ext cx="304800" cy="304800"/>
          </a:xfrm>
          <a:prstGeom prst="rect">
            <a:avLst/>
          </a:prstGeom>
        </p:spPr>
      </p:pic>
    </p:spTree>
  </p:cSld>
  <p:clrMapOvr>
    <a:masterClrMapping/>
  </p:clrMapOvr>
  <p:transition spd="slow" advTm="20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sp>
        <p:nvSpPr>
          <p:cNvPr id="4" name="Text Box 4"/>
          <p:cNvSpPr txBox="1">
            <a:spLocks noChangeArrowheads="1"/>
          </p:cNvSpPr>
          <p:nvPr/>
        </p:nvSpPr>
        <p:spPr bwMode="auto">
          <a:xfrm>
            <a:off x="142844" y="2071678"/>
            <a:ext cx="8763000" cy="2031325"/>
          </a:xfrm>
          <a:prstGeom prst="rect">
            <a:avLst/>
          </a:prstGeom>
          <a:noFill/>
          <a:ln w="12700" cap="sq">
            <a:noFill/>
            <a:miter lim="800000"/>
            <a:headEnd type="none" w="sm" len="sm"/>
            <a:tailEnd type="none" w="sm" len="sm"/>
          </a:ln>
          <a:effectLst/>
        </p:spPr>
        <p:txBody>
          <a:bodyPr>
            <a:spAutoFit/>
          </a:bodyPr>
          <a:lstStyle/>
          <a:p>
            <a:pPr algn="just"/>
            <a:r>
              <a:rPr lang="pl-PL" dirty="0" smtClean="0">
                <a:latin typeface="Times New Roman" pitchFamily="18" charset="0"/>
                <a:cs typeface="Times New Roman" pitchFamily="18" charset="0"/>
              </a:rPr>
              <a:t>	W </a:t>
            </a:r>
            <a:r>
              <a:rPr lang="pl-PL" dirty="0">
                <a:latin typeface="Times New Roman" pitchFamily="18" charset="0"/>
                <a:cs typeface="Times New Roman" pitchFamily="18" charset="0"/>
              </a:rPr>
              <a:t>literaturze można spotkać wiele propozycji dotyczących wyboru typowych wartości parametrów modelu. Jeżeli poszczególne składowe szeregu czasowego zmieniają się szybko, to uważa się, że wartości parametrów wygładzania alfa, beta oraz gamma należy ustalić na poziomie bliskim jedności, w przeciwnym zaś przypadku </a:t>
            </a:r>
            <a:r>
              <a:rPr lang="pl-PL" dirty="0">
                <a:latin typeface="Times New Roman" pitchFamily="18" charset="0"/>
              </a:rPr>
              <a:t>-</a:t>
            </a:r>
            <a:r>
              <a:rPr lang="pl-PL" dirty="0">
                <a:latin typeface="Times New Roman" pitchFamily="18" charset="0"/>
                <a:cs typeface="Times New Roman" pitchFamily="18" charset="0"/>
              </a:rPr>
              <a:t> na poziomie bliskim zera. Wartości tych parametrów można wybrać także metodą eksperymentu, minimalizując średni kwadratowy błąd prognoz wygasłych, dla prognoz z</a:t>
            </a:r>
            <a:r>
              <a:rPr lang="pl-PL" dirty="0">
                <a:latin typeface="Times New Roman" pitchFamily="18" charset="0"/>
              </a:rPr>
              <a:t> </a:t>
            </a:r>
            <a:r>
              <a:rPr lang="pl-PL" dirty="0" err="1">
                <a:latin typeface="Times New Roman" pitchFamily="18" charset="0"/>
                <a:cs typeface="Times New Roman" pitchFamily="18" charset="0"/>
              </a:rPr>
              <a:t>jednookresowym</a:t>
            </a:r>
            <a:r>
              <a:rPr lang="pl-PL" dirty="0">
                <a:latin typeface="Times New Roman" pitchFamily="18" charset="0"/>
                <a:cs typeface="Times New Roman" pitchFamily="18" charset="0"/>
              </a:rPr>
              <a:t> wyprzedzeniem.</a:t>
            </a:r>
            <a:r>
              <a:rPr lang="pl-PL" dirty="0">
                <a:latin typeface="Times New Roman" pitchFamily="18" charset="0"/>
              </a:rPr>
              <a:t> </a:t>
            </a:r>
          </a:p>
        </p:txBody>
      </p:sp>
      <p:pic>
        <p:nvPicPr>
          <p:cNvPr id="5" name="~PP843.WAV">
            <a:hlinkClick r:id="" action="ppaction://media"/>
          </p:cNvPr>
          <p:cNvPicPr>
            <a:picLocks noRot="1" noChangeAspect="1"/>
          </p:cNvPicPr>
          <p:nvPr>
            <a:wavAudioFile r:embed="rId1" name="~PP843.WAV"/>
          </p:nvPr>
        </p:nvPicPr>
        <p:blipFill>
          <a:blip r:embed="rId3"/>
          <a:stretch>
            <a:fillRect/>
          </a:stretch>
        </p:blipFill>
        <p:spPr>
          <a:xfrm>
            <a:off x="8674100" y="6388100"/>
            <a:ext cx="304800" cy="304800"/>
          </a:xfrm>
          <a:prstGeom prst="rect">
            <a:avLst/>
          </a:prstGeom>
        </p:spPr>
      </p:pic>
    </p:spTree>
  </p:cSld>
  <p:clrMapOvr>
    <a:masterClrMapping/>
  </p:clrMapOvr>
  <p:transition spd="slow" advTm="62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sp>
        <p:nvSpPr>
          <p:cNvPr id="8" name="Text Box 5"/>
          <p:cNvSpPr txBox="1">
            <a:spLocks noChangeArrowheads="1"/>
          </p:cNvSpPr>
          <p:nvPr/>
        </p:nvSpPr>
        <p:spPr bwMode="auto">
          <a:xfrm>
            <a:off x="419100" y="1219200"/>
            <a:ext cx="8305800" cy="3231654"/>
          </a:xfrm>
          <a:prstGeom prst="rect">
            <a:avLst/>
          </a:prstGeom>
          <a:noFill/>
          <a:ln w="12700" cap="sq">
            <a:noFill/>
            <a:miter lim="800000"/>
            <a:headEnd/>
            <a:tailEnd/>
          </a:ln>
          <a:effectLst/>
        </p:spPr>
        <p:txBody>
          <a:bodyPr>
            <a:spAutoFit/>
          </a:bodyPr>
          <a:lstStyle/>
          <a:p>
            <a:pPr algn="just"/>
            <a:r>
              <a:rPr lang="pl-PL" dirty="0">
                <a:latin typeface="Times New Roman" pitchFamily="18" charset="0"/>
                <a:cs typeface="Times New Roman" pitchFamily="18" charset="0"/>
              </a:rPr>
              <a:t>Za wartości początkowe </a:t>
            </a:r>
            <a:r>
              <a:rPr lang="pl-PL" dirty="0" err="1">
                <a:latin typeface="Times New Roman" pitchFamily="18" charset="0"/>
              </a:rPr>
              <a:t>F</a:t>
            </a:r>
            <a:r>
              <a:rPr lang="pl-PL" baseline="-25000" dirty="0" err="1">
                <a:latin typeface="Times New Roman" pitchFamily="18" charset="0"/>
              </a:rPr>
              <a:t>t</a:t>
            </a:r>
            <a:r>
              <a:rPr lang="pl-PL" dirty="0">
                <a:latin typeface="Times New Roman" pitchFamily="18" charset="0"/>
                <a:cs typeface="Times New Roman" pitchFamily="18" charset="0"/>
              </a:rPr>
              <a:t> </a:t>
            </a:r>
            <a:r>
              <a:rPr lang="pl-PL" dirty="0" err="1">
                <a:latin typeface="Times New Roman" pitchFamily="18" charset="0"/>
                <a:cs typeface="Times New Roman" pitchFamily="18" charset="0"/>
              </a:rPr>
              <a:t>S</a:t>
            </a:r>
            <a:r>
              <a:rPr lang="pl-PL" baseline="-25000" dirty="0" err="1">
                <a:latin typeface="Times New Roman" pitchFamily="18" charset="0"/>
                <a:cs typeface="Times New Roman" pitchFamily="18" charset="0"/>
              </a:rPr>
              <a:t>t</a:t>
            </a:r>
            <a:r>
              <a:rPr lang="pl-PL" dirty="0">
                <a:latin typeface="Times New Roman" pitchFamily="18" charset="0"/>
                <a:cs typeface="Times New Roman" pitchFamily="18" charset="0"/>
              </a:rPr>
              <a:t> i C</a:t>
            </a:r>
            <a:r>
              <a:rPr lang="pl-PL" baseline="-25000" dirty="0">
                <a:latin typeface="Times New Roman" pitchFamily="18" charset="0"/>
                <a:cs typeface="Times New Roman" pitchFamily="18" charset="0"/>
              </a:rPr>
              <a:t>1</a:t>
            </a:r>
            <a:r>
              <a:rPr lang="pl-PL" dirty="0">
                <a:latin typeface="Times New Roman" pitchFamily="18" charset="0"/>
                <a:cs typeface="Times New Roman" pitchFamily="18" charset="0"/>
              </a:rPr>
              <a:t>..., </a:t>
            </a:r>
            <a:r>
              <a:rPr lang="pl-PL" i="1" dirty="0">
                <a:latin typeface="Times New Roman" pitchFamily="18" charset="0"/>
                <a:cs typeface="Times New Roman" pitchFamily="18" charset="0"/>
              </a:rPr>
              <a:t>C</a:t>
            </a:r>
            <a:r>
              <a:rPr lang="pl-PL" i="1" baseline="-30000" dirty="0">
                <a:latin typeface="Times New Roman" pitchFamily="18" charset="0"/>
                <a:cs typeface="Times New Roman" pitchFamily="18" charset="0"/>
              </a:rPr>
              <a:t>r</a:t>
            </a:r>
            <a:r>
              <a:rPr lang="pl-PL" i="1" dirty="0">
                <a:latin typeface="Times New Roman" pitchFamily="18" charset="0"/>
                <a:cs typeface="Times New Roman" pitchFamily="18" charset="0"/>
              </a:rPr>
              <a:t> </a:t>
            </a:r>
            <a:r>
              <a:rPr lang="pl-PL" dirty="0">
                <a:latin typeface="Times New Roman" pitchFamily="18" charset="0"/>
                <a:cs typeface="Times New Roman" pitchFamily="18" charset="0"/>
              </a:rPr>
              <a:t>można przyjąć odpowiednio:</a:t>
            </a:r>
          </a:p>
          <a:p>
            <a:pPr algn="just"/>
            <a:r>
              <a:rPr lang="pl-PL" dirty="0">
                <a:latin typeface="Times New Roman" pitchFamily="18" charset="0"/>
                <a:cs typeface="Times New Roman" pitchFamily="18" charset="0"/>
              </a:rPr>
              <a:t>Model multiplikatywny</a:t>
            </a:r>
          </a:p>
          <a:p>
            <a:pPr algn="just"/>
            <a:endParaRPr lang="pl-PL" dirty="0">
              <a:latin typeface="Times New Roman" pitchFamily="18" charset="0"/>
              <a:cs typeface="Times New Roman" pitchFamily="18" charset="0"/>
            </a:endParaRPr>
          </a:p>
          <a:p>
            <a:pPr algn="just"/>
            <a:endParaRPr lang="pl-PL" dirty="0">
              <a:latin typeface="Times New Roman" pitchFamily="18" charset="0"/>
              <a:cs typeface="Times New Roman" pitchFamily="18" charset="0"/>
            </a:endParaRPr>
          </a:p>
          <a:p>
            <a:pPr algn="just"/>
            <a:r>
              <a:rPr lang="pl-PL" dirty="0">
                <a:latin typeface="Times New Roman" pitchFamily="18" charset="0"/>
              </a:rPr>
              <a:t> </a:t>
            </a:r>
          </a:p>
          <a:p>
            <a:pPr algn="just"/>
            <a:r>
              <a:rPr lang="pl-PL" dirty="0">
                <a:latin typeface="Times New Roman" pitchFamily="18" charset="0"/>
                <a:cs typeface="Times New Roman" pitchFamily="18" charset="0"/>
              </a:rPr>
              <a:t>Dla </a:t>
            </a:r>
            <a:r>
              <a:rPr lang="pl-PL" dirty="0" err="1">
                <a:latin typeface="Times New Roman" pitchFamily="18" charset="0"/>
                <a:cs typeface="Times New Roman" pitchFamily="18" charset="0"/>
              </a:rPr>
              <a:t>S</a:t>
            </a:r>
            <a:r>
              <a:rPr lang="pl-PL" baseline="-25000" dirty="0" err="1">
                <a:latin typeface="Times New Roman" pitchFamily="18" charset="0"/>
                <a:cs typeface="Times New Roman" pitchFamily="18" charset="0"/>
              </a:rPr>
              <a:t>t</a:t>
            </a:r>
            <a:r>
              <a:rPr lang="pl-PL" baseline="-25000" dirty="0">
                <a:latin typeface="Times New Roman" pitchFamily="18" charset="0"/>
                <a:cs typeface="Times New Roman" pitchFamily="18" charset="0"/>
              </a:rPr>
              <a:t> </a:t>
            </a:r>
            <a:r>
              <a:rPr lang="pl-PL" dirty="0">
                <a:latin typeface="Times New Roman" pitchFamily="18" charset="0"/>
                <a:cs typeface="Times New Roman" pitchFamily="18" charset="0"/>
              </a:rPr>
              <a:t> przyjmuje się różnicę średnich wartości z drugiego i pierwszego cyklu lub zero. </a:t>
            </a:r>
          </a:p>
          <a:p>
            <a:pPr algn="just"/>
            <a:r>
              <a:rPr lang="pl-PL" dirty="0">
                <a:latin typeface="Times New Roman" pitchFamily="18" charset="0"/>
                <a:cs typeface="Times New Roman" pitchFamily="18" charset="0"/>
              </a:rPr>
              <a:t>Dla C (w poszczególnych fazach cyklu) przyjmuje się ilorazy wartości zmiennej z I cyklu w odniesieniu do średniej wartości w I cyklu lub wartość 1.</a:t>
            </a:r>
          </a:p>
          <a:p>
            <a:pPr algn="just"/>
            <a:endParaRPr lang="pl-PL" dirty="0">
              <a:latin typeface="Times New Roman" pitchFamily="18" charset="0"/>
            </a:endParaRPr>
          </a:p>
          <a:p>
            <a:pPr algn="ctr">
              <a:spcBef>
                <a:spcPct val="50000"/>
              </a:spcBef>
            </a:pPr>
            <a:endParaRPr lang="pl-PL" sz="2800" dirty="0">
              <a:solidFill>
                <a:srgbClr val="66CCFF"/>
              </a:solidFill>
              <a:latin typeface="Times New Roman" pitchFamily="18" charset="0"/>
            </a:endParaRPr>
          </a:p>
        </p:txBody>
      </p:sp>
      <p:graphicFrame>
        <p:nvGraphicFramePr>
          <p:cNvPr id="9" name="Object 8"/>
          <p:cNvGraphicFramePr>
            <a:graphicFrameLocks noChangeAspect="1"/>
          </p:cNvGraphicFramePr>
          <p:nvPr/>
        </p:nvGraphicFramePr>
        <p:xfrm>
          <a:off x="1500166" y="2000240"/>
          <a:ext cx="6264275" cy="463550"/>
        </p:xfrm>
        <a:graphic>
          <a:graphicData uri="http://schemas.openxmlformats.org/presentationml/2006/ole">
            <p:oleObj spid="_x0000_s8194" name="Równanie" r:id="rId4" imgW="2222280" imgH="190440" progId="Equation.3">
              <p:embed/>
            </p:oleObj>
          </a:graphicData>
        </a:graphic>
      </p:graphicFrame>
      <p:sp>
        <p:nvSpPr>
          <p:cNvPr id="10" name="Text Box 19"/>
          <p:cNvSpPr txBox="1">
            <a:spLocks noChangeArrowheads="1"/>
          </p:cNvSpPr>
          <p:nvPr/>
        </p:nvSpPr>
        <p:spPr bwMode="auto">
          <a:xfrm>
            <a:off x="2411413" y="4508500"/>
            <a:ext cx="3816350" cy="366713"/>
          </a:xfrm>
          <a:prstGeom prst="rect">
            <a:avLst/>
          </a:prstGeom>
          <a:noFill/>
          <a:ln w="12700" cap="sq">
            <a:noFill/>
            <a:miter lim="800000"/>
            <a:headEnd/>
            <a:tailEnd/>
          </a:ln>
          <a:effectLst/>
        </p:spPr>
        <p:txBody>
          <a:bodyPr>
            <a:spAutoFit/>
          </a:bodyPr>
          <a:lstStyle/>
          <a:p>
            <a:pPr>
              <a:spcBef>
                <a:spcPct val="50000"/>
              </a:spcBef>
            </a:pPr>
            <a:endParaRPr lang="pl-PL"/>
          </a:p>
        </p:txBody>
      </p:sp>
      <p:graphicFrame>
        <p:nvGraphicFramePr>
          <p:cNvPr id="11" name="Object 20"/>
          <p:cNvGraphicFramePr>
            <a:graphicFrameLocks noChangeAspect="1"/>
          </p:cNvGraphicFramePr>
          <p:nvPr/>
        </p:nvGraphicFramePr>
        <p:xfrm>
          <a:off x="3286116" y="3643314"/>
          <a:ext cx="2376487" cy="1022350"/>
        </p:xfrm>
        <a:graphic>
          <a:graphicData uri="http://schemas.openxmlformats.org/presentationml/2006/ole">
            <p:oleObj spid="_x0000_s8195" name="Równanie" r:id="rId5" imgW="1180800" imgH="507960" progId="Equation.3">
              <p:embed/>
            </p:oleObj>
          </a:graphicData>
        </a:graphic>
      </p:graphicFrame>
      <p:sp>
        <p:nvSpPr>
          <p:cNvPr id="12" name="Text Box 22"/>
          <p:cNvSpPr txBox="1">
            <a:spLocks noChangeArrowheads="1"/>
          </p:cNvSpPr>
          <p:nvPr/>
        </p:nvSpPr>
        <p:spPr bwMode="auto">
          <a:xfrm>
            <a:off x="1071538" y="4929198"/>
            <a:ext cx="6840537" cy="1466850"/>
          </a:xfrm>
          <a:prstGeom prst="rect">
            <a:avLst/>
          </a:prstGeom>
          <a:noFill/>
          <a:ln w="12700" cap="sq">
            <a:noFill/>
            <a:miter lim="800000"/>
            <a:headEnd/>
            <a:tailEnd/>
          </a:ln>
          <a:effectLst/>
        </p:spPr>
        <p:txBody>
          <a:bodyPr>
            <a:spAutoFit/>
          </a:bodyPr>
          <a:lstStyle/>
          <a:p>
            <a:pPr>
              <a:spcBef>
                <a:spcPct val="50000"/>
              </a:spcBef>
            </a:pPr>
            <a:r>
              <a:rPr lang="pl-PL" dirty="0">
                <a:latin typeface="Times New Roman" pitchFamily="18" charset="0"/>
                <a:cs typeface="Times New Roman" pitchFamily="18" charset="0"/>
              </a:rPr>
              <a:t>W modelu addytywnym wartości początkowe </a:t>
            </a:r>
            <a:r>
              <a:rPr lang="pl-PL" dirty="0" err="1">
                <a:latin typeface="Times New Roman" pitchFamily="18" charset="0"/>
                <a:cs typeface="Times New Roman" pitchFamily="18" charset="0"/>
              </a:rPr>
              <a:t>S</a:t>
            </a:r>
            <a:r>
              <a:rPr lang="pl-PL" baseline="-25000" dirty="0" err="1">
                <a:latin typeface="Times New Roman" pitchFamily="18" charset="0"/>
                <a:cs typeface="Times New Roman" pitchFamily="18" charset="0"/>
              </a:rPr>
              <a:t>t</a:t>
            </a:r>
            <a:r>
              <a:rPr lang="pl-PL" baseline="-25000" dirty="0">
                <a:latin typeface="Times New Roman" pitchFamily="18" charset="0"/>
                <a:cs typeface="Times New Roman" pitchFamily="18" charset="0"/>
              </a:rPr>
              <a:t>  </a:t>
            </a:r>
            <a:r>
              <a:rPr lang="pl-PL" dirty="0">
                <a:latin typeface="Times New Roman" pitchFamily="18" charset="0"/>
                <a:cs typeface="Times New Roman" pitchFamily="18" charset="0"/>
              </a:rPr>
              <a:t>oraz </a:t>
            </a:r>
            <a:r>
              <a:rPr lang="pl-PL" dirty="0" err="1">
                <a:latin typeface="Times New Roman" pitchFamily="18" charset="0"/>
                <a:cs typeface="Times New Roman" pitchFamily="18" charset="0"/>
              </a:rPr>
              <a:t>F</a:t>
            </a:r>
            <a:r>
              <a:rPr lang="pl-PL" baseline="-25000" dirty="0" err="1">
                <a:latin typeface="Times New Roman" pitchFamily="18" charset="0"/>
                <a:cs typeface="Times New Roman" pitchFamily="18" charset="0"/>
              </a:rPr>
              <a:t>t</a:t>
            </a:r>
            <a:r>
              <a:rPr lang="pl-PL" dirty="0">
                <a:latin typeface="Times New Roman" pitchFamily="18" charset="0"/>
                <a:cs typeface="Times New Roman" pitchFamily="18" charset="0"/>
              </a:rPr>
              <a:t>  wyznaczamy jak dla modelu multiplikatywnego, zaś C wg wzoru:</a:t>
            </a:r>
          </a:p>
          <a:p>
            <a:pPr>
              <a:spcBef>
                <a:spcPct val="50000"/>
              </a:spcBef>
            </a:pPr>
            <a:endParaRPr lang="pl-PL" dirty="0">
              <a:solidFill>
                <a:srgbClr val="00FF00"/>
              </a:solidFill>
            </a:endParaRPr>
          </a:p>
          <a:p>
            <a:pPr>
              <a:spcBef>
                <a:spcPct val="50000"/>
              </a:spcBef>
            </a:pPr>
            <a:r>
              <a:rPr lang="pl-PL" dirty="0">
                <a:solidFill>
                  <a:srgbClr val="00FF00"/>
                </a:solidFill>
              </a:rPr>
              <a:t> </a:t>
            </a:r>
          </a:p>
        </p:txBody>
      </p:sp>
      <p:graphicFrame>
        <p:nvGraphicFramePr>
          <p:cNvPr id="13" name="Object 23"/>
          <p:cNvGraphicFramePr>
            <a:graphicFrameLocks noChangeAspect="1"/>
          </p:cNvGraphicFramePr>
          <p:nvPr/>
        </p:nvGraphicFramePr>
        <p:xfrm>
          <a:off x="2357422" y="5715016"/>
          <a:ext cx="4906952" cy="749715"/>
        </p:xfrm>
        <a:graphic>
          <a:graphicData uri="http://schemas.openxmlformats.org/presentationml/2006/ole">
            <p:oleObj spid="_x0000_s8196" name="Równanie" r:id="rId6" imgW="2641320" imgH="342720" progId="Equation.3">
              <p:embed/>
            </p:oleObj>
          </a:graphicData>
        </a:graphic>
      </p:graphicFrame>
      <p:pic>
        <p:nvPicPr>
          <p:cNvPr id="14" name="~PP2070.WAV">
            <a:hlinkClick r:id="" action="ppaction://media"/>
          </p:cNvPr>
          <p:cNvPicPr>
            <a:picLocks noRot="1" noChangeAspect="1"/>
          </p:cNvPicPr>
          <p:nvPr>
            <a:wavAudioFile r:embed="rId2" name="~PP2070.WAV"/>
          </p:nvPr>
        </p:nvPicPr>
        <p:blipFill>
          <a:blip r:embed="rId7"/>
          <a:stretch>
            <a:fillRect/>
          </a:stretch>
        </p:blipFill>
        <p:spPr>
          <a:xfrm>
            <a:off x="8674100" y="6388100"/>
            <a:ext cx="304800" cy="304800"/>
          </a:xfrm>
          <a:prstGeom prst="rect">
            <a:avLst/>
          </a:prstGeom>
        </p:spPr>
      </p:pic>
    </p:spTree>
  </p:cSld>
  <p:clrMapOvr>
    <a:masterClrMapping/>
  </p:clrMapOvr>
  <p:transition spd="slow" advTm="99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212" name="Obraz 211"/>
          <p:cNvPicPr/>
          <p:nvPr/>
        </p:nvPicPr>
        <p:blipFill>
          <a:blip r:embed="rId4"/>
          <a:stretch/>
        </p:blipFill>
        <p:spPr>
          <a:xfrm>
            <a:off x="3416760" y="936000"/>
            <a:ext cx="1693440" cy="529920"/>
          </a:xfrm>
          <a:prstGeom prst="rect">
            <a:avLst/>
          </a:prstGeom>
          <a:ln>
            <a:noFill/>
          </a:ln>
        </p:spPr>
      </p:pic>
      <p:pic>
        <p:nvPicPr>
          <p:cNvPr id="213" name="Obraz 212"/>
          <p:cNvPicPr/>
          <p:nvPr/>
        </p:nvPicPr>
        <p:blipFill>
          <a:blip r:embed="rId5"/>
          <a:stretch/>
        </p:blipFill>
        <p:spPr>
          <a:xfrm>
            <a:off x="513720" y="1512000"/>
            <a:ext cx="8268480" cy="927720"/>
          </a:xfrm>
          <a:prstGeom prst="rect">
            <a:avLst/>
          </a:prstGeom>
          <a:ln>
            <a:noFill/>
          </a:ln>
        </p:spPr>
      </p:pic>
      <p:pic>
        <p:nvPicPr>
          <p:cNvPr id="214" name="Obraz 213"/>
          <p:cNvPicPr/>
          <p:nvPr/>
        </p:nvPicPr>
        <p:blipFill>
          <a:blip r:embed="rId6"/>
          <a:stretch/>
        </p:blipFill>
        <p:spPr>
          <a:xfrm>
            <a:off x="3113640" y="2635920"/>
            <a:ext cx="2284560" cy="530280"/>
          </a:xfrm>
          <a:prstGeom prst="rect">
            <a:avLst/>
          </a:prstGeom>
          <a:ln>
            <a:noFill/>
          </a:ln>
        </p:spPr>
      </p:pic>
      <p:pic>
        <p:nvPicPr>
          <p:cNvPr id="215" name="Obraz 214"/>
          <p:cNvPicPr/>
          <p:nvPr/>
        </p:nvPicPr>
        <p:blipFill>
          <a:blip r:embed="rId7"/>
          <a:stretch/>
        </p:blipFill>
        <p:spPr>
          <a:xfrm>
            <a:off x="357120" y="3234240"/>
            <a:ext cx="8494560" cy="651960"/>
          </a:xfrm>
          <a:prstGeom prst="rect">
            <a:avLst/>
          </a:prstGeom>
          <a:ln>
            <a:noFill/>
          </a:ln>
        </p:spPr>
      </p:pic>
      <p:pic>
        <p:nvPicPr>
          <p:cNvPr id="217" name="Obraz 216"/>
          <p:cNvPicPr/>
          <p:nvPr/>
        </p:nvPicPr>
        <p:blipFill>
          <a:blip r:embed="rId8"/>
          <a:stretch/>
        </p:blipFill>
        <p:spPr>
          <a:xfrm>
            <a:off x="360000" y="5904000"/>
            <a:ext cx="8418600" cy="408240"/>
          </a:xfrm>
          <a:prstGeom prst="rect">
            <a:avLst/>
          </a:prstGeom>
          <a:ln>
            <a:noFill/>
          </a:ln>
        </p:spPr>
      </p:pic>
      <p:graphicFrame>
        <p:nvGraphicFramePr>
          <p:cNvPr id="9218" name="Object 2"/>
          <p:cNvGraphicFramePr>
            <a:graphicFrameLocks noChangeAspect="1"/>
          </p:cNvGraphicFramePr>
          <p:nvPr/>
        </p:nvGraphicFramePr>
        <p:xfrm>
          <a:off x="1643042" y="4071942"/>
          <a:ext cx="6057900" cy="1714500"/>
        </p:xfrm>
        <a:graphic>
          <a:graphicData uri="http://schemas.openxmlformats.org/presentationml/2006/ole">
            <p:oleObj spid="_x0000_s9218" name="Arkusz" r:id="rId9" imgW="5290200" imgH="1451160" progId="Excel.Sheet.8">
              <p:embed/>
            </p:oleObj>
          </a:graphicData>
        </a:graphic>
      </p:graphicFrame>
      <p:pic>
        <p:nvPicPr>
          <p:cNvPr id="9" name="~PP3523.WAV">
            <a:hlinkClick r:id="" action="ppaction://media"/>
          </p:cNvPr>
          <p:cNvPicPr>
            <a:picLocks noRot="1" noChangeAspect="1"/>
          </p:cNvPicPr>
          <p:nvPr>
            <a:wavAudioFile r:embed="rId2" name="~PP3523.WAV"/>
          </p:nvPr>
        </p:nvPicPr>
        <p:blipFill>
          <a:blip r:embed="rId10"/>
          <a:stretch>
            <a:fillRect/>
          </a:stretch>
        </p:blipFill>
        <p:spPr>
          <a:xfrm>
            <a:off x="8674100" y="6388100"/>
            <a:ext cx="304800" cy="304800"/>
          </a:xfrm>
          <a:prstGeom prst="rect">
            <a:avLst/>
          </a:prstGeom>
        </p:spPr>
      </p:pic>
    </p:spTree>
  </p:cSld>
  <p:clrMapOvr>
    <a:masterClrMapping/>
  </p:clrMapOvr>
  <p:transition spd="slow" advTm="58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219" name="Obraz 218"/>
          <p:cNvPicPr/>
          <p:nvPr/>
        </p:nvPicPr>
        <p:blipFill>
          <a:blip r:embed="rId3"/>
          <a:stretch/>
        </p:blipFill>
        <p:spPr>
          <a:xfrm>
            <a:off x="272880" y="1080000"/>
            <a:ext cx="8797320" cy="1202040"/>
          </a:xfrm>
          <a:prstGeom prst="rect">
            <a:avLst/>
          </a:prstGeom>
          <a:ln>
            <a:noFill/>
          </a:ln>
        </p:spPr>
      </p:pic>
      <p:pic>
        <p:nvPicPr>
          <p:cNvPr id="223" name="Obraz 222"/>
          <p:cNvPicPr/>
          <p:nvPr/>
        </p:nvPicPr>
        <p:blipFill>
          <a:blip r:embed="rId4"/>
          <a:stretch/>
        </p:blipFill>
        <p:spPr>
          <a:xfrm>
            <a:off x="1512000" y="5621400"/>
            <a:ext cx="6190200" cy="587520"/>
          </a:xfrm>
          <a:prstGeom prst="rect">
            <a:avLst/>
          </a:prstGeom>
          <a:ln>
            <a:noFill/>
          </a:ln>
        </p:spPr>
      </p:pic>
      <p:graphicFrame>
        <p:nvGraphicFramePr>
          <p:cNvPr id="8" name="Object 16"/>
          <p:cNvGraphicFramePr>
            <a:graphicFrameLocks noChangeAspect="1"/>
          </p:cNvGraphicFramePr>
          <p:nvPr/>
        </p:nvGraphicFramePr>
        <p:xfrm>
          <a:off x="1219200" y="2743200"/>
          <a:ext cx="7543800" cy="276225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P3246.WAV">
            <a:hlinkClick r:id="" action="ppaction://media"/>
          </p:cNvPr>
          <p:cNvPicPr>
            <a:picLocks noRot="1" noChangeAspect="1"/>
          </p:cNvPicPr>
          <p:nvPr>
            <a:wavAudioFile r:embed="rId1" name="~PP3246.WAV"/>
          </p:nvPr>
        </p:nvPicPr>
        <p:blipFill>
          <a:blip r:embed="rId6"/>
          <a:stretch>
            <a:fillRect/>
          </a:stretch>
        </p:blipFill>
        <p:spPr>
          <a:xfrm>
            <a:off x="8674100" y="6388100"/>
            <a:ext cx="304800" cy="304800"/>
          </a:xfrm>
          <a:prstGeom prst="rect">
            <a:avLst/>
          </a:prstGeom>
        </p:spPr>
      </p:pic>
    </p:spTree>
  </p:cSld>
  <p:clrMapOvr>
    <a:masterClrMapping/>
  </p:clrMapOvr>
  <p:transition spd="slow" advTm="48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225" name="Obraz 224"/>
          <p:cNvPicPr/>
          <p:nvPr/>
        </p:nvPicPr>
        <p:blipFill>
          <a:blip r:embed="rId4"/>
          <a:stretch/>
        </p:blipFill>
        <p:spPr>
          <a:xfrm>
            <a:off x="144000" y="1157400"/>
            <a:ext cx="8872920" cy="712800"/>
          </a:xfrm>
          <a:prstGeom prst="rect">
            <a:avLst/>
          </a:prstGeom>
          <a:ln>
            <a:noFill/>
          </a:ln>
        </p:spPr>
      </p:pic>
      <p:pic>
        <p:nvPicPr>
          <p:cNvPr id="227" name="Obraz 226"/>
          <p:cNvPicPr/>
          <p:nvPr/>
        </p:nvPicPr>
        <p:blipFill>
          <a:blip r:embed="rId5"/>
          <a:stretch/>
        </p:blipFill>
        <p:spPr>
          <a:xfrm>
            <a:off x="222480" y="2552040"/>
            <a:ext cx="8872920" cy="408240"/>
          </a:xfrm>
          <a:prstGeom prst="rect">
            <a:avLst/>
          </a:prstGeom>
          <a:ln>
            <a:noFill/>
          </a:ln>
        </p:spPr>
      </p:pic>
      <p:pic>
        <p:nvPicPr>
          <p:cNvPr id="229" name="Obraz 228"/>
          <p:cNvPicPr/>
          <p:nvPr/>
        </p:nvPicPr>
        <p:blipFill>
          <a:blip r:embed="rId6"/>
          <a:stretch/>
        </p:blipFill>
        <p:spPr>
          <a:xfrm>
            <a:off x="290160" y="3533400"/>
            <a:ext cx="8420040" cy="712800"/>
          </a:xfrm>
          <a:prstGeom prst="rect">
            <a:avLst/>
          </a:prstGeom>
          <a:ln>
            <a:noFill/>
          </a:ln>
        </p:spPr>
      </p:pic>
      <p:pic>
        <p:nvPicPr>
          <p:cNvPr id="231" name="Obraz 230"/>
          <p:cNvPicPr/>
          <p:nvPr/>
        </p:nvPicPr>
        <p:blipFill>
          <a:blip r:embed="rId7"/>
          <a:stretch/>
        </p:blipFill>
        <p:spPr>
          <a:xfrm>
            <a:off x="432000" y="5832000"/>
            <a:ext cx="7454880" cy="1064880"/>
          </a:xfrm>
          <a:prstGeom prst="rect">
            <a:avLst/>
          </a:prstGeom>
          <a:ln>
            <a:noFill/>
          </a:ln>
        </p:spPr>
      </p:pic>
      <p:graphicFrame>
        <p:nvGraphicFramePr>
          <p:cNvPr id="10242" name="Object 2"/>
          <p:cNvGraphicFramePr>
            <a:graphicFrameLocks noChangeAspect="1"/>
          </p:cNvGraphicFramePr>
          <p:nvPr/>
        </p:nvGraphicFramePr>
        <p:xfrm>
          <a:off x="2786050" y="1714488"/>
          <a:ext cx="3581400" cy="681038"/>
        </p:xfrm>
        <a:graphic>
          <a:graphicData uri="http://schemas.openxmlformats.org/presentationml/2006/ole">
            <p:oleObj spid="_x0000_s10242" name="Microsoft Equation 3.0" r:id="rId8" imgW="2349500" imgH="444500" progId="Equation.3">
              <p:embed/>
            </p:oleObj>
          </a:graphicData>
        </a:graphic>
      </p:graphicFrame>
      <p:graphicFrame>
        <p:nvGraphicFramePr>
          <p:cNvPr id="10243" name="Object 3"/>
          <p:cNvGraphicFramePr>
            <a:graphicFrameLocks noChangeAspect="1"/>
          </p:cNvGraphicFramePr>
          <p:nvPr/>
        </p:nvGraphicFramePr>
        <p:xfrm>
          <a:off x="2786050" y="3000372"/>
          <a:ext cx="3486136" cy="362131"/>
        </p:xfrm>
        <a:graphic>
          <a:graphicData uri="http://schemas.openxmlformats.org/presentationml/2006/ole">
            <p:oleObj spid="_x0000_s10243" name="Microsoft Equation 3.0" r:id="rId9" imgW="2197100" imgH="228600" progId="Equation.3">
              <p:embed/>
            </p:oleObj>
          </a:graphicData>
        </a:graphic>
      </p:graphicFrame>
      <p:graphicFrame>
        <p:nvGraphicFramePr>
          <p:cNvPr id="10244" name="Object 4"/>
          <p:cNvGraphicFramePr>
            <a:graphicFrameLocks noChangeAspect="1"/>
          </p:cNvGraphicFramePr>
          <p:nvPr/>
        </p:nvGraphicFramePr>
        <p:xfrm>
          <a:off x="1357290" y="4214818"/>
          <a:ext cx="6572264" cy="1376972"/>
        </p:xfrm>
        <a:graphic>
          <a:graphicData uri="http://schemas.openxmlformats.org/presentationml/2006/ole">
            <p:oleObj spid="_x0000_s10244" name="Microsoft Equation 3.0" r:id="rId10" imgW="5181480" imgH="1117440" progId="Equation.3">
              <p:embed/>
            </p:oleObj>
          </a:graphicData>
        </a:graphic>
      </p:graphicFrame>
      <p:pic>
        <p:nvPicPr>
          <p:cNvPr id="10" name="~PP1761.WAV">
            <a:hlinkClick r:id="" action="ppaction://media"/>
          </p:cNvPr>
          <p:cNvPicPr>
            <a:picLocks noRot="1" noChangeAspect="1"/>
          </p:cNvPicPr>
          <p:nvPr>
            <a:wavAudioFile r:embed="rId2" name="~PP1761.WAV"/>
          </p:nvPr>
        </p:nvPicPr>
        <p:blipFill>
          <a:blip r:embed="rId11"/>
          <a:stretch>
            <a:fillRect/>
          </a:stretch>
        </p:blipFill>
        <p:spPr>
          <a:xfrm>
            <a:off x="8674100" y="6388100"/>
            <a:ext cx="304800" cy="304800"/>
          </a:xfrm>
          <a:prstGeom prst="rect">
            <a:avLst/>
          </a:prstGeom>
        </p:spPr>
      </p:pic>
    </p:spTree>
  </p:cSld>
  <p:clrMapOvr>
    <a:masterClrMapping/>
  </p:clrMapOvr>
  <p:transition spd="slow" advTm="1129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233" name="Obraz 232"/>
          <p:cNvPicPr/>
          <p:nvPr/>
        </p:nvPicPr>
        <p:blipFill>
          <a:blip r:embed="rId4"/>
          <a:stretch/>
        </p:blipFill>
        <p:spPr>
          <a:xfrm>
            <a:off x="2500298" y="857232"/>
            <a:ext cx="3660120" cy="408240"/>
          </a:xfrm>
          <a:prstGeom prst="rect">
            <a:avLst/>
          </a:prstGeom>
          <a:ln>
            <a:noFill/>
          </a:ln>
        </p:spPr>
      </p:pic>
      <p:pic>
        <p:nvPicPr>
          <p:cNvPr id="235" name="Obraz 234"/>
          <p:cNvPicPr/>
          <p:nvPr/>
        </p:nvPicPr>
        <p:blipFill>
          <a:blip r:embed="rId5"/>
          <a:stretch/>
        </p:blipFill>
        <p:spPr>
          <a:xfrm>
            <a:off x="142844" y="2571744"/>
            <a:ext cx="3494880" cy="408240"/>
          </a:xfrm>
          <a:prstGeom prst="rect">
            <a:avLst/>
          </a:prstGeom>
          <a:ln>
            <a:noFill/>
          </a:ln>
        </p:spPr>
      </p:pic>
      <p:pic>
        <p:nvPicPr>
          <p:cNvPr id="237" name="Obraz 236"/>
          <p:cNvPicPr/>
          <p:nvPr/>
        </p:nvPicPr>
        <p:blipFill>
          <a:blip r:embed="rId6"/>
          <a:stretch/>
        </p:blipFill>
        <p:spPr>
          <a:xfrm>
            <a:off x="103320" y="3816000"/>
            <a:ext cx="3494880" cy="408240"/>
          </a:xfrm>
          <a:prstGeom prst="rect">
            <a:avLst/>
          </a:prstGeom>
          <a:ln>
            <a:noFill/>
          </a:ln>
        </p:spPr>
      </p:pic>
      <p:pic>
        <p:nvPicPr>
          <p:cNvPr id="239" name="Obraz 238"/>
          <p:cNvPicPr/>
          <p:nvPr/>
        </p:nvPicPr>
        <p:blipFill>
          <a:blip r:embed="rId7"/>
          <a:stretch/>
        </p:blipFill>
        <p:spPr>
          <a:xfrm>
            <a:off x="144000" y="5112000"/>
            <a:ext cx="3494880" cy="406800"/>
          </a:xfrm>
          <a:prstGeom prst="rect">
            <a:avLst/>
          </a:prstGeom>
          <a:ln>
            <a:noFill/>
          </a:ln>
        </p:spPr>
      </p:pic>
      <p:graphicFrame>
        <p:nvGraphicFramePr>
          <p:cNvPr id="11266" name="Object 2"/>
          <p:cNvGraphicFramePr>
            <a:graphicFrameLocks noChangeAspect="1"/>
          </p:cNvGraphicFramePr>
          <p:nvPr/>
        </p:nvGraphicFramePr>
        <p:xfrm>
          <a:off x="1071538" y="2000240"/>
          <a:ext cx="7239000" cy="560388"/>
        </p:xfrm>
        <a:graphic>
          <a:graphicData uri="http://schemas.openxmlformats.org/presentationml/2006/ole">
            <p:oleObj spid="_x0000_s11266" name="Microsoft Equation 3.0" r:id="rId8" imgW="3974760" imgH="317160" progId="Equation.3">
              <p:embed/>
            </p:oleObj>
          </a:graphicData>
        </a:graphic>
      </p:graphicFrame>
      <p:graphicFrame>
        <p:nvGraphicFramePr>
          <p:cNvPr id="11267" name="Object 3"/>
          <p:cNvGraphicFramePr>
            <a:graphicFrameLocks noChangeAspect="1"/>
          </p:cNvGraphicFramePr>
          <p:nvPr/>
        </p:nvGraphicFramePr>
        <p:xfrm>
          <a:off x="1071538" y="3138494"/>
          <a:ext cx="7239000" cy="542925"/>
        </p:xfrm>
        <a:graphic>
          <a:graphicData uri="http://schemas.openxmlformats.org/presentationml/2006/ole">
            <p:oleObj spid="_x0000_s11267" name="Microsoft Equation 3.0" r:id="rId9" imgW="4114800" imgH="317160" progId="Equation.3">
              <p:embed/>
            </p:oleObj>
          </a:graphicData>
        </a:graphic>
      </p:graphicFrame>
      <p:graphicFrame>
        <p:nvGraphicFramePr>
          <p:cNvPr id="11268" name="Object 4"/>
          <p:cNvGraphicFramePr>
            <a:graphicFrameLocks noChangeAspect="1"/>
          </p:cNvGraphicFramePr>
          <p:nvPr/>
        </p:nvGraphicFramePr>
        <p:xfrm>
          <a:off x="1071538" y="4357694"/>
          <a:ext cx="7239000" cy="544513"/>
        </p:xfrm>
        <a:graphic>
          <a:graphicData uri="http://schemas.openxmlformats.org/presentationml/2006/ole">
            <p:oleObj spid="_x0000_s11268" name="Microsoft Equation 3.0" r:id="rId10" imgW="4101840" imgH="317160" progId="Equation.3">
              <p:embed/>
            </p:oleObj>
          </a:graphicData>
        </a:graphic>
      </p:graphicFrame>
      <p:graphicFrame>
        <p:nvGraphicFramePr>
          <p:cNvPr id="11269" name="Object 5"/>
          <p:cNvGraphicFramePr>
            <a:graphicFrameLocks noChangeAspect="1"/>
          </p:cNvGraphicFramePr>
          <p:nvPr/>
        </p:nvGraphicFramePr>
        <p:xfrm>
          <a:off x="1071538" y="5500694"/>
          <a:ext cx="7239000" cy="549275"/>
        </p:xfrm>
        <a:graphic>
          <a:graphicData uri="http://schemas.openxmlformats.org/presentationml/2006/ole">
            <p:oleObj spid="_x0000_s11269" name="Microsoft Equation 3.0" r:id="rId11" imgW="4063680" imgH="317160" progId="Equation.3">
              <p:embed/>
            </p:oleObj>
          </a:graphicData>
        </a:graphic>
      </p:graphicFrame>
      <p:sp>
        <p:nvSpPr>
          <p:cNvPr id="11" name="Prostokąt 10"/>
          <p:cNvSpPr/>
          <p:nvPr/>
        </p:nvSpPr>
        <p:spPr>
          <a:xfrm>
            <a:off x="142844" y="1214422"/>
            <a:ext cx="5929354" cy="923330"/>
          </a:xfrm>
          <a:prstGeom prst="rect">
            <a:avLst/>
          </a:prstGeom>
        </p:spPr>
        <p:txBody>
          <a:bodyPr wrap="square">
            <a:spAutoFit/>
          </a:bodyPr>
          <a:lstStyle/>
          <a:p>
            <a:pPr algn="just"/>
            <a:r>
              <a:rPr lang="pl-PL" dirty="0" smtClean="0">
                <a:latin typeface="Times New Roman" pitchFamily="18" charset="0"/>
                <a:cs typeface="Times New Roman" pitchFamily="18" charset="0"/>
              </a:rPr>
              <a:t>	Prognoza </a:t>
            </a:r>
            <a:r>
              <a:rPr lang="pl-PL" dirty="0" smtClean="0">
                <a:latin typeface="Times New Roman" pitchFamily="18" charset="0"/>
                <a:cs typeface="Times New Roman" pitchFamily="18" charset="0"/>
              </a:rPr>
              <a:t>sprzedaży oleju opałowego w 1998 r</a:t>
            </a:r>
            <a:r>
              <a:rPr lang="pl-PL" dirty="0" smtClean="0">
                <a:latin typeface="Times New Roman" pitchFamily="18" charset="0"/>
                <a:cs typeface="Times New Roman" pitchFamily="18" charset="0"/>
              </a:rPr>
              <a:t>.:</a:t>
            </a:r>
          </a:p>
          <a:p>
            <a:pPr algn="just"/>
            <a:r>
              <a:rPr lang="pl-PL" dirty="0" smtClean="0">
                <a:latin typeface="Times New Roman" pitchFamily="18" charset="0"/>
                <a:cs typeface="Times New Roman" pitchFamily="18" charset="0"/>
              </a:rPr>
              <a:t> </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w </a:t>
            </a:r>
            <a:r>
              <a:rPr lang="pl-PL" dirty="0" smtClean="0">
                <a:latin typeface="Times New Roman" pitchFamily="18" charset="0"/>
                <a:cs typeface="Times New Roman" pitchFamily="18" charset="0"/>
              </a:rPr>
              <a:t>I kwartale (t=25)</a:t>
            </a:r>
          </a:p>
        </p:txBody>
      </p:sp>
      <p:pic>
        <p:nvPicPr>
          <p:cNvPr id="12" name="~PP1602.WAV">
            <a:hlinkClick r:id="" action="ppaction://media"/>
          </p:cNvPr>
          <p:cNvPicPr>
            <a:picLocks noRot="1" noChangeAspect="1"/>
          </p:cNvPicPr>
          <p:nvPr>
            <a:wavAudioFile r:embed="rId2" name="~PP1602.WAV"/>
          </p:nvPr>
        </p:nvPicPr>
        <p:blipFill>
          <a:blip r:embed="rId12"/>
          <a:stretch>
            <a:fillRect/>
          </a:stretch>
        </p:blipFill>
        <p:spPr>
          <a:xfrm>
            <a:off x="8674100" y="6388100"/>
            <a:ext cx="304800" cy="304800"/>
          </a:xfrm>
          <a:prstGeom prst="rect">
            <a:avLst/>
          </a:prstGeom>
        </p:spPr>
      </p:pic>
    </p:spTree>
  </p:cSld>
  <p:clrMapOvr>
    <a:masterClrMapping/>
  </p:clrMapOvr>
  <p:transition spd="slow" advTm="61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sp>
        <p:nvSpPr>
          <p:cNvPr id="6" name="Prostokąt 5"/>
          <p:cNvSpPr/>
          <p:nvPr/>
        </p:nvSpPr>
        <p:spPr>
          <a:xfrm>
            <a:off x="1000100" y="1071546"/>
            <a:ext cx="8001056" cy="923330"/>
          </a:xfrm>
          <a:prstGeom prst="rect">
            <a:avLst/>
          </a:prstGeom>
        </p:spPr>
        <p:txBody>
          <a:bodyPr wrap="square">
            <a:spAutoFit/>
          </a:bodyPr>
          <a:lstStyle/>
          <a:p>
            <a:pPr algn="just"/>
            <a:r>
              <a:rPr lang="pl-PL" dirty="0" smtClean="0">
                <a:latin typeface="Times New Roman" pitchFamily="18" charset="0"/>
              </a:rPr>
              <a:t>	</a:t>
            </a:r>
            <a:r>
              <a:rPr lang="pl-PL" dirty="0" smtClean="0">
                <a:latin typeface="Times New Roman" pitchFamily="18" charset="0"/>
                <a:cs typeface="Times New Roman" pitchFamily="18" charset="0"/>
              </a:rPr>
              <a:t>Przewidywana sprzedaż oleju opałowego wyznaczona modelem </a:t>
            </a:r>
            <a:r>
              <a:rPr lang="pl-PL" dirty="0" err="1" smtClean="0">
                <a:latin typeface="Times New Roman" pitchFamily="18" charset="0"/>
                <a:cs typeface="Times New Roman" pitchFamily="18" charset="0"/>
              </a:rPr>
              <a:t>Wintersa</a:t>
            </a:r>
            <a:r>
              <a:rPr lang="pl-PL" dirty="0" smtClean="0">
                <a:latin typeface="Times New Roman" pitchFamily="18" charset="0"/>
                <a:cs typeface="Times New Roman" pitchFamily="18" charset="0"/>
              </a:rPr>
              <a:t> w poszczególnych kwartałach 1998 r. wyniesie odpowiednio: 760 tys. ton, 510 tys. ton, 375 tys. ton i 634 tys. ton. </a:t>
            </a:r>
            <a:endParaRPr lang="pl-PL" dirty="0"/>
          </a:p>
        </p:txBody>
      </p:sp>
      <p:sp>
        <p:nvSpPr>
          <p:cNvPr id="7" name="Prostokąt 6"/>
          <p:cNvSpPr/>
          <p:nvPr/>
        </p:nvSpPr>
        <p:spPr>
          <a:xfrm>
            <a:off x="1071538" y="2214554"/>
            <a:ext cx="7643866" cy="369332"/>
          </a:xfrm>
          <a:prstGeom prst="rect">
            <a:avLst/>
          </a:prstGeom>
        </p:spPr>
        <p:txBody>
          <a:bodyPr wrap="square">
            <a:spAutoFit/>
          </a:bodyPr>
          <a:lstStyle/>
          <a:p>
            <a:r>
              <a:rPr lang="pl-PL" dirty="0" smtClean="0">
                <a:latin typeface="Times New Roman" pitchFamily="18" charset="0"/>
                <a:cs typeface="Times New Roman" pitchFamily="18" charset="0"/>
              </a:rPr>
              <a:t>Pierwiastek średniego kwadratowego błędu </a:t>
            </a:r>
            <a:r>
              <a:rPr lang="pl-PL" i="1" dirty="0" smtClean="0">
                <a:latin typeface="Times New Roman" pitchFamily="18" charset="0"/>
                <a:cs typeface="Times New Roman" pitchFamily="18" charset="0"/>
              </a:rPr>
              <a:t>ex post </a:t>
            </a:r>
            <a:r>
              <a:rPr lang="pl-PL" dirty="0" smtClean="0">
                <a:latin typeface="Times New Roman" pitchFamily="18" charset="0"/>
                <a:cs typeface="Times New Roman" pitchFamily="18" charset="0"/>
              </a:rPr>
              <a:t>prognoz wygasłych wyniósł:</a:t>
            </a:r>
            <a:r>
              <a:rPr lang="pl-PL" dirty="0" smtClean="0">
                <a:latin typeface="Times New Roman" pitchFamily="18" charset="0"/>
              </a:rPr>
              <a:t> </a:t>
            </a:r>
            <a:endParaRPr lang="pl-PL" dirty="0"/>
          </a:p>
        </p:txBody>
      </p:sp>
      <p:graphicFrame>
        <p:nvGraphicFramePr>
          <p:cNvPr id="12291" name="Object 3"/>
          <p:cNvGraphicFramePr>
            <a:graphicFrameLocks noChangeAspect="1"/>
          </p:cNvGraphicFramePr>
          <p:nvPr/>
        </p:nvGraphicFramePr>
        <p:xfrm>
          <a:off x="3000364" y="2786059"/>
          <a:ext cx="3170235" cy="815284"/>
        </p:xfrm>
        <a:graphic>
          <a:graphicData uri="http://schemas.openxmlformats.org/presentationml/2006/ole">
            <p:oleObj spid="_x0000_s12291" name="Microsoft Equation 3.0" r:id="rId4" imgW="1714320" imgH="444240" progId="Equation.3">
              <p:embed/>
            </p:oleObj>
          </a:graphicData>
        </a:graphic>
      </p:graphicFrame>
      <p:sp>
        <p:nvSpPr>
          <p:cNvPr id="8" name="Text Box 7"/>
          <p:cNvSpPr txBox="1">
            <a:spLocks noChangeArrowheads="1"/>
          </p:cNvSpPr>
          <p:nvPr/>
        </p:nvSpPr>
        <p:spPr bwMode="auto">
          <a:xfrm>
            <a:off x="285720" y="4286256"/>
            <a:ext cx="8459787" cy="923330"/>
          </a:xfrm>
          <a:prstGeom prst="rect">
            <a:avLst/>
          </a:prstGeom>
          <a:noFill/>
          <a:ln w="12700" cap="sq">
            <a:noFill/>
            <a:miter lim="800000"/>
            <a:headEnd type="none" w="sm" len="sm"/>
            <a:tailEnd type="none" w="sm" len="sm"/>
          </a:ln>
          <a:effectLst/>
        </p:spPr>
        <p:txBody>
          <a:bodyPr>
            <a:spAutoFit/>
          </a:bodyPr>
          <a:lstStyle/>
          <a:p>
            <a:pPr algn="just"/>
            <a:r>
              <a:rPr lang="pl-PL" dirty="0">
                <a:latin typeface="Times New Roman" pitchFamily="18" charset="0"/>
              </a:rPr>
              <a:t>	</a:t>
            </a:r>
            <a:r>
              <a:rPr lang="pl-PL" dirty="0">
                <a:latin typeface="Times New Roman" pitchFamily="18" charset="0"/>
                <a:cs typeface="Times New Roman" pitchFamily="18" charset="0"/>
              </a:rPr>
              <a:t>Jest to stosunkowo duża wartość. Jeśli odnieść wartość błędu do wartości wyznaczonych prognoz, to stanowi on od 9% do 18% wartości prognozy. W takiej sytuacji prognozy nie zostają uznane za dopuszczalne. </a:t>
            </a:r>
          </a:p>
        </p:txBody>
      </p:sp>
      <p:pic>
        <p:nvPicPr>
          <p:cNvPr id="9" name="~PP1437.WAV">
            <a:hlinkClick r:id="" action="ppaction://media"/>
          </p:cNvPr>
          <p:cNvPicPr>
            <a:picLocks noRot="1" noChangeAspect="1"/>
          </p:cNvPicPr>
          <p:nvPr>
            <a:wavAudioFile r:embed="rId2" name="~PP1437.WAV"/>
          </p:nvPr>
        </p:nvPicPr>
        <p:blipFill>
          <a:blip r:embed="rId5"/>
          <a:stretch>
            <a:fillRect/>
          </a:stretch>
        </p:blipFill>
        <p:spPr>
          <a:xfrm>
            <a:off x="8674100" y="6388100"/>
            <a:ext cx="304800" cy="304800"/>
          </a:xfrm>
          <a:prstGeom prst="rect">
            <a:avLst/>
          </a:prstGeom>
        </p:spPr>
      </p:pic>
    </p:spTree>
  </p:cSld>
  <p:clrMapOvr>
    <a:masterClrMapping/>
  </p:clrMapOvr>
  <p:transition spd="slow" advTm="73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2"/>
          <p:cNvGraphicFramePr>
            <a:graphicFrameLocks noChangeAspect="1"/>
          </p:cNvGraphicFramePr>
          <p:nvPr/>
        </p:nvGraphicFramePr>
        <p:xfrm>
          <a:off x="2000232" y="1428736"/>
          <a:ext cx="4457047" cy="4500594"/>
        </p:xfrm>
        <a:graphic>
          <a:graphicData uri="http://schemas.openxmlformats.org/presentationml/2006/ole">
            <p:oleObj spid="_x0000_s74754" name="Worksheet" r:id="rId4" imgW="4495880" imgH="4590873" progId="Excel.Sheet.8">
              <p:embed/>
            </p:oleObj>
          </a:graphicData>
        </a:graphic>
      </p:graphicFrame>
      <p:pic>
        <p:nvPicPr>
          <p:cNvPr id="3" name="Obraz 2"/>
          <p:cNvPicPr/>
          <p:nvPr/>
        </p:nvPicPr>
        <p:blipFill>
          <a:blip r:embed="rId5"/>
          <a:stretch/>
        </p:blipFill>
        <p:spPr>
          <a:xfrm>
            <a:off x="1183680" y="6203160"/>
            <a:ext cx="5870520" cy="347040"/>
          </a:xfrm>
          <a:prstGeom prst="rect">
            <a:avLst/>
          </a:prstGeom>
          <a:ln>
            <a:noFill/>
          </a:ln>
        </p:spPr>
      </p:pic>
      <p:sp>
        <p:nvSpPr>
          <p:cNvPr id="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5" name="~PP4073.WAV">
            <a:hlinkClick r:id="" action="ppaction://media"/>
          </p:cNvPr>
          <p:cNvPicPr>
            <a:picLocks noRot="1" noChangeAspect="1"/>
          </p:cNvPicPr>
          <p:nvPr>
            <a:wavAudioFile r:embed="rId2" name="~PP4073.WAV"/>
          </p:nvPr>
        </p:nvPicPr>
        <p:blipFill>
          <a:blip r:embed="rId6"/>
          <a:stretch>
            <a:fillRect/>
          </a:stretch>
        </p:blipFill>
        <p:spPr>
          <a:xfrm>
            <a:off x="8674100" y="6388100"/>
            <a:ext cx="304800" cy="304800"/>
          </a:xfrm>
          <a:prstGeom prst="rect">
            <a:avLst/>
          </a:prstGeom>
        </p:spPr>
      </p:pic>
    </p:spTree>
  </p:cSld>
  <p:clrMapOvr>
    <a:masterClrMapping/>
  </p:clrMapOvr>
  <p:transition advTm="39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67587" name="Picture 3"/>
          <p:cNvPicPr>
            <a:picLocks noChangeAspect="1" noChangeArrowheads="1"/>
          </p:cNvPicPr>
          <p:nvPr/>
        </p:nvPicPr>
        <p:blipFill>
          <a:blip r:embed="rId3"/>
          <a:srcRect/>
          <a:stretch>
            <a:fillRect/>
          </a:stretch>
        </p:blipFill>
        <p:spPr bwMode="auto">
          <a:xfrm>
            <a:off x="2000232" y="1357298"/>
            <a:ext cx="4236566" cy="5373585"/>
          </a:xfrm>
          <a:prstGeom prst="rect">
            <a:avLst/>
          </a:prstGeom>
          <a:noFill/>
          <a:ln w="9525">
            <a:noFill/>
            <a:miter lim="800000"/>
            <a:headEnd/>
            <a:tailEnd/>
          </a:ln>
          <a:effectLst/>
        </p:spPr>
      </p:pic>
      <p:pic>
        <p:nvPicPr>
          <p:cNvPr id="7" name="Obraz 6"/>
          <p:cNvPicPr/>
          <p:nvPr/>
        </p:nvPicPr>
        <p:blipFill>
          <a:blip r:embed="rId4"/>
          <a:stretch/>
        </p:blipFill>
        <p:spPr>
          <a:xfrm>
            <a:off x="3714744" y="785794"/>
            <a:ext cx="1438920" cy="438480"/>
          </a:xfrm>
          <a:prstGeom prst="rect">
            <a:avLst/>
          </a:prstGeom>
          <a:ln>
            <a:noFill/>
          </a:ln>
        </p:spPr>
      </p:pic>
      <p:pic>
        <p:nvPicPr>
          <p:cNvPr id="5" name="~PP2903.WAV">
            <a:hlinkClick r:id="" action="ppaction://media"/>
          </p:cNvPr>
          <p:cNvPicPr>
            <a:picLocks noRot="1" noChangeAspect="1"/>
          </p:cNvPicPr>
          <p:nvPr>
            <a:wavAudioFile r:embed="rId1" name="~PP2903.WAV"/>
          </p:nvPr>
        </p:nvPicPr>
        <p:blipFill>
          <a:blip r:embed="rId5"/>
          <a:stretch>
            <a:fillRect/>
          </a:stretch>
        </p:blipFill>
        <p:spPr>
          <a:xfrm>
            <a:off x="8674100" y="6388100"/>
            <a:ext cx="304800" cy="304800"/>
          </a:xfrm>
          <a:prstGeom prst="rect">
            <a:avLst/>
          </a:prstGeom>
        </p:spPr>
      </p:pic>
    </p:spTree>
  </p:cSld>
  <p:clrMapOvr>
    <a:masterClrMapping/>
  </p:clrMapOvr>
  <p:transition advTm="805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ustomShape 1"/>
          <p:cNvSpPr/>
          <p:nvPr/>
        </p:nvSpPr>
        <p:spPr>
          <a:xfrm>
            <a:off x="6271200" y="387720"/>
            <a:ext cx="2759400" cy="308160"/>
          </a:xfrm>
          <a:prstGeom prst="rect">
            <a:avLst/>
          </a:prstGeom>
          <a:noFill/>
          <a:ln>
            <a:noFill/>
          </a:ln>
        </p:spPr>
        <p:style>
          <a:lnRef idx="0">
            <a:scrgbClr r="0" g="0" b="0"/>
          </a:lnRef>
          <a:fillRef idx="0">
            <a:scrgbClr r="0" g="0" b="0"/>
          </a:fillRef>
          <a:effectRef idx="0">
            <a:scrgbClr r="0" g="0" b="0"/>
          </a:effectRef>
          <a:fontRef idx="minor"/>
        </p:style>
      </p:sp>
      <p:sp>
        <p:nvSpPr>
          <p:cNvPr id="136" name="CustomShape 2"/>
          <p:cNvSpPr/>
          <p:nvPr/>
        </p:nvSpPr>
        <p:spPr>
          <a:xfrm>
            <a:off x="1283400" y="387720"/>
            <a:ext cx="4984560" cy="308160"/>
          </a:xfrm>
          <a:prstGeom prst="rect">
            <a:avLst/>
          </a:prstGeom>
          <a:noFill/>
          <a:ln>
            <a:noFill/>
          </a:ln>
        </p:spPr>
        <p:style>
          <a:lnRef idx="0">
            <a:scrgbClr r="0" g="0" b="0"/>
          </a:lnRef>
          <a:fillRef idx="0">
            <a:scrgbClr r="0" g="0" b="0"/>
          </a:fillRef>
          <a:effectRef idx="0">
            <a:scrgbClr r="0" g="0" b="0"/>
          </a:effectRef>
          <a:fontRef idx="minor"/>
        </p:style>
      </p:sp>
      <p:sp>
        <p:nvSpPr>
          <p:cNvPr id="137" name="CustomShape 3"/>
          <p:cNvSpPr/>
          <p:nvPr/>
        </p:nvSpPr>
        <p:spPr>
          <a:xfrm>
            <a:off x="1283400" y="41796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sp>
        <p:nvSpPr>
          <p:cNvPr id="6" name="Rectangle 3"/>
          <p:cNvSpPr txBox="1">
            <a:spLocks noChangeArrowheads="1"/>
          </p:cNvSpPr>
          <p:nvPr/>
        </p:nvSpPr>
        <p:spPr>
          <a:xfrm>
            <a:off x="214282" y="1643050"/>
            <a:ext cx="8820150" cy="2665411"/>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 typeface="Wingdings" pitchFamily="2" charset="2"/>
              <a:buNone/>
              <a:tabLst/>
              <a:defRPr/>
            </a:pPr>
            <a:r>
              <a:rPr kumimoji="0" lang="pl-PL" sz="3600" b="0" i="0" u="none" strike="noStrike" kern="0" cap="none" spc="0" normalizeH="0" baseline="0" noProof="0" dirty="0" smtClean="0">
                <a:ln>
                  <a:noFill/>
                </a:ln>
                <a:solidFill>
                  <a:sysClr val="windowText" lastClr="000000"/>
                </a:solidFill>
                <a:effectLst/>
                <a:uLnTx/>
                <a:uFillTx/>
              </a:rPr>
              <a:t>	</a:t>
            </a:r>
            <a:r>
              <a:rPr kumimoji="0" lang="pl-PL" sz="2800" b="0" i="0" u="none" strike="noStrike" kern="0" cap="none" spc="0" normalizeH="0" baseline="0" noProof="0" dirty="0" smtClean="0">
                <a:ln>
                  <a:noFill/>
                </a:ln>
                <a:effectLst/>
                <a:uLnTx/>
                <a:uFillTx/>
                <a:latin typeface="Times New Roman" pitchFamily="18" charset="0"/>
                <a:cs typeface="Times New Roman" pitchFamily="18" charset="0"/>
              </a:rPr>
              <a:t>Prognozujemy, aby zminimalizować ryzyko podjęcia błędnej decyzji.</a:t>
            </a:r>
          </a:p>
          <a:p>
            <a:pPr marL="0" marR="0" lvl="0" indent="0" defTabSz="914400" eaLnBrk="1" fontAlgn="auto" latinLnBrk="0" hangingPunct="1">
              <a:lnSpc>
                <a:spcPct val="100000"/>
              </a:lnSpc>
              <a:spcBef>
                <a:spcPts val="0"/>
              </a:spcBef>
              <a:spcAft>
                <a:spcPts val="0"/>
              </a:spcAft>
              <a:buClrTx/>
              <a:buSzTx/>
              <a:buFont typeface="Wingdings" pitchFamily="2" charset="2"/>
              <a:buNone/>
              <a:tabLst/>
              <a:defRPr/>
            </a:pPr>
            <a:r>
              <a:rPr kumimoji="0" lang="pl-PL" sz="2800" b="0" i="0" u="none" strike="noStrike" kern="0" cap="none" spc="0" normalizeH="0" baseline="0" noProof="0" dirty="0" smtClean="0">
                <a:ln>
                  <a:noFill/>
                </a:ln>
                <a:effectLst/>
                <a:uLnTx/>
                <a:uFillTx/>
                <a:latin typeface="Times New Roman" pitchFamily="18" charset="0"/>
                <a:cs typeface="Times New Roman" pitchFamily="18" charset="0"/>
              </a:rPr>
              <a:t>	Poprzedzamy jej podjęcie dokładną analizą dostępnych informacji dotyczących otoczenia, zarówno na podstawie danych z okresów przeszłych jak i odnoszących się do przyszłości. </a:t>
            </a:r>
          </a:p>
          <a:p>
            <a:pPr marL="0" marR="0" lvl="0" indent="0" defTabSz="914400" eaLnBrk="1" fontAlgn="auto" latinLnBrk="0" hangingPunct="1">
              <a:lnSpc>
                <a:spcPct val="100000"/>
              </a:lnSpc>
              <a:spcBef>
                <a:spcPts val="0"/>
              </a:spcBef>
              <a:spcAft>
                <a:spcPts val="0"/>
              </a:spcAft>
              <a:buClrTx/>
              <a:buSzTx/>
              <a:buFontTx/>
              <a:buNone/>
              <a:tabLst/>
              <a:defRPr/>
            </a:pPr>
            <a:endParaRPr kumimoji="0" lang="pl-PL" sz="3600" b="0" i="0" u="none" strike="noStrike" kern="0" cap="none" spc="0" normalizeH="0" baseline="0" noProof="0" dirty="0" smtClean="0">
              <a:ln>
                <a:noFill/>
              </a:ln>
              <a:solidFill>
                <a:sysClr val="windowText" lastClr="000000"/>
              </a:solidFill>
              <a:effectLst/>
              <a:uLnTx/>
              <a:uFillTx/>
            </a:endParaRPr>
          </a:p>
        </p:txBody>
      </p:sp>
      <p:pic>
        <p:nvPicPr>
          <p:cNvPr id="7" name="~PP414.WAV">
            <a:hlinkClick r:id="" action="ppaction://media"/>
          </p:cNvPr>
          <p:cNvPicPr>
            <a:picLocks noRot="1" noChangeAspect="1"/>
          </p:cNvPicPr>
          <p:nvPr>
            <a:wavAudioFile r:embed="rId1" name="~PP414.WAV"/>
          </p:nvPr>
        </p:nvPicPr>
        <p:blipFill>
          <a:blip r:embed="rId3"/>
          <a:stretch>
            <a:fillRect/>
          </a:stretch>
        </p:blipFill>
        <p:spPr>
          <a:xfrm>
            <a:off x="8674100" y="6388100"/>
            <a:ext cx="304800" cy="304800"/>
          </a:xfrm>
          <a:prstGeom prst="rect">
            <a:avLst/>
          </a:prstGeom>
        </p:spPr>
      </p:pic>
    </p:spTree>
  </p:cSld>
  <p:clrMapOvr>
    <a:masterClrMapping/>
  </p:clrMapOvr>
  <p:transition spd="slow" advTm="133138"/>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68610" name="Picture 2"/>
          <p:cNvPicPr>
            <a:picLocks noChangeAspect="1" noChangeArrowheads="1"/>
          </p:cNvPicPr>
          <p:nvPr/>
        </p:nvPicPr>
        <p:blipFill>
          <a:blip r:embed="rId3"/>
          <a:srcRect/>
          <a:stretch>
            <a:fillRect/>
          </a:stretch>
        </p:blipFill>
        <p:spPr bwMode="auto">
          <a:xfrm>
            <a:off x="2714612" y="1428736"/>
            <a:ext cx="3673224" cy="5286412"/>
          </a:xfrm>
          <a:prstGeom prst="rect">
            <a:avLst/>
          </a:prstGeom>
          <a:noFill/>
          <a:ln w="9525">
            <a:noFill/>
            <a:miter lim="800000"/>
            <a:headEnd/>
            <a:tailEnd/>
          </a:ln>
          <a:effectLst/>
        </p:spPr>
      </p:pic>
      <p:pic>
        <p:nvPicPr>
          <p:cNvPr id="5" name="~PP1409.WAV">
            <a:hlinkClick r:id="" action="ppaction://media"/>
          </p:cNvPr>
          <p:cNvPicPr>
            <a:picLocks noRot="1" noChangeAspect="1"/>
          </p:cNvPicPr>
          <p:nvPr>
            <a:wavAudioFile r:embed="rId1" name="~PP1409.WAV"/>
          </p:nvPr>
        </p:nvPicPr>
        <p:blipFill>
          <a:blip r:embed="rId4"/>
          <a:stretch>
            <a:fillRect/>
          </a:stretch>
        </p:blipFill>
        <p:spPr>
          <a:xfrm>
            <a:off x="8674100" y="6388100"/>
            <a:ext cx="304800" cy="304800"/>
          </a:xfrm>
          <a:prstGeom prst="rect">
            <a:avLst/>
          </a:prstGeom>
        </p:spPr>
      </p:pic>
    </p:spTree>
  </p:cSld>
  <p:clrMapOvr>
    <a:masterClrMapping/>
  </p:clrMapOvr>
  <p:transition advTm="43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graphicFrame>
        <p:nvGraphicFramePr>
          <p:cNvPr id="5" name="Chart 1"/>
          <p:cNvGraphicFramePr>
            <a:graphicFrameLocks/>
          </p:cNvGraphicFramePr>
          <p:nvPr/>
        </p:nvGraphicFramePr>
        <p:xfrm>
          <a:off x="1214414" y="1500174"/>
          <a:ext cx="6829449" cy="427674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P2153.WAV">
            <a:hlinkClick r:id="" action="ppaction://media"/>
          </p:cNvPr>
          <p:cNvPicPr>
            <a:picLocks noRot="1" noChangeAspect="1"/>
          </p:cNvPicPr>
          <p:nvPr>
            <a:wavAudioFile r:embed="rId1" name="~PP2153.WAV"/>
          </p:nvPr>
        </p:nvPicPr>
        <p:blipFill>
          <a:blip r:embed="rId4"/>
          <a:stretch>
            <a:fillRect/>
          </a:stretch>
        </p:blipFill>
        <p:spPr>
          <a:xfrm>
            <a:off x="8674100" y="6388100"/>
            <a:ext cx="304800" cy="304800"/>
          </a:xfrm>
          <a:prstGeom prst="rect">
            <a:avLst/>
          </a:prstGeom>
        </p:spPr>
      </p:pic>
    </p:spTree>
  </p:cSld>
  <p:clrMapOvr>
    <a:masterClrMapping/>
  </p:clrMapOvr>
  <p:transition advTm="12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5" name="Obraz 4"/>
          <p:cNvPicPr/>
          <p:nvPr/>
        </p:nvPicPr>
        <p:blipFill>
          <a:blip r:embed="rId3"/>
          <a:stretch/>
        </p:blipFill>
        <p:spPr>
          <a:xfrm>
            <a:off x="3714744" y="785794"/>
            <a:ext cx="1438920" cy="438480"/>
          </a:xfrm>
          <a:prstGeom prst="rect">
            <a:avLst/>
          </a:prstGeom>
          <a:ln>
            <a:noFill/>
          </a:ln>
        </p:spPr>
      </p:pic>
      <p:pic>
        <p:nvPicPr>
          <p:cNvPr id="70658" name="Picture 2"/>
          <p:cNvPicPr>
            <a:picLocks noChangeAspect="1" noChangeArrowheads="1"/>
          </p:cNvPicPr>
          <p:nvPr/>
        </p:nvPicPr>
        <p:blipFill>
          <a:blip r:embed="rId4"/>
          <a:srcRect/>
          <a:stretch>
            <a:fillRect/>
          </a:stretch>
        </p:blipFill>
        <p:spPr bwMode="auto">
          <a:xfrm>
            <a:off x="1214414" y="1000108"/>
            <a:ext cx="2205029" cy="767768"/>
          </a:xfrm>
          <a:prstGeom prst="rect">
            <a:avLst/>
          </a:prstGeom>
          <a:noFill/>
          <a:ln w="9525">
            <a:noFill/>
            <a:miter lim="800000"/>
            <a:headEnd/>
            <a:tailEnd/>
          </a:ln>
          <a:effectLst/>
        </p:spPr>
      </p:pic>
      <p:pic>
        <p:nvPicPr>
          <p:cNvPr id="70659" name="Picture 3"/>
          <p:cNvPicPr>
            <a:picLocks noChangeAspect="1" noChangeArrowheads="1"/>
          </p:cNvPicPr>
          <p:nvPr/>
        </p:nvPicPr>
        <p:blipFill>
          <a:blip r:embed="rId5"/>
          <a:srcRect/>
          <a:stretch>
            <a:fillRect/>
          </a:stretch>
        </p:blipFill>
        <p:spPr bwMode="auto">
          <a:xfrm>
            <a:off x="1000100" y="1714489"/>
            <a:ext cx="2847981" cy="2180272"/>
          </a:xfrm>
          <a:prstGeom prst="rect">
            <a:avLst/>
          </a:prstGeom>
          <a:noFill/>
          <a:ln w="9525">
            <a:noFill/>
            <a:miter lim="800000"/>
            <a:headEnd/>
            <a:tailEnd/>
          </a:ln>
          <a:effectLst/>
        </p:spPr>
      </p:pic>
      <p:pic>
        <p:nvPicPr>
          <p:cNvPr id="70660" name="Picture 4"/>
          <p:cNvPicPr>
            <a:picLocks noChangeAspect="1" noChangeArrowheads="1"/>
          </p:cNvPicPr>
          <p:nvPr/>
        </p:nvPicPr>
        <p:blipFill>
          <a:blip r:embed="rId6"/>
          <a:srcRect/>
          <a:stretch>
            <a:fillRect/>
          </a:stretch>
        </p:blipFill>
        <p:spPr bwMode="auto">
          <a:xfrm>
            <a:off x="4877072" y="1214422"/>
            <a:ext cx="4266928" cy="5234000"/>
          </a:xfrm>
          <a:prstGeom prst="rect">
            <a:avLst/>
          </a:prstGeom>
          <a:noFill/>
          <a:ln w="9525">
            <a:noFill/>
            <a:miter lim="800000"/>
            <a:headEnd/>
            <a:tailEnd/>
          </a:ln>
          <a:effectLst/>
        </p:spPr>
      </p:pic>
      <p:graphicFrame>
        <p:nvGraphicFramePr>
          <p:cNvPr id="8" name="Chart 3"/>
          <p:cNvGraphicFramePr>
            <a:graphicFrameLocks/>
          </p:cNvGraphicFramePr>
          <p:nvPr/>
        </p:nvGraphicFramePr>
        <p:xfrm>
          <a:off x="571472" y="3857628"/>
          <a:ext cx="4429125" cy="2809875"/>
        </p:xfrm>
        <a:graphic>
          <a:graphicData uri="http://schemas.openxmlformats.org/drawingml/2006/chart">
            <c:chart xmlns:c="http://schemas.openxmlformats.org/drawingml/2006/chart" xmlns:r="http://schemas.openxmlformats.org/officeDocument/2006/relationships" r:id="rId7"/>
          </a:graphicData>
        </a:graphic>
      </p:graphicFrame>
      <p:pic>
        <p:nvPicPr>
          <p:cNvPr id="9" name="~PP1237.WAV">
            <a:hlinkClick r:id="" action="ppaction://media"/>
          </p:cNvPr>
          <p:cNvPicPr>
            <a:picLocks noRot="1" noChangeAspect="1"/>
          </p:cNvPicPr>
          <p:nvPr>
            <a:wavAudioFile r:embed="rId1" name="~PP1237.WAV"/>
          </p:nvPr>
        </p:nvPicPr>
        <p:blipFill>
          <a:blip r:embed="rId8"/>
          <a:stretch>
            <a:fillRect/>
          </a:stretch>
        </p:blipFill>
        <p:spPr>
          <a:xfrm>
            <a:off x="8674100" y="6388100"/>
            <a:ext cx="304800" cy="304800"/>
          </a:xfrm>
          <a:prstGeom prst="rect">
            <a:avLst/>
          </a:prstGeom>
        </p:spPr>
      </p:pic>
    </p:spTree>
  </p:cSld>
  <p:clrMapOvr>
    <a:masterClrMapping/>
  </p:clrMapOvr>
  <p:transition advTm="101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dirty="0">
                <a:solidFill>
                  <a:srgbClr val="00000A"/>
                </a:solidFill>
                <a:latin typeface="Calibri"/>
                <a:ea typeface="Microsoft YaHei"/>
              </a:rPr>
              <a:t>Prognozowanie z wykorzystaniem modelu </a:t>
            </a:r>
            <a:r>
              <a:rPr lang="pl-PL" sz="2000" b="0" strike="noStrike" spc="-1" dirty="0" err="1">
                <a:solidFill>
                  <a:srgbClr val="00000A"/>
                </a:solidFill>
                <a:latin typeface="Calibri"/>
                <a:ea typeface="Microsoft YaHei"/>
              </a:rPr>
              <a:t>Holta</a:t>
            </a:r>
            <a:r>
              <a:rPr lang="pl-PL" sz="2000" b="0" strike="noStrike" spc="-1" dirty="0">
                <a:solidFill>
                  <a:srgbClr val="00000A"/>
                </a:solidFill>
                <a:latin typeface="Calibri"/>
                <a:ea typeface="Microsoft YaHei"/>
              </a:rPr>
              <a:t> i </a:t>
            </a:r>
            <a:r>
              <a:rPr lang="pl-PL" sz="2000" b="0" strike="noStrike" spc="-1" dirty="0" err="1">
                <a:solidFill>
                  <a:srgbClr val="00000A"/>
                </a:solidFill>
                <a:latin typeface="Calibri"/>
                <a:ea typeface="Microsoft YaHei"/>
              </a:rPr>
              <a:t>Wintersa</a:t>
            </a:r>
            <a:endParaRPr lang="pl-PL" sz="2000" b="0" strike="noStrike" spc="-1" dirty="0">
              <a:latin typeface="Arial"/>
            </a:endParaRPr>
          </a:p>
        </p:txBody>
      </p:sp>
      <p:pic>
        <p:nvPicPr>
          <p:cNvPr id="71682" name="Picture 2"/>
          <p:cNvPicPr>
            <a:picLocks noChangeAspect="1" noChangeArrowheads="1"/>
          </p:cNvPicPr>
          <p:nvPr/>
        </p:nvPicPr>
        <p:blipFill>
          <a:blip r:embed="rId3"/>
          <a:srcRect/>
          <a:stretch>
            <a:fillRect/>
          </a:stretch>
        </p:blipFill>
        <p:spPr bwMode="auto">
          <a:xfrm>
            <a:off x="428596" y="1214422"/>
            <a:ext cx="7048543" cy="1102379"/>
          </a:xfrm>
          <a:prstGeom prst="rect">
            <a:avLst/>
          </a:prstGeom>
          <a:noFill/>
          <a:ln w="9525">
            <a:noFill/>
            <a:miter lim="800000"/>
            <a:headEnd/>
            <a:tailEnd/>
          </a:ln>
          <a:effectLst/>
        </p:spPr>
      </p:pic>
      <p:pic>
        <p:nvPicPr>
          <p:cNvPr id="6" name="Obraz 5"/>
          <p:cNvPicPr/>
          <p:nvPr/>
        </p:nvPicPr>
        <p:blipFill>
          <a:blip r:embed="rId4"/>
          <a:stretch/>
        </p:blipFill>
        <p:spPr>
          <a:xfrm>
            <a:off x="3714744" y="785794"/>
            <a:ext cx="1438920" cy="438480"/>
          </a:xfrm>
          <a:prstGeom prst="rect">
            <a:avLst/>
          </a:prstGeom>
          <a:ln>
            <a:noFill/>
          </a:ln>
        </p:spPr>
      </p:pic>
      <p:pic>
        <p:nvPicPr>
          <p:cNvPr id="71683" name="Picture 3"/>
          <p:cNvPicPr>
            <a:picLocks noChangeAspect="1" noChangeArrowheads="1"/>
          </p:cNvPicPr>
          <p:nvPr/>
        </p:nvPicPr>
        <p:blipFill>
          <a:blip r:embed="rId5"/>
          <a:srcRect/>
          <a:stretch>
            <a:fillRect/>
          </a:stretch>
        </p:blipFill>
        <p:spPr bwMode="auto">
          <a:xfrm>
            <a:off x="285720" y="2143116"/>
            <a:ext cx="3986223" cy="672007"/>
          </a:xfrm>
          <a:prstGeom prst="rect">
            <a:avLst/>
          </a:prstGeom>
          <a:noFill/>
          <a:ln w="9525">
            <a:noFill/>
            <a:miter lim="800000"/>
            <a:headEnd/>
            <a:tailEnd/>
          </a:ln>
          <a:effectLst/>
        </p:spPr>
      </p:pic>
      <p:graphicFrame>
        <p:nvGraphicFramePr>
          <p:cNvPr id="8" name="Chart 15"/>
          <p:cNvGraphicFramePr>
            <a:graphicFrameLocks/>
          </p:cNvGraphicFramePr>
          <p:nvPr/>
        </p:nvGraphicFramePr>
        <p:xfrm>
          <a:off x="500034" y="3143248"/>
          <a:ext cx="3771900" cy="3009900"/>
        </p:xfrm>
        <a:graphic>
          <a:graphicData uri="http://schemas.openxmlformats.org/drawingml/2006/chart">
            <c:chart xmlns:c="http://schemas.openxmlformats.org/drawingml/2006/chart" xmlns:r="http://schemas.openxmlformats.org/officeDocument/2006/relationships" r:id="rId6"/>
          </a:graphicData>
        </a:graphic>
      </p:graphicFrame>
      <p:pic>
        <p:nvPicPr>
          <p:cNvPr id="71684" name="Picture 4"/>
          <p:cNvPicPr>
            <a:picLocks noChangeAspect="1" noChangeArrowheads="1"/>
          </p:cNvPicPr>
          <p:nvPr/>
        </p:nvPicPr>
        <p:blipFill>
          <a:blip r:embed="rId7"/>
          <a:srcRect/>
          <a:stretch>
            <a:fillRect/>
          </a:stretch>
        </p:blipFill>
        <p:spPr bwMode="auto">
          <a:xfrm>
            <a:off x="4786314" y="1214422"/>
            <a:ext cx="4042146" cy="5286412"/>
          </a:xfrm>
          <a:prstGeom prst="rect">
            <a:avLst/>
          </a:prstGeom>
          <a:noFill/>
          <a:ln w="9525">
            <a:noFill/>
            <a:miter lim="800000"/>
            <a:headEnd/>
            <a:tailEnd/>
          </a:ln>
          <a:effectLst/>
        </p:spPr>
      </p:pic>
      <p:pic>
        <p:nvPicPr>
          <p:cNvPr id="9" name="~PP92.WAV">
            <a:hlinkClick r:id="" action="ppaction://media"/>
          </p:cNvPr>
          <p:cNvPicPr>
            <a:picLocks noRot="1" noChangeAspect="1"/>
          </p:cNvPicPr>
          <p:nvPr>
            <a:wavAudioFile r:embed="rId1" name="~PP92.WAV"/>
          </p:nvPr>
        </p:nvPicPr>
        <p:blipFill>
          <a:blip r:embed="rId8"/>
          <a:stretch>
            <a:fillRect/>
          </a:stretch>
        </p:blipFill>
        <p:spPr>
          <a:xfrm>
            <a:off x="8674100" y="6388100"/>
            <a:ext cx="304800" cy="304800"/>
          </a:xfrm>
          <a:prstGeom prst="rect">
            <a:avLst/>
          </a:prstGeom>
        </p:spPr>
      </p:pic>
    </p:spTree>
  </p:cSld>
  <p:clrMapOvr>
    <a:masterClrMapping/>
  </p:clrMapOvr>
  <p:transition advTm="92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3614400" y="329400"/>
            <a:ext cx="5287320" cy="466200"/>
          </a:xfrm>
          <a:prstGeom prst="rect">
            <a:avLst/>
          </a:prstGeom>
          <a:noFill/>
          <a:ln>
            <a:noFill/>
          </a:ln>
        </p:spPr>
        <p:style>
          <a:lnRef idx="0">
            <a:scrgbClr r="0" g="0" b="0"/>
          </a:lnRef>
          <a:fillRef idx="0">
            <a:scrgbClr r="0" g="0" b="0"/>
          </a:fillRef>
          <a:effectRef idx="0">
            <a:scrgbClr r="0" g="0" b="0"/>
          </a:effectRef>
          <a:fontRef idx="minor"/>
        </p:style>
      </p:sp>
      <p:sp>
        <p:nvSpPr>
          <p:cNvPr id="246" name="CustomShape 2"/>
          <p:cNvSpPr/>
          <p:nvPr/>
        </p:nvSpPr>
        <p:spPr>
          <a:xfrm>
            <a:off x="3614400" y="3102840"/>
            <a:ext cx="5287320" cy="454320"/>
          </a:xfrm>
          <a:prstGeom prst="rect">
            <a:avLst/>
          </a:prstGeom>
          <a:noFill/>
          <a:ln>
            <a:noFill/>
          </a:ln>
        </p:spPr>
        <p:style>
          <a:lnRef idx="0">
            <a:scrgbClr r="0" g="0" b="0"/>
          </a:lnRef>
          <a:fillRef idx="0">
            <a:scrgbClr r="0" g="0" b="0"/>
          </a:fillRef>
          <a:effectRef idx="0">
            <a:scrgbClr r="0" g="0" b="0"/>
          </a:effectRef>
          <a:fontRef idx="minor"/>
        </p:style>
      </p:sp>
      <p:pic>
        <p:nvPicPr>
          <p:cNvPr id="4" name="~PP89.WAV">
            <a:hlinkClick r:id="" action="ppaction://media"/>
          </p:cNvPr>
          <p:cNvPicPr>
            <a:picLocks noRot="1" noChangeAspect="1"/>
          </p:cNvPicPr>
          <p:nvPr>
            <a:wavAudioFile r:embed="rId1" name="~PP89.WAV"/>
          </p:nvPr>
        </p:nvPicPr>
        <p:blipFill>
          <a:blip r:embed="rId3"/>
          <a:stretch>
            <a:fillRect/>
          </a:stretch>
        </p:blipFill>
        <p:spPr>
          <a:xfrm>
            <a:off x="8674100" y="6388100"/>
            <a:ext cx="304800" cy="304800"/>
          </a:xfrm>
          <a:prstGeom prst="rect">
            <a:avLst/>
          </a:prstGeom>
        </p:spPr>
      </p:pic>
    </p:spTree>
  </p:cSld>
  <p:clrMapOvr>
    <a:masterClrMapping/>
  </p:clrMapOvr>
  <p:transition spd="slow" advTm="4038"/>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1283400" y="41796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141" name="Obraz 140"/>
          <p:cNvPicPr/>
          <p:nvPr/>
        </p:nvPicPr>
        <p:blipFill>
          <a:blip r:embed="rId4"/>
          <a:stretch/>
        </p:blipFill>
        <p:spPr>
          <a:xfrm>
            <a:off x="4392000" y="1368000"/>
            <a:ext cx="4176000" cy="3243240"/>
          </a:xfrm>
          <a:prstGeom prst="rect">
            <a:avLst/>
          </a:prstGeom>
          <a:ln>
            <a:noFill/>
          </a:ln>
        </p:spPr>
      </p:pic>
      <p:graphicFrame>
        <p:nvGraphicFramePr>
          <p:cNvPr id="13314" name="Organization Chart 2"/>
          <p:cNvGraphicFramePr>
            <a:graphicFrameLocks/>
          </p:cNvGraphicFramePr>
          <p:nvPr/>
        </p:nvGraphicFramePr>
        <p:xfrm>
          <a:off x="714348" y="1500174"/>
          <a:ext cx="3143272" cy="3500462"/>
        </p:xfrm>
        <a:graphic>
          <a:graphicData uri="http://schemas.openxmlformats.org/drawingml/2006/compatibility">
            <com:legacyDrawing xmlns:com="http://schemas.openxmlformats.org/drawingml/2006/compatibility" spid="_x0000_s13314"/>
          </a:graphicData>
        </a:graphic>
      </p:graphicFrame>
      <p:pic>
        <p:nvPicPr>
          <p:cNvPr id="13321" name="Picture 9"/>
          <p:cNvPicPr>
            <a:picLocks noChangeAspect="1" noChangeArrowheads="1"/>
          </p:cNvPicPr>
          <p:nvPr/>
        </p:nvPicPr>
        <p:blipFill>
          <a:blip r:embed="rId5"/>
          <a:srcRect/>
          <a:stretch>
            <a:fillRect/>
          </a:stretch>
        </p:blipFill>
        <p:spPr bwMode="auto">
          <a:xfrm>
            <a:off x="1000100" y="5429264"/>
            <a:ext cx="3048000" cy="942975"/>
          </a:xfrm>
          <a:prstGeom prst="rect">
            <a:avLst/>
          </a:prstGeom>
          <a:noFill/>
          <a:ln w="9525">
            <a:noFill/>
            <a:miter lim="800000"/>
            <a:headEnd/>
            <a:tailEnd/>
          </a:ln>
          <a:effectLst/>
        </p:spPr>
      </p:pic>
      <p:pic>
        <p:nvPicPr>
          <p:cNvPr id="13322" name="Picture 10"/>
          <p:cNvPicPr>
            <a:picLocks noChangeAspect="1" noChangeArrowheads="1"/>
          </p:cNvPicPr>
          <p:nvPr/>
        </p:nvPicPr>
        <p:blipFill>
          <a:blip r:embed="rId6"/>
          <a:srcRect/>
          <a:stretch>
            <a:fillRect/>
          </a:stretch>
        </p:blipFill>
        <p:spPr bwMode="auto">
          <a:xfrm>
            <a:off x="4286248" y="5000636"/>
            <a:ext cx="4505325" cy="657225"/>
          </a:xfrm>
          <a:prstGeom prst="rect">
            <a:avLst/>
          </a:prstGeom>
          <a:noFill/>
          <a:ln w="9525">
            <a:noFill/>
            <a:miter lim="800000"/>
            <a:headEnd/>
            <a:tailEnd/>
          </a:ln>
          <a:effectLst/>
        </p:spPr>
      </p:pic>
      <p:pic>
        <p:nvPicPr>
          <p:cNvPr id="7" name="~PP429.WAV">
            <a:hlinkClick r:id="" action="ppaction://media"/>
          </p:cNvPr>
          <p:cNvPicPr>
            <a:picLocks noRot="1" noChangeAspect="1"/>
          </p:cNvPicPr>
          <p:nvPr>
            <a:wavAudioFile r:embed="rId2" name="~PP429.WAV"/>
          </p:nvPr>
        </p:nvPicPr>
        <p:blipFill>
          <a:blip r:embed="rId7"/>
          <a:stretch>
            <a:fillRect/>
          </a:stretch>
        </p:blipFill>
        <p:spPr>
          <a:xfrm>
            <a:off x="8674100" y="6388100"/>
            <a:ext cx="304800" cy="304800"/>
          </a:xfrm>
          <a:prstGeom prst="rect">
            <a:avLst/>
          </a:prstGeom>
        </p:spPr>
      </p:pic>
    </p:spTree>
  </p:cSld>
  <p:clrMapOvr>
    <a:masterClrMapping/>
  </p:clrMapOvr>
  <p:transition spd="slow" advTm="114498"/>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145" name="Obraz 144"/>
          <p:cNvPicPr/>
          <p:nvPr/>
        </p:nvPicPr>
        <p:blipFill>
          <a:blip r:embed="rId3"/>
          <a:stretch/>
        </p:blipFill>
        <p:spPr>
          <a:xfrm>
            <a:off x="1958760" y="989640"/>
            <a:ext cx="5168160" cy="728640"/>
          </a:xfrm>
          <a:prstGeom prst="rect">
            <a:avLst/>
          </a:prstGeom>
          <a:ln>
            <a:noFill/>
          </a:ln>
        </p:spPr>
      </p:pic>
      <p:pic>
        <p:nvPicPr>
          <p:cNvPr id="146" name="Obraz 145"/>
          <p:cNvPicPr/>
          <p:nvPr/>
        </p:nvPicPr>
        <p:blipFill>
          <a:blip r:embed="rId4"/>
          <a:stretch/>
        </p:blipFill>
        <p:spPr>
          <a:xfrm>
            <a:off x="2088000" y="1719360"/>
            <a:ext cx="5758920" cy="738000"/>
          </a:xfrm>
          <a:prstGeom prst="rect">
            <a:avLst/>
          </a:prstGeom>
          <a:ln>
            <a:noFill/>
          </a:ln>
        </p:spPr>
      </p:pic>
      <p:pic>
        <p:nvPicPr>
          <p:cNvPr id="148" name="Obraz 147"/>
          <p:cNvPicPr/>
          <p:nvPr/>
        </p:nvPicPr>
        <p:blipFill>
          <a:blip r:embed="rId5"/>
          <a:stretch/>
        </p:blipFill>
        <p:spPr>
          <a:xfrm>
            <a:off x="3672000" y="4628880"/>
            <a:ext cx="452160" cy="194040"/>
          </a:xfrm>
          <a:prstGeom prst="rect">
            <a:avLst/>
          </a:prstGeom>
          <a:ln>
            <a:noFill/>
          </a:ln>
        </p:spPr>
      </p:pic>
      <p:pic>
        <p:nvPicPr>
          <p:cNvPr id="150" name="Obraz 149"/>
          <p:cNvPicPr/>
          <p:nvPr/>
        </p:nvPicPr>
        <p:blipFill>
          <a:blip r:embed="rId6"/>
          <a:stretch/>
        </p:blipFill>
        <p:spPr>
          <a:xfrm>
            <a:off x="1533960" y="5950800"/>
            <a:ext cx="5952960" cy="744120"/>
          </a:xfrm>
          <a:prstGeom prst="rect">
            <a:avLst/>
          </a:prstGeom>
          <a:ln>
            <a:noFill/>
          </a:ln>
        </p:spPr>
      </p:pic>
      <p:graphicFrame>
        <p:nvGraphicFramePr>
          <p:cNvPr id="10" name="Diagram 9"/>
          <p:cNvGraphicFramePr/>
          <p:nvPr/>
        </p:nvGraphicFramePr>
        <p:xfrm>
          <a:off x="2555875" y="2565400"/>
          <a:ext cx="4284663" cy="30432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Line 82"/>
          <p:cNvSpPr>
            <a:spLocks noChangeShapeType="1"/>
          </p:cNvSpPr>
          <p:nvPr/>
        </p:nvSpPr>
        <p:spPr bwMode="auto">
          <a:xfrm flipV="1">
            <a:off x="4067175" y="4652963"/>
            <a:ext cx="433388" cy="173037"/>
          </a:xfrm>
          <a:prstGeom prst="line">
            <a:avLst/>
          </a:prstGeom>
          <a:noFill/>
          <a:ln w="9525">
            <a:solidFill>
              <a:srgbClr val="000000"/>
            </a:solidFill>
            <a:round/>
            <a:headEnd/>
            <a:tailEnd/>
          </a:ln>
        </p:spPr>
        <p:txBody>
          <a:bodyPr/>
          <a:lstStyle/>
          <a:p>
            <a:endParaRPr lang="pl-PL"/>
          </a:p>
        </p:txBody>
      </p:sp>
      <p:sp>
        <p:nvSpPr>
          <p:cNvPr id="12" name="Freeform 83"/>
          <p:cNvSpPr>
            <a:spLocks/>
          </p:cNvSpPr>
          <p:nvPr/>
        </p:nvSpPr>
        <p:spPr bwMode="auto">
          <a:xfrm>
            <a:off x="5357818" y="5357826"/>
            <a:ext cx="606425" cy="288925"/>
          </a:xfrm>
          <a:custGeom>
            <a:avLst/>
            <a:gdLst/>
            <a:ahLst/>
            <a:cxnLst>
              <a:cxn ang="0">
                <a:pos x="0" y="60"/>
              </a:cxn>
              <a:cxn ang="0">
                <a:pos x="180" y="60"/>
              </a:cxn>
              <a:cxn ang="0">
                <a:pos x="360" y="420"/>
              </a:cxn>
              <a:cxn ang="0">
                <a:pos x="540" y="60"/>
              </a:cxn>
              <a:cxn ang="0">
                <a:pos x="720" y="420"/>
              </a:cxn>
              <a:cxn ang="0">
                <a:pos x="900" y="60"/>
              </a:cxn>
              <a:cxn ang="0">
                <a:pos x="1080" y="600"/>
              </a:cxn>
              <a:cxn ang="0">
                <a:pos x="1260" y="60"/>
              </a:cxn>
              <a:cxn ang="0">
                <a:pos x="1440" y="600"/>
              </a:cxn>
              <a:cxn ang="0">
                <a:pos x="1620" y="420"/>
              </a:cxn>
            </a:cxnLst>
            <a:rect l="0" t="0" r="r" b="b"/>
            <a:pathLst>
              <a:path w="1620" h="660">
                <a:moveTo>
                  <a:pt x="0" y="60"/>
                </a:moveTo>
                <a:cubicBezTo>
                  <a:pt x="60" y="30"/>
                  <a:pt x="120" y="0"/>
                  <a:pt x="180" y="60"/>
                </a:cubicBezTo>
                <a:cubicBezTo>
                  <a:pt x="240" y="120"/>
                  <a:pt x="300" y="420"/>
                  <a:pt x="360" y="420"/>
                </a:cubicBezTo>
                <a:cubicBezTo>
                  <a:pt x="420" y="420"/>
                  <a:pt x="480" y="60"/>
                  <a:pt x="540" y="60"/>
                </a:cubicBezTo>
                <a:cubicBezTo>
                  <a:pt x="600" y="60"/>
                  <a:pt x="660" y="420"/>
                  <a:pt x="720" y="420"/>
                </a:cubicBezTo>
                <a:cubicBezTo>
                  <a:pt x="780" y="420"/>
                  <a:pt x="840" y="30"/>
                  <a:pt x="900" y="60"/>
                </a:cubicBezTo>
                <a:cubicBezTo>
                  <a:pt x="960" y="90"/>
                  <a:pt x="1020" y="600"/>
                  <a:pt x="1080" y="600"/>
                </a:cubicBezTo>
                <a:cubicBezTo>
                  <a:pt x="1140" y="600"/>
                  <a:pt x="1200" y="60"/>
                  <a:pt x="1260" y="60"/>
                </a:cubicBezTo>
                <a:cubicBezTo>
                  <a:pt x="1320" y="60"/>
                  <a:pt x="1380" y="540"/>
                  <a:pt x="1440" y="600"/>
                </a:cubicBezTo>
                <a:cubicBezTo>
                  <a:pt x="1500" y="660"/>
                  <a:pt x="1590" y="450"/>
                  <a:pt x="1620" y="420"/>
                </a:cubicBezTo>
              </a:path>
            </a:pathLst>
          </a:custGeom>
          <a:noFill/>
          <a:ln w="9525">
            <a:solidFill>
              <a:srgbClr val="000000"/>
            </a:solidFill>
            <a:round/>
            <a:headEnd/>
            <a:tailEnd/>
          </a:ln>
        </p:spPr>
        <p:txBody>
          <a:bodyPr/>
          <a:lstStyle/>
          <a:p>
            <a:endParaRPr lang="pl-PL"/>
          </a:p>
        </p:txBody>
      </p:sp>
      <p:pic>
        <p:nvPicPr>
          <p:cNvPr id="13" name="~PP2424.WAV">
            <a:hlinkClick r:id="" action="ppaction://media"/>
          </p:cNvPr>
          <p:cNvPicPr>
            <a:picLocks noRot="1" noChangeAspect="1"/>
          </p:cNvPicPr>
          <p:nvPr>
            <a:wavAudioFile r:embed="rId1" name="~PP2424.WAV"/>
          </p:nvPr>
        </p:nvPicPr>
        <p:blipFill>
          <a:blip r:embed="rId11"/>
          <a:stretch>
            <a:fillRect/>
          </a:stretch>
        </p:blipFill>
        <p:spPr>
          <a:xfrm>
            <a:off x="8674100" y="6388100"/>
            <a:ext cx="304800" cy="304800"/>
          </a:xfrm>
          <a:prstGeom prst="rect">
            <a:avLst/>
          </a:prstGeom>
        </p:spPr>
      </p:pic>
    </p:spTree>
  </p:cSld>
  <p:clrMapOvr>
    <a:masterClrMapping/>
  </p:clrMapOvr>
  <p:transition spd="slow" advTm="67318"/>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152" name="Obraz 151"/>
          <p:cNvPicPr/>
          <p:nvPr/>
        </p:nvPicPr>
        <p:blipFill>
          <a:blip r:embed="rId3"/>
          <a:stretch/>
        </p:blipFill>
        <p:spPr>
          <a:xfrm>
            <a:off x="1080000" y="2232000"/>
            <a:ext cx="7396200" cy="4032000"/>
          </a:xfrm>
          <a:prstGeom prst="rect">
            <a:avLst/>
          </a:prstGeom>
          <a:ln>
            <a:noFill/>
          </a:ln>
        </p:spPr>
      </p:pic>
      <p:pic>
        <p:nvPicPr>
          <p:cNvPr id="153" name="Obraz 152"/>
          <p:cNvPicPr/>
          <p:nvPr/>
        </p:nvPicPr>
        <p:blipFill>
          <a:blip r:embed="rId4"/>
          <a:stretch/>
        </p:blipFill>
        <p:spPr>
          <a:xfrm>
            <a:off x="648000" y="1407240"/>
            <a:ext cx="8363160" cy="463680"/>
          </a:xfrm>
          <a:prstGeom prst="rect">
            <a:avLst/>
          </a:prstGeom>
          <a:ln>
            <a:noFill/>
          </a:ln>
        </p:spPr>
      </p:pic>
      <p:pic>
        <p:nvPicPr>
          <p:cNvPr id="5" name="~PP2393.WAV">
            <a:hlinkClick r:id="" action="ppaction://media"/>
          </p:cNvPr>
          <p:cNvPicPr>
            <a:picLocks noRot="1" noChangeAspect="1"/>
          </p:cNvPicPr>
          <p:nvPr>
            <a:wavAudioFile r:embed="rId1" name="~PP2393.WAV"/>
          </p:nvPr>
        </p:nvPicPr>
        <p:blipFill>
          <a:blip r:embed="rId5"/>
          <a:stretch>
            <a:fillRect/>
          </a:stretch>
        </p:blipFill>
        <p:spPr>
          <a:xfrm>
            <a:off x="8674100" y="6388100"/>
            <a:ext cx="304800" cy="304800"/>
          </a:xfrm>
          <a:prstGeom prst="rect">
            <a:avLst/>
          </a:prstGeom>
        </p:spPr>
      </p:pic>
    </p:spTree>
  </p:cSld>
  <p:clrMapOvr>
    <a:masterClrMapping/>
  </p:clrMapOvr>
  <p:transition spd="slow" advTm="28418"/>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161" name="Obraz 160"/>
          <p:cNvPicPr/>
          <p:nvPr/>
        </p:nvPicPr>
        <p:blipFill>
          <a:blip r:embed="rId4"/>
          <a:stretch/>
        </p:blipFill>
        <p:spPr>
          <a:xfrm>
            <a:off x="4896000" y="5328000"/>
            <a:ext cx="566280" cy="179640"/>
          </a:xfrm>
          <a:prstGeom prst="rect">
            <a:avLst/>
          </a:prstGeom>
          <a:ln>
            <a:noFill/>
          </a:ln>
        </p:spPr>
      </p:pic>
      <p:sp>
        <p:nvSpPr>
          <p:cNvPr id="11" name="Prostokąt 10"/>
          <p:cNvSpPr/>
          <p:nvPr/>
        </p:nvSpPr>
        <p:spPr>
          <a:xfrm>
            <a:off x="3214678" y="1071546"/>
            <a:ext cx="2255746" cy="369332"/>
          </a:xfrm>
          <a:prstGeom prst="rect">
            <a:avLst/>
          </a:prstGeom>
        </p:spPr>
        <p:txBody>
          <a:bodyPr wrap="none">
            <a:spAutoFit/>
          </a:bodyPr>
          <a:lstStyle/>
          <a:p>
            <a:r>
              <a:rPr lang="pl-PL" b="1" dirty="0" smtClean="0">
                <a:latin typeface="Garamond" pitchFamily="18" charset="0"/>
              </a:rPr>
              <a:t>Model liniowy </a:t>
            </a:r>
            <a:r>
              <a:rPr lang="pl-PL" b="1" dirty="0" err="1" smtClean="0">
                <a:latin typeface="Garamond" pitchFamily="18" charset="0"/>
              </a:rPr>
              <a:t>Holta</a:t>
            </a:r>
            <a:r>
              <a:rPr lang="pl-PL" b="1" dirty="0" smtClean="0">
                <a:latin typeface="Garamond" pitchFamily="18" charset="0"/>
              </a:rPr>
              <a:t> </a:t>
            </a:r>
            <a:endParaRPr lang="pl-PL" dirty="0">
              <a:latin typeface="Garamond" pitchFamily="18" charset="0"/>
            </a:endParaRPr>
          </a:p>
        </p:txBody>
      </p:sp>
      <p:sp>
        <p:nvSpPr>
          <p:cNvPr id="12" name="Text Box 5"/>
          <p:cNvSpPr txBox="1">
            <a:spLocks noChangeArrowheads="1"/>
          </p:cNvSpPr>
          <p:nvPr/>
        </p:nvSpPr>
        <p:spPr bwMode="auto">
          <a:xfrm>
            <a:off x="914400" y="1981200"/>
            <a:ext cx="7391400" cy="769441"/>
          </a:xfrm>
          <a:prstGeom prst="rect">
            <a:avLst/>
          </a:prstGeom>
          <a:noFill/>
          <a:ln w="12700" cap="sq">
            <a:noFill/>
            <a:miter lim="800000"/>
            <a:headEnd type="none" w="sm" len="sm"/>
            <a:tailEnd type="none" w="sm" len="sm"/>
          </a:ln>
          <a:effectLst/>
        </p:spPr>
        <p:txBody>
          <a:bodyPr>
            <a:spAutoFit/>
          </a:bodyPr>
          <a:lstStyle/>
          <a:p>
            <a:pPr algn="just"/>
            <a:r>
              <a:rPr lang="pl-PL" sz="2400" b="1" dirty="0">
                <a:solidFill>
                  <a:srgbClr val="00FF00"/>
                </a:solidFill>
                <a:latin typeface="Times New Roman" pitchFamily="18" charset="0"/>
              </a:rPr>
              <a:t>	</a:t>
            </a:r>
            <a:r>
              <a:rPr lang="pl-PL" sz="2000" dirty="0">
                <a:latin typeface="Times New Roman" pitchFamily="18" charset="0"/>
              </a:rPr>
              <a:t>M</a:t>
            </a:r>
            <a:r>
              <a:rPr lang="pl-PL" sz="2000" dirty="0">
                <a:latin typeface="Times New Roman" pitchFamily="18" charset="0"/>
                <a:cs typeface="Times New Roman" pitchFamily="18" charset="0"/>
              </a:rPr>
              <a:t>odel wygładzania wykładniczego</a:t>
            </a:r>
            <a:r>
              <a:rPr lang="pl-PL" sz="2000" dirty="0">
                <a:latin typeface="Times New Roman" pitchFamily="18" charset="0"/>
              </a:rPr>
              <a:t>, stosowany do procesów w których można wyodrębnić trend oraz wahania przypadkowe</a:t>
            </a:r>
          </a:p>
        </p:txBody>
      </p:sp>
      <p:sp>
        <p:nvSpPr>
          <p:cNvPr id="13" name="Prostokąt 12"/>
          <p:cNvSpPr/>
          <p:nvPr/>
        </p:nvSpPr>
        <p:spPr>
          <a:xfrm>
            <a:off x="2285984" y="2928934"/>
            <a:ext cx="4572000" cy="646331"/>
          </a:xfrm>
          <a:prstGeom prst="rect">
            <a:avLst/>
          </a:prstGeom>
        </p:spPr>
        <p:txBody>
          <a:bodyPr>
            <a:spAutoFit/>
          </a:bodyPr>
          <a:lstStyle/>
          <a:p>
            <a:pPr algn="ctr"/>
            <a:r>
              <a:rPr lang="pl-PL" dirty="0" smtClean="0">
                <a:latin typeface="Times New Roman" pitchFamily="18" charset="0"/>
                <a:cs typeface="Times New Roman" pitchFamily="18" charset="0"/>
              </a:rPr>
              <a:t>Model zapisuje się dwoma równaniami o następujących  postaciach:</a:t>
            </a:r>
            <a:endParaRPr lang="pl-PL" sz="2000" dirty="0">
              <a:effectLst>
                <a:outerShdw blurRad="38100" dist="38100" dir="2700000" algn="tl">
                  <a:srgbClr val="000000"/>
                </a:outerShdw>
              </a:effectLst>
              <a:latin typeface="Times New Roman" pitchFamily="18" charset="0"/>
              <a:cs typeface="Times New Roman" pitchFamily="18" charset="0"/>
            </a:endParaRPr>
          </a:p>
        </p:txBody>
      </p:sp>
      <p:graphicFrame>
        <p:nvGraphicFramePr>
          <p:cNvPr id="1026" name="Object 2"/>
          <p:cNvGraphicFramePr>
            <a:graphicFrameLocks noChangeAspect="1"/>
          </p:cNvGraphicFramePr>
          <p:nvPr/>
        </p:nvGraphicFramePr>
        <p:xfrm>
          <a:off x="1714480" y="3857628"/>
          <a:ext cx="5399087" cy="581025"/>
        </p:xfrm>
        <a:graphic>
          <a:graphicData uri="http://schemas.openxmlformats.org/presentationml/2006/ole">
            <p:oleObj spid="_x0000_s1026" name="Microsoft Equation 3.0" r:id="rId5" imgW="2120760" imgH="228600" progId="Equation.3">
              <p:embed/>
            </p:oleObj>
          </a:graphicData>
        </a:graphic>
      </p:graphicFrame>
      <p:graphicFrame>
        <p:nvGraphicFramePr>
          <p:cNvPr id="1027" name="Object 3"/>
          <p:cNvGraphicFramePr>
            <a:graphicFrameLocks noChangeAspect="1"/>
          </p:cNvGraphicFramePr>
          <p:nvPr/>
        </p:nvGraphicFramePr>
        <p:xfrm>
          <a:off x="1895475" y="4500563"/>
          <a:ext cx="5035550" cy="546100"/>
        </p:xfrm>
        <a:graphic>
          <a:graphicData uri="http://schemas.openxmlformats.org/presentationml/2006/ole">
            <p:oleObj spid="_x0000_s1027" name="Równanie" r:id="rId6" imgW="2108160" imgH="228600" progId="Equation.3">
              <p:embed/>
            </p:oleObj>
          </a:graphicData>
        </a:graphic>
      </p:graphicFrame>
      <p:graphicFrame>
        <p:nvGraphicFramePr>
          <p:cNvPr id="1029" name="Object 5"/>
          <p:cNvGraphicFramePr>
            <a:graphicFrameLocks noChangeAspect="1"/>
          </p:cNvGraphicFramePr>
          <p:nvPr/>
        </p:nvGraphicFramePr>
        <p:xfrm>
          <a:off x="2714612" y="5072074"/>
          <a:ext cx="1439862" cy="436563"/>
        </p:xfrm>
        <a:graphic>
          <a:graphicData uri="http://schemas.openxmlformats.org/presentationml/2006/ole">
            <p:oleObj spid="_x0000_s1029" name="Równanie" r:id="rId7" imgW="863225" imgH="228501" progId="Equation.3">
              <p:embed/>
            </p:oleObj>
          </a:graphicData>
        </a:graphic>
      </p:graphicFrame>
      <p:graphicFrame>
        <p:nvGraphicFramePr>
          <p:cNvPr id="1030" name="Object 6"/>
          <p:cNvGraphicFramePr>
            <a:graphicFrameLocks noChangeAspect="1"/>
          </p:cNvGraphicFramePr>
          <p:nvPr/>
        </p:nvGraphicFramePr>
        <p:xfrm>
          <a:off x="4643438" y="5286388"/>
          <a:ext cx="571500" cy="180975"/>
        </p:xfrm>
        <a:graphic>
          <a:graphicData uri="http://schemas.openxmlformats.org/presentationml/2006/ole">
            <p:oleObj spid="_x0000_s1030" name="Równanie" r:id="rId8" imgW="571004" imgH="177646" progId="Equation.3">
              <p:embed/>
            </p:oleObj>
          </a:graphicData>
        </a:graphic>
      </p:graphicFrame>
      <p:sp>
        <p:nvSpPr>
          <p:cNvPr id="19" name="Rectangle 34"/>
          <p:cNvSpPr>
            <a:spLocks noChangeArrowheads="1"/>
          </p:cNvSpPr>
          <p:nvPr/>
        </p:nvSpPr>
        <p:spPr bwMode="auto">
          <a:xfrm>
            <a:off x="571472" y="5715016"/>
            <a:ext cx="7924800" cy="461665"/>
          </a:xfrm>
          <a:prstGeom prst="rect">
            <a:avLst/>
          </a:prstGeom>
          <a:noFill/>
          <a:ln w="12700" cap="sq">
            <a:noFill/>
            <a:miter lim="800000"/>
            <a:headEnd/>
            <a:tailEnd/>
          </a:ln>
          <a:effectLst/>
        </p:spPr>
        <p:txBody>
          <a:bodyPr>
            <a:spAutoFit/>
          </a:bodyPr>
          <a:lstStyle/>
          <a:p>
            <a:pPr algn="just"/>
            <a:r>
              <a:rPr lang="en-US" sz="1200" dirty="0" err="1">
                <a:latin typeface="Times New Roman" pitchFamily="18" charset="0"/>
                <a:cs typeface="Times New Roman" pitchFamily="18" charset="0"/>
              </a:rPr>
              <a:t>gdzie</a:t>
            </a:r>
            <a:r>
              <a:rPr lang="en-US" sz="1200" dirty="0">
                <a:latin typeface="Times New Roman" pitchFamily="18" charset="0"/>
                <a:cs typeface="Times New Roman" pitchFamily="18" charset="0"/>
              </a:rPr>
              <a:t>: </a:t>
            </a:r>
            <a:r>
              <a:rPr lang="en-US" sz="1200" dirty="0">
                <a:latin typeface="Times New Roman" pitchFamily="18" charset="0"/>
                <a:cs typeface="Times New Roman" pitchFamily="18" charset="0"/>
                <a:sym typeface="Symbol" pitchFamily="18" charset="2"/>
              </a:rPr>
              <a:t></a:t>
            </a:r>
            <a:r>
              <a:rPr lang="en-US" sz="1200" dirty="0">
                <a:latin typeface="Times New Roman" pitchFamily="18" charset="0"/>
                <a:cs typeface="Times New Roman" pitchFamily="18" charset="0"/>
              </a:rPr>
              <a:t>, </a:t>
            </a:r>
            <a:r>
              <a:rPr lang="en-US" sz="1200" dirty="0">
                <a:latin typeface="Times New Roman" pitchFamily="18" charset="0"/>
                <a:cs typeface="Times New Roman" pitchFamily="18" charset="0"/>
                <a:sym typeface="Symbol" pitchFamily="18" charset="2"/>
              </a:rPr>
              <a:t></a:t>
            </a:r>
            <a:r>
              <a:rPr lang="en-US" sz="1200" dirty="0">
                <a:latin typeface="Times New Roman" pitchFamily="18" charset="0"/>
                <a:cs typeface="Times New Roman" pitchFamily="18" charset="0"/>
              </a:rPr>
              <a:t> - </a:t>
            </a:r>
            <a:r>
              <a:rPr lang="en-US" sz="1200" dirty="0" err="1">
                <a:latin typeface="Times New Roman" pitchFamily="18" charset="0"/>
                <a:cs typeface="Times New Roman" pitchFamily="18" charset="0"/>
              </a:rPr>
              <a:t>parametry</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wygładzania</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modelu</a:t>
            </a:r>
            <a:r>
              <a:rPr lang="en-US" sz="1200" dirty="0">
                <a:latin typeface="Times New Roman" pitchFamily="18" charset="0"/>
                <a:cs typeface="Times New Roman" pitchFamily="18" charset="0"/>
              </a:rPr>
              <a:t> o </a:t>
            </a:r>
            <a:r>
              <a:rPr lang="en-US" sz="1200" dirty="0" err="1">
                <a:latin typeface="Times New Roman" pitchFamily="18" charset="0"/>
                <a:cs typeface="Times New Roman" pitchFamily="18" charset="0"/>
              </a:rPr>
              <a:t>wartościach</a:t>
            </a:r>
            <a:r>
              <a:rPr lang="en-US" sz="1200" dirty="0">
                <a:latin typeface="Times New Roman" pitchFamily="18" charset="0"/>
                <a:cs typeface="Times New Roman" pitchFamily="18" charset="0"/>
              </a:rPr>
              <a:t> z </a:t>
            </a:r>
            <a:r>
              <a:rPr lang="en-US" sz="1200" dirty="0" err="1">
                <a:latin typeface="Times New Roman" pitchFamily="18" charset="0"/>
                <a:cs typeface="Times New Roman" pitchFamily="18" charset="0"/>
              </a:rPr>
              <a:t>przedziału</a:t>
            </a:r>
            <a:r>
              <a:rPr lang="en-US" sz="1200" dirty="0">
                <a:latin typeface="Times New Roman" pitchFamily="18" charset="0"/>
                <a:cs typeface="Times New Roman" pitchFamily="18" charset="0"/>
              </a:rPr>
              <a:t> [0,1].</a:t>
            </a:r>
            <a:r>
              <a:rPr lang="pl-PL" sz="1200" dirty="0">
                <a:latin typeface="Times New Roman" pitchFamily="18" charset="0"/>
              </a:rPr>
              <a:t> </a:t>
            </a:r>
            <a:r>
              <a:rPr lang="pl-PL" sz="1200" dirty="0">
                <a:latin typeface="Times New Roman" pitchFamily="18" charset="0"/>
                <a:cs typeface="Times New Roman" pitchFamily="18" charset="0"/>
              </a:rPr>
              <a:t>Wartości parametrów </a:t>
            </a:r>
            <a:r>
              <a:rPr lang="pl-PL" sz="1200" dirty="0">
                <a:latin typeface="Times New Roman" pitchFamily="18" charset="0"/>
                <a:cs typeface="Times New Roman" pitchFamily="18" charset="0"/>
                <a:sym typeface="Symbol" pitchFamily="18" charset="2"/>
              </a:rPr>
              <a:t></a:t>
            </a:r>
            <a:r>
              <a:rPr lang="pl-PL" sz="1200" dirty="0">
                <a:latin typeface="Times New Roman" pitchFamily="18" charset="0"/>
                <a:cs typeface="Times New Roman" pitchFamily="18" charset="0"/>
              </a:rPr>
              <a:t> i </a:t>
            </a:r>
            <a:r>
              <a:rPr lang="pl-PL" sz="1200" dirty="0">
                <a:latin typeface="Times New Roman" pitchFamily="18" charset="0"/>
                <a:cs typeface="Times New Roman" pitchFamily="18" charset="0"/>
                <a:sym typeface="Symbol" pitchFamily="18" charset="2"/>
              </a:rPr>
              <a:t></a:t>
            </a:r>
            <a:r>
              <a:rPr lang="pl-PL" sz="1200" dirty="0">
                <a:latin typeface="Times New Roman" pitchFamily="18" charset="0"/>
                <a:cs typeface="Times New Roman" pitchFamily="18" charset="0"/>
              </a:rPr>
              <a:t> dobiera się na podstawie kryterium najmniejszego średniego błędu </a:t>
            </a:r>
            <a:r>
              <a:rPr lang="pl-PL" sz="1200" i="1" dirty="0">
                <a:latin typeface="Times New Roman" pitchFamily="18" charset="0"/>
                <a:cs typeface="Times New Roman" pitchFamily="18" charset="0"/>
              </a:rPr>
              <a:t>ex post </a:t>
            </a:r>
            <a:r>
              <a:rPr lang="pl-PL" sz="1200" dirty="0">
                <a:latin typeface="Times New Roman" pitchFamily="18" charset="0"/>
                <a:cs typeface="Times New Roman" pitchFamily="18" charset="0"/>
              </a:rPr>
              <a:t>(względnego, kwadratowego) prognoz wygasłych</a:t>
            </a:r>
            <a:r>
              <a:rPr lang="pl-PL" sz="1200" dirty="0">
                <a:latin typeface="Times New Roman" pitchFamily="18" charset="0"/>
              </a:rPr>
              <a:t>.</a:t>
            </a:r>
          </a:p>
        </p:txBody>
      </p:sp>
      <p:pic>
        <p:nvPicPr>
          <p:cNvPr id="14" name="~PP1517.WAV">
            <a:hlinkClick r:id="" action="ppaction://media"/>
          </p:cNvPr>
          <p:cNvPicPr>
            <a:picLocks noRot="1" noChangeAspect="1"/>
          </p:cNvPicPr>
          <p:nvPr>
            <a:wavAudioFile r:embed="rId2" name="~PP1517.WAV"/>
          </p:nvPr>
        </p:nvPicPr>
        <p:blipFill>
          <a:blip r:embed="rId9"/>
          <a:stretch>
            <a:fillRect/>
          </a:stretch>
        </p:blipFill>
        <p:spPr>
          <a:xfrm>
            <a:off x="8674100" y="6388100"/>
            <a:ext cx="304800" cy="304800"/>
          </a:xfrm>
          <a:prstGeom prst="rect">
            <a:avLst/>
          </a:prstGeom>
        </p:spPr>
      </p:pic>
    </p:spTree>
  </p:cSld>
  <p:clrMapOvr>
    <a:masterClrMapping/>
  </p:clrMapOvr>
  <p:transition spd="slow" advTm="142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graphicFrame>
        <p:nvGraphicFramePr>
          <p:cNvPr id="2050" name="Object 2"/>
          <p:cNvGraphicFramePr>
            <a:graphicFrameLocks noChangeAspect="1"/>
          </p:cNvGraphicFramePr>
          <p:nvPr/>
        </p:nvGraphicFramePr>
        <p:xfrm>
          <a:off x="2887663" y="1371600"/>
          <a:ext cx="3368675" cy="793750"/>
        </p:xfrm>
        <a:graphic>
          <a:graphicData uri="http://schemas.openxmlformats.org/presentationml/2006/ole">
            <p:oleObj spid="_x0000_s2050" name="Microsoft Equation 3.0" r:id="rId4" imgW="1332921" imgH="317362" progId="Equation.3">
              <p:embed/>
            </p:oleObj>
          </a:graphicData>
        </a:graphic>
      </p:graphicFrame>
      <p:sp>
        <p:nvSpPr>
          <p:cNvPr id="6" name="Text Box 168"/>
          <p:cNvSpPr txBox="1">
            <a:spLocks noChangeArrowheads="1"/>
          </p:cNvSpPr>
          <p:nvPr/>
        </p:nvSpPr>
        <p:spPr bwMode="auto">
          <a:xfrm>
            <a:off x="228600" y="2286000"/>
            <a:ext cx="8763000" cy="1477328"/>
          </a:xfrm>
          <a:prstGeom prst="rect">
            <a:avLst/>
          </a:prstGeom>
          <a:noFill/>
          <a:ln w="12700" cap="sq">
            <a:noFill/>
            <a:miter lim="800000"/>
            <a:headEnd/>
            <a:tailEnd/>
          </a:ln>
          <a:effectLst/>
        </p:spPr>
        <p:txBody>
          <a:bodyPr>
            <a:spAutoFit/>
          </a:bodyPr>
          <a:lstStyle/>
          <a:p>
            <a:pPr algn="just"/>
            <a:r>
              <a:rPr lang="en-US" dirty="0" err="1">
                <a:latin typeface="Times New Roman" pitchFamily="18" charset="0"/>
                <a:cs typeface="Times New Roman" pitchFamily="18" charset="0"/>
              </a:rPr>
              <a:t>Prognoz</a:t>
            </a:r>
            <a:r>
              <a:rPr lang="pl-PL" dirty="0">
                <a:latin typeface="Times New Roman" pitchFamily="18" charset="0"/>
              </a:rPr>
              <a:t>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zmiennej</a:t>
            </a:r>
            <a:r>
              <a:rPr lang="en-US" dirty="0">
                <a:latin typeface="Times New Roman" pitchFamily="18" charset="0"/>
                <a:cs typeface="Times New Roman" pitchFamily="18" charset="0"/>
              </a:rPr>
              <a:t> Y </a:t>
            </a:r>
            <a:r>
              <a:rPr lang="en-US" dirty="0" err="1">
                <a:latin typeface="Times New Roman" pitchFamily="18" charset="0"/>
                <a:cs typeface="Times New Roman" pitchFamily="18" charset="0"/>
              </a:rPr>
              <a:t>na</a:t>
            </a:r>
            <a:r>
              <a:rPr lang="en-US" dirty="0">
                <a:latin typeface="Times New Roman" pitchFamily="18" charset="0"/>
                <a:cs typeface="Times New Roman" pitchFamily="18" charset="0"/>
              </a:rPr>
              <a:t> moment/</a:t>
            </a:r>
            <a:r>
              <a:rPr lang="en-US" dirty="0" err="1">
                <a:latin typeface="Times New Roman" pitchFamily="18" charset="0"/>
                <a:cs typeface="Times New Roman" pitchFamily="18" charset="0"/>
              </a:rPr>
              <a:t>okres</a:t>
            </a:r>
            <a:r>
              <a:rPr lang="en-US" dirty="0">
                <a:latin typeface="Times New Roman" pitchFamily="18" charset="0"/>
                <a:cs typeface="Times New Roman" pitchFamily="18" charset="0"/>
              </a:rPr>
              <a:t> T ( T&gt;n, </a:t>
            </a:r>
            <a:r>
              <a:rPr lang="en-US" dirty="0" err="1">
                <a:latin typeface="Times New Roman" pitchFamily="18" charset="0"/>
                <a:cs typeface="Times New Roman" pitchFamily="18" charset="0"/>
              </a:rPr>
              <a:t>gdzie</a:t>
            </a:r>
            <a:r>
              <a:rPr lang="en-US" dirty="0">
                <a:latin typeface="Times New Roman" pitchFamily="18" charset="0"/>
                <a:cs typeface="Times New Roman" pitchFamily="18" charset="0"/>
              </a:rPr>
              <a:t> n jest </a:t>
            </a:r>
            <a:r>
              <a:rPr lang="en-US" dirty="0" err="1">
                <a:latin typeface="Times New Roman" pitchFamily="18" charset="0"/>
                <a:cs typeface="Times New Roman" pitchFamily="18" charset="0"/>
              </a:rPr>
              <a:t>liczbą</a:t>
            </a:r>
            <a:r>
              <a:rPr lang="en-US" dirty="0">
                <a:latin typeface="Times New Roman" pitchFamily="18" charset="0"/>
                <a:cs typeface="Times New Roman" pitchFamily="18" charset="0"/>
              </a:rPr>
              <a:t> </a:t>
            </a:r>
            <a:r>
              <a:rPr lang="pl-PL" dirty="0">
                <a:latin typeface="Times New Roman" pitchFamily="18" charset="0"/>
              </a:rPr>
              <a:t>wyrazów </a:t>
            </a:r>
            <a:r>
              <a:rPr lang="en-US" dirty="0" err="1" smtClean="0">
                <a:latin typeface="Times New Roman" pitchFamily="18" charset="0"/>
                <a:cs typeface="Times New Roman" pitchFamily="18" charset="0"/>
              </a:rPr>
              <a:t>szereg</a:t>
            </a:r>
            <a:r>
              <a:rPr lang="pl-PL"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czasowego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zmiennej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prognozowanej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otrzymuje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się</a:t>
            </a:r>
            <a:r>
              <a:rPr lang="pl-PL" dirty="0">
                <a:latin typeface="Times New Roman" pitchFamily="18" charset="0"/>
              </a:rPr>
              <a:t> </a:t>
            </a:r>
            <a:r>
              <a:rPr lang="en-US" dirty="0" err="1">
                <a:latin typeface="Times New Roman" pitchFamily="18" charset="0"/>
                <a:cs typeface="Times New Roman" pitchFamily="18" charset="0"/>
              </a:rPr>
              <a:t>przez</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dodanie</a:t>
            </a:r>
            <a:r>
              <a:rPr lang="en-US" dirty="0">
                <a:latin typeface="Times New Roman" pitchFamily="18" charset="0"/>
                <a:cs typeface="Times New Roman" pitchFamily="18" charset="0"/>
              </a:rPr>
              <a:t> do </a:t>
            </a:r>
            <a:r>
              <a:rPr lang="en-US" dirty="0" err="1">
                <a:latin typeface="Times New Roman" pitchFamily="18" charset="0"/>
                <a:cs typeface="Times New Roman" pitchFamily="18" charset="0"/>
              </a:rPr>
              <a:t>wartości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wygładzonej</a:t>
            </a:r>
            <a:r>
              <a:rPr lang="en-US" dirty="0">
                <a:latin typeface="Times New Roman" pitchFamily="18" charset="0"/>
                <a:cs typeface="Times New Roman" pitchFamily="18" charset="0"/>
              </a:rPr>
              <a:t> </a:t>
            </a:r>
            <a:r>
              <a:rPr lang="pl-PL" dirty="0" smtClean="0">
                <a:latin typeface="Times New Roman" pitchFamily="18" charset="0"/>
                <a:cs typeface="Times New Roman" pitchFamily="18" charset="0"/>
              </a:rPr>
              <a:t/>
            </a:r>
            <a:br>
              <a:rPr lang="pl-PL" dirty="0" smtClean="0">
                <a:latin typeface="Times New Roman" pitchFamily="18" charset="0"/>
                <a:cs typeface="Times New Roman" pitchFamily="18" charset="0"/>
              </a:rPr>
            </a:br>
            <a:r>
              <a:rPr lang="en-US" dirty="0" smtClean="0">
                <a:latin typeface="Times New Roman" pitchFamily="18" charset="0"/>
                <a:cs typeface="Times New Roman" pitchFamily="18" charset="0"/>
              </a:rPr>
              <a:t>z </a:t>
            </a:r>
            <a:r>
              <a:rPr lang="en-US" dirty="0" err="1">
                <a:latin typeface="Times New Roman" pitchFamily="18" charset="0"/>
                <a:cs typeface="Times New Roman" pitchFamily="18" charset="0"/>
              </a:rPr>
              <a:t>momentu</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okresu</a:t>
            </a:r>
            <a:r>
              <a:rPr lang="en-US" dirty="0">
                <a:latin typeface="Times New Roman" pitchFamily="18" charset="0"/>
                <a:cs typeface="Times New Roman" pitchFamily="18" charset="0"/>
              </a:rPr>
              <a:t> t = n (F</a:t>
            </a:r>
            <a:r>
              <a:rPr lang="en-US" baseline="-30000" dirty="0">
                <a:latin typeface="Times New Roman" pitchFamily="18" charset="0"/>
                <a:cs typeface="Times New Roman" pitchFamily="18" charset="0"/>
              </a:rPr>
              <a:t>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wielokrotności</a:t>
            </a:r>
            <a:r>
              <a:rPr lang="en-US" dirty="0">
                <a:latin typeface="Times New Roman" pitchFamily="18" charset="0"/>
                <a:cs typeface="Times New Roman" pitchFamily="18" charset="0"/>
              </a:rPr>
              <a:t> (T - n) </a:t>
            </a:r>
            <a:r>
              <a:rPr lang="en-US" dirty="0" err="1">
                <a:latin typeface="Times New Roman" pitchFamily="18" charset="0"/>
                <a:cs typeface="Times New Roman" pitchFamily="18" charset="0"/>
              </a:rPr>
              <a:t>wygładzonej</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wartości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przyrostu</a:t>
            </a:r>
            <a:r>
              <a:rPr lang="en-US" dirty="0">
                <a:latin typeface="Times New Roman" pitchFamily="18" charset="0"/>
                <a:cs typeface="Times New Roman" pitchFamily="18" charset="0"/>
              </a:rPr>
              <a:t> trend </a:t>
            </a:r>
            <a:r>
              <a:rPr lang="pl-PL" dirty="0" smtClean="0">
                <a:latin typeface="Times New Roman" pitchFamily="18" charset="0"/>
                <a:cs typeface="Times New Roman" pitchFamily="18" charset="0"/>
              </a:rPr>
              <a:t/>
            </a:r>
            <a:br>
              <a:rPr lang="pl-PL" dirty="0" smtClean="0">
                <a:latin typeface="Times New Roman" pitchFamily="18" charset="0"/>
                <a:cs typeface="Times New Roman" pitchFamily="18" charset="0"/>
              </a:rPr>
            </a:br>
            <a:r>
              <a:rPr lang="en-US" dirty="0" err="1" smtClean="0">
                <a:latin typeface="Times New Roman" pitchFamily="18" charset="0"/>
                <a:cs typeface="Times New Roman" pitchFamily="18" charset="0"/>
              </a:rPr>
              <a:t>na</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moment/</a:t>
            </a:r>
            <a:r>
              <a:rPr lang="en-US" dirty="0" err="1">
                <a:latin typeface="Times New Roman" pitchFamily="18" charset="0"/>
                <a:cs typeface="Times New Roman" pitchFamily="18" charset="0"/>
              </a:rPr>
              <a:t>okres</a:t>
            </a:r>
            <a:r>
              <a:rPr lang="en-US" dirty="0">
                <a:latin typeface="Times New Roman" pitchFamily="18" charset="0"/>
                <a:cs typeface="Times New Roman" pitchFamily="18" charset="0"/>
              </a:rPr>
              <a:t> t = n (</a:t>
            </a:r>
            <a:r>
              <a:rPr lang="en-US" dirty="0" err="1" smtClean="0">
                <a:latin typeface="Times New Roman" pitchFamily="18" charset="0"/>
                <a:cs typeface="Times New Roman" pitchFamily="18" charset="0"/>
              </a:rPr>
              <a:t>S</a:t>
            </a:r>
            <a:r>
              <a:rPr lang="en-US" b="1" baseline="-30000" dirty="0" err="1" smtClean="0">
                <a:latin typeface="Times New Roman" pitchFamily="18" charset="0"/>
                <a:cs typeface="Times New Roman" pitchFamily="18" charset="0"/>
              </a:rPr>
              <a:t>n</a:t>
            </a:r>
            <a:r>
              <a:rPr lang="en-US" dirty="0" smtClean="0">
                <a:latin typeface="Times New Roman" pitchFamily="18" charset="0"/>
                <a:cs typeface="Times New Roman" pitchFamily="18" charset="0"/>
              </a:rPr>
              <a:t>).</a:t>
            </a:r>
            <a:r>
              <a:rPr lang="pl-PL" dirty="0" smtClean="0">
                <a:latin typeface="Times New Roman" pitchFamily="18" charset="0"/>
              </a:rPr>
              <a:t> </a:t>
            </a:r>
            <a:r>
              <a:rPr lang="pl-PL" dirty="0">
                <a:latin typeface="Times New Roman" pitchFamily="18" charset="0"/>
                <a:cs typeface="Times New Roman" pitchFamily="18" charset="0"/>
              </a:rPr>
              <a:t>Wszystkie kolejne prognozy na okresy n+1, n+2, ..., T leżą </a:t>
            </a:r>
            <a:r>
              <a:rPr lang="pl-PL" dirty="0" smtClean="0">
                <a:latin typeface="Times New Roman" pitchFamily="18" charset="0"/>
                <a:cs typeface="Times New Roman" pitchFamily="18" charset="0"/>
              </a:rPr>
              <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na </a:t>
            </a:r>
            <a:r>
              <a:rPr lang="pl-PL" dirty="0">
                <a:latin typeface="Times New Roman" pitchFamily="18" charset="0"/>
                <a:cs typeface="Times New Roman" pitchFamily="18" charset="0"/>
              </a:rPr>
              <a:t>prostej o współczynniku kierunkowym równym S</a:t>
            </a:r>
            <a:r>
              <a:rPr lang="pl-PL" baseline="-30000" dirty="0">
                <a:latin typeface="Times New Roman" pitchFamily="18" charset="0"/>
                <a:cs typeface="Times New Roman" pitchFamily="18" charset="0"/>
              </a:rPr>
              <a:t>n</a:t>
            </a:r>
            <a:r>
              <a:rPr lang="en-US" dirty="0">
                <a:latin typeface="Times New Roman" pitchFamily="18" charset="0"/>
              </a:rPr>
              <a:t> </a:t>
            </a:r>
            <a:r>
              <a:rPr lang="pl-PL" dirty="0">
                <a:latin typeface="Times New Roman" pitchFamily="18" charset="0"/>
              </a:rPr>
              <a:t>.</a:t>
            </a:r>
          </a:p>
        </p:txBody>
      </p:sp>
      <p:pic>
        <p:nvPicPr>
          <p:cNvPr id="5" name="~PP3885.WAV">
            <a:hlinkClick r:id="" action="ppaction://media"/>
          </p:cNvPr>
          <p:cNvPicPr>
            <a:picLocks noRot="1" noChangeAspect="1"/>
          </p:cNvPicPr>
          <p:nvPr>
            <a:wavAudioFile r:embed="rId2" name="~PP3885.WAV"/>
          </p:nvPr>
        </p:nvPicPr>
        <p:blipFill>
          <a:blip r:embed="rId5"/>
          <a:stretch>
            <a:fillRect/>
          </a:stretch>
        </p:blipFill>
        <p:spPr>
          <a:xfrm>
            <a:off x="8674100" y="6388100"/>
            <a:ext cx="304800" cy="304800"/>
          </a:xfrm>
          <a:prstGeom prst="rect">
            <a:avLst/>
          </a:prstGeom>
        </p:spPr>
      </p:pic>
    </p:spTree>
  </p:cSld>
  <p:clrMapOvr>
    <a:masterClrMapping/>
  </p:clrMapOvr>
  <p:transition spd="slow" advTm="71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1283400" y="418320"/>
            <a:ext cx="6262200" cy="444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pl-PL" sz="2000" b="0" strike="noStrike" spc="-1">
                <a:solidFill>
                  <a:srgbClr val="00000A"/>
                </a:solidFill>
                <a:latin typeface="Calibri"/>
                <a:ea typeface="Microsoft YaHei"/>
              </a:rPr>
              <a:t>Prognozowanie z wykorzystaniem modelu Holta i Wintersa</a:t>
            </a:r>
            <a:endParaRPr lang="pl-PL" sz="2000" b="0" strike="noStrike" spc="-1">
              <a:latin typeface="Arial"/>
            </a:endParaRPr>
          </a:p>
        </p:txBody>
      </p:sp>
      <p:pic>
        <p:nvPicPr>
          <p:cNvPr id="168" name="Obraz 167"/>
          <p:cNvPicPr/>
          <p:nvPr/>
        </p:nvPicPr>
        <p:blipFill>
          <a:blip r:embed="rId4">
            <a:biLevel thresh="50000"/>
          </a:blip>
          <a:stretch/>
        </p:blipFill>
        <p:spPr>
          <a:xfrm>
            <a:off x="785786" y="2857496"/>
            <a:ext cx="7965360" cy="1635120"/>
          </a:xfrm>
          <a:prstGeom prst="rect">
            <a:avLst/>
          </a:prstGeom>
          <a:noFill/>
          <a:ln>
            <a:noFill/>
          </a:ln>
        </p:spPr>
      </p:pic>
      <p:sp>
        <p:nvSpPr>
          <p:cNvPr id="6" name="Text Box 404"/>
          <p:cNvSpPr txBox="1">
            <a:spLocks noChangeArrowheads="1"/>
          </p:cNvSpPr>
          <p:nvPr/>
        </p:nvSpPr>
        <p:spPr bwMode="auto">
          <a:xfrm>
            <a:off x="785786" y="1357298"/>
            <a:ext cx="7488237" cy="1190625"/>
          </a:xfrm>
          <a:prstGeom prst="rect">
            <a:avLst/>
          </a:prstGeom>
          <a:noFill/>
          <a:ln w="12700" cap="sq">
            <a:noFill/>
            <a:miter lim="800000"/>
            <a:headEnd/>
            <a:tailEnd/>
          </a:ln>
          <a:effectLst/>
        </p:spPr>
        <p:txBody>
          <a:bodyPr>
            <a:spAutoFit/>
          </a:bodyPr>
          <a:lstStyle/>
          <a:p>
            <a:pPr algn="just"/>
            <a:r>
              <a:rPr lang="pl-PL" dirty="0">
                <a:latin typeface="Times New Roman" pitchFamily="18" charset="0"/>
                <a:cs typeface="Times New Roman" pitchFamily="18" charset="0"/>
              </a:rPr>
              <a:t>Do budowy liniowego modelu wygładzania wykładniczego </a:t>
            </a:r>
            <a:r>
              <a:rPr lang="pl-PL" dirty="0" err="1">
                <a:latin typeface="Times New Roman" pitchFamily="18" charset="0"/>
                <a:cs typeface="Times New Roman" pitchFamily="18" charset="0"/>
              </a:rPr>
              <a:t>Holta</a:t>
            </a:r>
            <a:r>
              <a:rPr lang="pl-PL" dirty="0">
                <a:latin typeface="Times New Roman" pitchFamily="18" charset="0"/>
                <a:cs typeface="Times New Roman" pitchFamily="18" charset="0"/>
              </a:rPr>
              <a:t> są potrzebne początkowe wartości </a:t>
            </a:r>
            <a:r>
              <a:rPr lang="pl-PL" i="1" dirty="0">
                <a:latin typeface="Times New Roman" pitchFamily="18" charset="0"/>
                <a:cs typeface="Times New Roman" pitchFamily="18" charset="0"/>
              </a:rPr>
              <a:t>F i S (F1 </a:t>
            </a:r>
            <a:r>
              <a:rPr lang="pl-PL" dirty="0">
                <a:latin typeface="Times New Roman" pitchFamily="18" charset="0"/>
                <a:cs typeface="Times New Roman" pitchFamily="18" charset="0"/>
              </a:rPr>
              <a:t>i </a:t>
            </a:r>
            <a:r>
              <a:rPr lang="pl-PL" i="1" dirty="0">
                <a:latin typeface="Times New Roman" pitchFamily="18" charset="0"/>
                <a:cs typeface="Times New Roman" pitchFamily="18" charset="0"/>
              </a:rPr>
              <a:t>S</a:t>
            </a:r>
            <a:r>
              <a:rPr lang="pl-PL" dirty="0">
                <a:latin typeface="Times New Roman" pitchFamily="18" charset="0"/>
                <a:cs typeface="Times New Roman" pitchFamily="18" charset="0"/>
              </a:rPr>
              <a:t>1). W literaturze można znaleźć wiele propozycji rozwiązania tego problemu. </a:t>
            </a:r>
          </a:p>
          <a:p>
            <a:r>
              <a:rPr lang="pl-PL" dirty="0">
                <a:latin typeface="Times New Roman" pitchFamily="18" charset="0"/>
                <a:cs typeface="Times New Roman" pitchFamily="18" charset="0"/>
              </a:rPr>
              <a:t>Możliwe są następujące sposoby:</a:t>
            </a:r>
          </a:p>
        </p:txBody>
      </p:sp>
      <p:sp>
        <p:nvSpPr>
          <p:cNvPr id="7" name="Rectangle 16"/>
          <p:cNvSpPr>
            <a:spLocks noChangeArrowheads="1"/>
          </p:cNvSpPr>
          <p:nvPr/>
        </p:nvSpPr>
        <p:spPr bwMode="auto">
          <a:xfrm>
            <a:off x="457200" y="4797425"/>
            <a:ext cx="8686800" cy="276999"/>
          </a:xfrm>
          <a:prstGeom prst="rect">
            <a:avLst/>
          </a:prstGeom>
          <a:noFill/>
          <a:ln w="12700" cap="sq">
            <a:noFill/>
            <a:miter lim="800000"/>
            <a:headEnd/>
            <a:tailEnd/>
          </a:ln>
          <a:effectLst/>
        </p:spPr>
        <p:txBody>
          <a:bodyPr>
            <a:spAutoFit/>
          </a:bodyPr>
          <a:lstStyle/>
          <a:p>
            <a:r>
              <a:rPr lang="pl-PL" sz="1200" dirty="0">
                <a:latin typeface="Times New Roman" pitchFamily="18" charset="0"/>
                <a:cs typeface="Times New Roman" pitchFamily="18" charset="0"/>
              </a:rPr>
              <a:t>Źródło: </a:t>
            </a:r>
            <a:r>
              <a:rPr lang="pl-PL" sz="1200" i="1" u="sng" dirty="0">
                <a:latin typeface="Times New Roman" pitchFamily="18" charset="0"/>
              </a:rPr>
              <a:t>Metody prognozowania</a:t>
            </a:r>
            <a:r>
              <a:rPr lang="pl-PL" sz="1200" dirty="0">
                <a:latin typeface="Times New Roman" pitchFamily="18" charset="0"/>
              </a:rPr>
              <a:t> Pod redakcją Barbary Radzikowskiej</a:t>
            </a:r>
          </a:p>
        </p:txBody>
      </p:sp>
      <p:pic>
        <p:nvPicPr>
          <p:cNvPr id="8" name="~PP362.WAV">
            <a:hlinkClick r:id="" action="ppaction://media"/>
          </p:cNvPr>
          <p:cNvPicPr>
            <a:picLocks noRot="1" noChangeAspect="1"/>
          </p:cNvPicPr>
          <p:nvPr>
            <a:wavAudioFile r:embed="rId1" name="~PP362.WAV"/>
          </p:nvPr>
        </p:nvPicPr>
        <p:blipFill>
          <a:blip r:embed="rId5"/>
          <a:stretch>
            <a:fillRect/>
          </a:stretch>
        </p:blipFill>
        <p:spPr>
          <a:xfrm>
            <a:off x="8674100" y="6388100"/>
            <a:ext cx="304800" cy="304800"/>
          </a:xfrm>
          <a:prstGeom prst="rect">
            <a:avLst/>
          </a:prstGeom>
        </p:spPr>
      </p:pic>
    </p:spTree>
  </p:cSld>
  <p:clrMapOvr>
    <a:masterClrMapping/>
  </p:clrMapOvr>
  <p:transition spd="slow" advTm="94548"/>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7"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407</TotalTime>
  <Words>702</Words>
  <Application>LibreOffice/6.1.1.2$Windows_X86_64 LibreOffice_project/5d19a1bfa650b796764388cd8b33a5af1f5baa1b</Application>
  <PresentationFormat>Pokaz na ekranie (4:3)</PresentationFormat>
  <Paragraphs>112</Paragraphs>
  <Slides>34</Slides>
  <Notes>1</Notes>
  <HiddenSlides>0</HiddenSlides>
  <MMClips>34</MMClips>
  <ScaleCrop>false</ScaleCrop>
  <HeadingPairs>
    <vt:vector size="6" baseType="variant">
      <vt:variant>
        <vt:lpstr>Motyw</vt:lpstr>
      </vt:variant>
      <vt:variant>
        <vt:i4>3</vt:i4>
      </vt:variant>
      <vt:variant>
        <vt:lpstr>Osadzone serwery OLE</vt:lpstr>
      </vt:variant>
      <vt:variant>
        <vt:i4>4</vt:i4>
      </vt:variant>
      <vt:variant>
        <vt:lpstr>Tytuły slajdów</vt:lpstr>
      </vt:variant>
      <vt:variant>
        <vt:i4>34</vt:i4>
      </vt:variant>
    </vt:vector>
  </HeadingPairs>
  <TitlesOfParts>
    <vt:vector size="41" baseType="lpstr">
      <vt:lpstr>Office Theme</vt:lpstr>
      <vt:lpstr>Office Theme</vt:lpstr>
      <vt:lpstr>Office Theme</vt:lpstr>
      <vt:lpstr>Microsoft Equation 3.0</vt:lpstr>
      <vt:lpstr>Równanie</vt:lpstr>
      <vt:lpstr>Worksheet</vt:lpstr>
      <vt:lpstr>Arkusz</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Szymon Gruca</dc:creator>
  <cp:lastModifiedBy>MSI</cp:lastModifiedBy>
  <cp:revision>104</cp:revision>
  <dcterms:created xsi:type="dcterms:W3CDTF">2016-11-08T09:44:05Z</dcterms:created>
  <dcterms:modified xsi:type="dcterms:W3CDTF">2020-12-10T17:33:36Z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Pokaz na ekranie (4:3)</vt:lpwstr>
  </property>
  <property fmtid="{D5CDD505-2E9C-101B-9397-08002B2CF9AE}" pid="9" name="ScaleCrop">
    <vt:bool>false</vt:bool>
  </property>
  <property fmtid="{D5CDD505-2E9C-101B-9397-08002B2CF9AE}" pid="10" name="ShareDoc">
    <vt:bool>false</vt:bool>
  </property>
  <property fmtid="{D5CDD505-2E9C-101B-9397-08002B2CF9AE}" pid="11" name="Slides">
    <vt:i4>3</vt:i4>
  </property>
</Properties>
</file>