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4"/>
  </p:notesMasterIdLst>
  <p:sldIdLst>
    <p:sldId id="475" r:id="rId2"/>
    <p:sldId id="799" r:id="rId3"/>
    <p:sldId id="805" r:id="rId4"/>
    <p:sldId id="801" r:id="rId5"/>
    <p:sldId id="803" r:id="rId6"/>
    <p:sldId id="831" r:id="rId7"/>
    <p:sldId id="802" r:id="rId8"/>
    <p:sldId id="804" r:id="rId9"/>
    <p:sldId id="736" r:id="rId10"/>
    <p:sldId id="739" r:id="rId11"/>
    <p:sldId id="864" r:id="rId12"/>
    <p:sldId id="865" r:id="rId13"/>
    <p:sldId id="809" r:id="rId14"/>
    <p:sldId id="822" r:id="rId15"/>
    <p:sldId id="821" r:id="rId16"/>
    <p:sldId id="806" r:id="rId17"/>
    <p:sldId id="829" r:id="rId18"/>
    <p:sldId id="857" r:id="rId19"/>
    <p:sldId id="823" r:id="rId20"/>
    <p:sldId id="819" r:id="rId21"/>
    <p:sldId id="820" r:id="rId22"/>
    <p:sldId id="832" r:id="rId23"/>
    <p:sldId id="807" r:id="rId24"/>
    <p:sldId id="808" r:id="rId25"/>
    <p:sldId id="758" r:id="rId26"/>
    <p:sldId id="793" r:id="rId27"/>
    <p:sldId id="794" r:id="rId28"/>
    <p:sldId id="760" r:id="rId29"/>
    <p:sldId id="818" r:id="rId30"/>
    <p:sldId id="849" r:id="rId31"/>
    <p:sldId id="828" r:id="rId32"/>
    <p:sldId id="850" r:id="rId33"/>
    <p:sldId id="769" r:id="rId34"/>
    <p:sldId id="770" r:id="rId35"/>
    <p:sldId id="777" r:id="rId36"/>
    <p:sldId id="858" r:id="rId37"/>
    <p:sldId id="855" r:id="rId38"/>
    <p:sldId id="859" r:id="rId39"/>
    <p:sldId id="867" r:id="rId40"/>
    <p:sldId id="763" r:id="rId41"/>
    <p:sldId id="800" r:id="rId42"/>
    <p:sldId id="86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C3EFB-A403-4700-A45C-E73FBA46D3E3}" type="datetimeFigureOut">
              <a:rPr lang="pl-PL" smtClean="0"/>
              <a:t>2019-12-17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177EF-A8A4-4FF6-A772-5E463D3F0A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22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>
            <a:extLst>
              <a:ext uri="{FF2B5EF4-FFF2-40B4-BE49-F238E27FC236}">
                <a16:creationId xmlns:a16="http://schemas.microsoft.com/office/drawing/2014/main" id="{49F7F300-AD42-40EE-A267-F48A3AC07E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ymbol zastępczy notatek 2">
            <a:extLst>
              <a:ext uri="{FF2B5EF4-FFF2-40B4-BE49-F238E27FC236}">
                <a16:creationId xmlns:a16="http://schemas.microsoft.com/office/drawing/2014/main" id="{1BE78348-21AB-41FE-ABC6-42F5BF0E0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Symbol zastępczy numeru slajdu 3">
            <a:extLst>
              <a:ext uri="{FF2B5EF4-FFF2-40B4-BE49-F238E27FC236}">
                <a16:creationId xmlns:a16="http://schemas.microsoft.com/office/drawing/2014/main" id="{4FAC41CE-882E-4896-94FC-D0C8FE65D43E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EC4957-CB81-4B3A-BE63-6BB364EEE01A}" type="slidenum">
              <a:rPr lang="pl-PL" altLang="pl-PL" b="0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pl-PL" altLang="pl-PL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906BD746-5C92-4792-944A-0CBAB13CF2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F50E417-6CEE-4D13-B64B-6AC1D63FC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FC57D54-D4FD-4437-AAFE-A2527FF62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AEA374-96AE-42AA-AD50-84DF0BA26988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obrazu slajdu 1">
            <a:extLst>
              <a:ext uri="{FF2B5EF4-FFF2-40B4-BE49-F238E27FC236}">
                <a16:creationId xmlns:a16="http://schemas.microsoft.com/office/drawing/2014/main" id="{62E78904-8625-4A8B-B4C7-31C3E27D47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ymbol zastępczy notatek 2">
            <a:extLst>
              <a:ext uri="{FF2B5EF4-FFF2-40B4-BE49-F238E27FC236}">
                <a16:creationId xmlns:a16="http://schemas.microsoft.com/office/drawing/2014/main" id="{50FC9410-35D7-4322-9C5E-6EB944779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10244" name="Symbol zastępczy numeru slajdu 3">
            <a:extLst>
              <a:ext uri="{FF2B5EF4-FFF2-40B4-BE49-F238E27FC236}">
                <a16:creationId xmlns:a16="http://schemas.microsoft.com/office/drawing/2014/main" id="{82F30C64-A522-4548-9AE1-9FB67151F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54F032-CBAD-4000-B519-4B4665BA6A28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>
            <a:extLst>
              <a:ext uri="{FF2B5EF4-FFF2-40B4-BE49-F238E27FC236}">
                <a16:creationId xmlns:a16="http://schemas.microsoft.com/office/drawing/2014/main" id="{4B01ADC6-3C5D-489E-9345-AE8E6CD88BD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6763601-41E7-40F3-8DEB-150FB2C308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altLang="pl-PL" b="0"/>
          </a:p>
        </p:txBody>
      </p:sp>
      <p:sp>
        <p:nvSpPr>
          <p:cNvPr id="7" name="Line 30">
            <a:extLst>
              <a:ext uri="{FF2B5EF4-FFF2-40B4-BE49-F238E27FC236}">
                <a16:creationId xmlns:a16="http://schemas.microsoft.com/office/drawing/2014/main" id="{21159A52-1A82-4B92-9230-18A5E24B70C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B4F0C23-E70D-47A9-955D-49F3A2875E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altLang="pl-PL" b="0"/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854B3CDD-CE6B-43C9-A2DE-41376495E4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088063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b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b="0">
                <a:cs typeface="Arial" panose="020B0604020202020204" pitchFamily="34" charset="0"/>
              </a:rPr>
              <a:t>strona</a:t>
            </a:r>
            <a:r>
              <a:rPr lang="de-DE" altLang="pl-PL" sz="1000" b="0">
                <a:cs typeface="Arial" panose="020B0604020202020204" pitchFamily="34" charset="0"/>
              </a:rPr>
              <a:t> </a:t>
            </a:r>
            <a:fld id="{C9B3528F-2C42-4651-B600-651BB60D5474}" type="slidenum">
              <a:rPr lang="de-DE" altLang="pl-PL" sz="1000" b="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b="0">
              <a:cs typeface="Arial" panose="020B0604020202020204" pitchFamily="34" charset="0"/>
            </a:endParaRPr>
          </a:p>
        </p:txBody>
      </p:sp>
      <p:sp>
        <p:nvSpPr>
          <p:cNvPr id="10" name="Prostokąt 2">
            <a:extLst>
              <a:ext uri="{FF2B5EF4-FFF2-40B4-BE49-F238E27FC236}">
                <a16:creationId xmlns:a16="http://schemas.microsoft.com/office/drawing/2014/main" id="{CB2B59BE-7391-41D7-8FF8-9CD491EF7B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" y="6396038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200" dirty="0"/>
              <a:t>Politechnika Częstochowska   Wydział Elektryczny</a:t>
            </a:r>
          </a:p>
          <a:p>
            <a:pPr eaLnBrk="1" hangingPunct="1">
              <a:defRPr/>
            </a:pPr>
            <a:r>
              <a:rPr lang="pl-PL" altLang="pl-PL" sz="1200" dirty="0"/>
              <a:t>dr inż. MAREK KURKOWSKI  503644068   marek.kurkowski@el.pcz.czest.pl</a:t>
            </a:r>
          </a:p>
        </p:txBody>
      </p:sp>
      <p:pic>
        <p:nvPicPr>
          <p:cNvPr id="11" name="Obraz 17">
            <a:extLst>
              <a:ext uri="{FF2B5EF4-FFF2-40B4-BE49-F238E27FC236}">
                <a16:creationId xmlns:a16="http://schemas.microsoft.com/office/drawing/2014/main" id="{4EA741B1-3E56-4A33-9D27-D8386CF3D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8843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9">
            <a:extLst>
              <a:ext uri="{FF2B5EF4-FFF2-40B4-BE49-F238E27FC236}">
                <a16:creationId xmlns:a16="http://schemas.microsoft.com/office/drawing/2014/main" id="{0366FFB4-98EB-4B4A-A8B6-B7FF928997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4075" y="0"/>
            <a:ext cx="3027363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/>
              <a:t>Moc bierna w oświetleniu LED … </a:t>
            </a:r>
          </a:p>
        </p:txBody>
      </p:sp>
    </p:spTree>
    <p:extLst>
      <p:ext uri="{BB962C8B-B14F-4D97-AF65-F5344CB8AC3E}">
        <p14:creationId xmlns:p14="http://schemas.microsoft.com/office/powerpoint/2010/main" val="309307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5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jpeg"/><Relationship Id="rId11" Type="http://schemas.openxmlformats.org/officeDocument/2006/relationships/hyperlink" Target="http://www.google.pl/url?sa=i&amp;rct=j&amp;q=&amp;esrc=s&amp;frm=1&amp;source=images&amp;cd=&amp;cad=rja&amp;docid=kAyJDjiqtH6U1M&amp;tbnid=2JNbeQjGigsAJM:&amp;ved=0CAUQjRw&amp;url=http%3A%2F%2Fwww.rosa.pl%2FBaza_wiedzy%2FOprawy_uliczne_LED&amp;ei=rBMcUeynFcKotAb6r4HgDg&amp;psig=AFQjCNGcwZgRbq4hXmg2QIbh1yXWbk9n8Q&amp;ust=1360880892588011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12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2.jpeg"/><Relationship Id="rId11" Type="http://schemas.openxmlformats.org/officeDocument/2006/relationships/image" Target="../media/image38.jpeg"/><Relationship Id="rId5" Type="http://schemas.openxmlformats.org/officeDocument/2006/relationships/image" Target="../media/image41.png"/><Relationship Id="rId10" Type="http://schemas.openxmlformats.org/officeDocument/2006/relationships/hyperlink" Target="http://www.google.pl/url?sa=i&amp;rct=j&amp;q=&amp;esrc=s&amp;frm=1&amp;source=images&amp;cd=&amp;cad=rja&amp;docid=kAyJDjiqtH6U1M&amp;tbnid=2JNbeQjGigsAJM:&amp;ved=0CAUQjRw&amp;url=http%3A%2F%2Fwww.rosa.pl%2FBaza_wiedzy%2FOprawy_uliczne_LED&amp;ei=rBMcUeynFcKotAb6r4HgDg&amp;psig=AFQjCNGcwZgRbq4hXmg2QIbh1yXWbk9n8Q&amp;ust=1360880892588011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1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3.pn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7.m4a"/><Relationship Id="rId7" Type="http://schemas.openxmlformats.org/officeDocument/2006/relationships/image" Target="../media/image15.jpe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11" Type="http://schemas.openxmlformats.org/officeDocument/2006/relationships/image" Target="../media/image3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3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REZENTACJE\prezentacje 11.2009r\Drogi\P4150489.JPG">
            <a:extLst>
              <a:ext uri="{FF2B5EF4-FFF2-40B4-BE49-F238E27FC236}">
                <a16:creationId xmlns:a16="http://schemas.microsoft.com/office/drawing/2014/main" id="{B057F5A4-F49B-46BD-8B08-FFD143AB2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pole tekstowe 4">
            <a:extLst>
              <a:ext uri="{FF2B5EF4-FFF2-40B4-BE49-F238E27FC236}">
                <a16:creationId xmlns:a16="http://schemas.microsoft.com/office/drawing/2014/main" id="{A620F2B5-8789-44B4-A606-6ED0DA0F1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229225"/>
            <a:ext cx="4826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dirty="0">
                <a:solidFill>
                  <a:schemeClr val="bg1"/>
                </a:solidFill>
              </a:rPr>
              <a:t>Marek KURKOWSKI</a:t>
            </a:r>
          </a:p>
          <a:p>
            <a:pPr algn="r" eaLnBrk="1" hangingPunct="1"/>
            <a:endParaRPr lang="pl-PL" altLang="pl-PL" sz="1600" dirty="0">
              <a:solidFill>
                <a:schemeClr val="bg1"/>
              </a:solidFill>
            </a:endParaRPr>
          </a:p>
          <a:p>
            <a:pPr algn="r" eaLnBrk="1" hangingPunct="1"/>
            <a:r>
              <a:rPr lang="pl-PL" altLang="pl-PL" sz="2000" dirty="0">
                <a:solidFill>
                  <a:schemeClr val="bg1"/>
                </a:solidFill>
              </a:rPr>
              <a:t>POLITECHNIKA CZĘSTOCHOWSKA</a:t>
            </a:r>
          </a:p>
          <a:p>
            <a:pPr algn="r" eaLnBrk="1" hangingPunct="1"/>
            <a:r>
              <a:rPr lang="pl-PL" altLang="pl-PL" sz="2000" dirty="0">
                <a:solidFill>
                  <a:schemeClr val="bg1"/>
                </a:solidFill>
              </a:rPr>
              <a:t>WYDZIAŁ ELEKTRYCZNY</a:t>
            </a:r>
          </a:p>
          <a:p>
            <a:pPr algn="r" eaLnBrk="1" hangingPunct="1"/>
            <a:r>
              <a:rPr lang="pl-PL" altLang="pl-PL" sz="2000" dirty="0">
                <a:solidFill>
                  <a:schemeClr val="bg1"/>
                </a:solidFill>
              </a:rPr>
              <a:t>Częstochowa 2019 </a:t>
            </a:r>
          </a:p>
        </p:txBody>
      </p:sp>
      <p:sp>
        <p:nvSpPr>
          <p:cNvPr id="5124" name="pole tekstowe 4">
            <a:extLst>
              <a:ext uri="{FF2B5EF4-FFF2-40B4-BE49-F238E27FC236}">
                <a16:creationId xmlns:a16="http://schemas.microsoft.com/office/drawing/2014/main" id="{34EF1F6B-84BF-4E6E-8AEF-BB484B7C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0" y="0"/>
            <a:ext cx="757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 w oświetleniu LED </a:t>
            </a:r>
          </a:p>
        </p:txBody>
      </p:sp>
      <p:sp>
        <p:nvSpPr>
          <p:cNvPr id="5125" name="pole tekstowe 4">
            <a:extLst>
              <a:ext uri="{FF2B5EF4-FFF2-40B4-BE49-F238E27FC236}">
                <a16:creationId xmlns:a16="http://schemas.microsoft.com/office/drawing/2014/main" id="{B47FEF29-970E-4B82-8298-B0CBAF007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981075"/>
            <a:ext cx="7308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600" dirty="0">
                <a:solidFill>
                  <a:schemeClr val="tx1"/>
                </a:solidFill>
              </a:rPr>
              <a:t>OŚWIETLENIE PRZEMYSŁOWE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66FB37F-A7E0-4C0C-888B-90FC9C0D8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3E0F542-715B-4A4A-9B33-D691FC6C893D}"/>
              </a:ext>
            </a:extLst>
          </p:cNvPr>
          <p:cNvSpPr/>
          <p:nvPr/>
        </p:nvSpPr>
        <p:spPr>
          <a:xfrm>
            <a:off x="4362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47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640B9B4-3696-4A30-9650-9BCF7AB5085E}"/>
              </a:ext>
            </a:extLst>
          </p:cNvPr>
          <p:cNvSpPr/>
          <p:nvPr/>
        </p:nvSpPr>
        <p:spPr>
          <a:xfrm>
            <a:off x="4362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47</a:t>
            </a:r>
          </a:p>
        </p:txBody>
      </p:sp>
      <p:sp>
        <p:nvSpPr>
          <p:cNvPr id="9" name="pole tekstowe 4">
            <a:extLst>
              <a:ext uri="{FF2B5EF4-FFF2-40B4-BE49-F238E27FC236}">
                <a16:creationId xmlns:a16="http://schemas.microsoft.com/office/drawing/2014/main" id="{4CFE0BC5-9AF2-4A93-9FB4-986427F1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58" y="3832326"/>
            <a:ext cx="88423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bg1"/>
                </a:solidFill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"/>
    </mc:Choice>
    <mc:Fallback xmlns=""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022ACDF-C752-4DE3-8E1B-B41729D31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12913"/>
            <a:ext cx="635317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F59D4925-7C0F-4C70-98D6-7B8DD7C10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3732213"/>
            <a:ext cx="66103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F20355F9-21B2-4DA6-B52B-EDD6B25A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17650"/>
            <a:ext cx="53228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8E6771FD-B24F-45B4-8B19-BD25C3AA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516563"/>
            <a:ext cx="44958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Prostokąt 6">
            <a:extLst>
              <a:ext uri="{FF2B5EF4-FFF2-40B4-BE49-F238E27FC236}">
                <a16:creationId xmlns:a16="http://schemas.microsoft.com/office/drawing/2014/main" id="{E3349FCC-42E7-402E-829B-0DCAA1B8A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" y="98107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pl-PL">
                <a:solidFill>
                  <a:schemeClr val="tx1"/>
                </a:solidFill>
              </a:rPr>
              <a:t>PARAMETRY ELEKTRYCZNE</a:t>
            </a:r>
            <a:endParaRPr lang="pl-PL" altLang="pl-PL"/>
          </a:p>
        </p:txBody>
      </p:sp>
      <p:sp>
        <p:nvSpPr>
          <p:cNvPr id="17415" name="Prostokąt 7">
            <a:extLst>
              <a:ext uri="{FF2B5EF4-FFF2-40B4-BE49-F238E27FC236}">
                <a16:creationId xmlns:a16="http://schemas.microsoft.com/office/drawing/2014/main" id="{5E7520FD-C5E8-41A6-94DE-F6A46CD74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3038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PN-EN 61347- …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CCB4698-59A1-415C-AC6F-B5848C91C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37"/>
    </mc:Choice>
    <mc:Fallback xmlns="">
      <p:transition spd="slow" advTm="7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1">
            <a:extLst>
              <a:ext uri="{FF2B5EF4-FFF2-40B4-BE49-F238E27FC236}">
                <a16:creationId xmlns:a16="http://schemas.microsoft.com/office/drawing/2014/main" id="{6E6D9C6C-0233-4044-B160-F4AED4B61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6613"/>
            <a:ext cx="9144000" cy="5386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FUNKCJE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                 UKŁADÓW ELEKTRONICZNYCH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		           	WSPOMAGAJĄCYCH PRACĘ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									LED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Oprawa LED zawiera m.in. układy elektroniczne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      spełniające poza emitowaniem światła (LED)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      również inne funkcje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      UE są bardzo wrażliwe m.in. </a:t>
            </a:r>
          </a:p>
          <a:p>
            <a:pPr marL="2879725" indent="-342900" eaLnBrk="1" hangingPunct="1">
              <a:buFont typeface="Arial" pitchFamily="34" charset="0"/>
              <a:buChar char="•"/>
              <a:defRPr/>
            </a:pPr>
            <a:r>
              <a:rPr lang="pl-PL" altLang="pl-PL" sz="2000" dirty="0">
                <a:latin typeface="Arial" charset="0"/>
              </a:rPr>
              <a:t>na zmiany temperatury,</a:t>
            </a:r>
          </a:p>
          <a:p>
            <a:pPr marL="2879725" indent="-342900" eaLnBrk="1" hangingPunct="1">
              <a:buFont typeface="Arial" pitchFamily="34" charset="0"/>
              <a:buChar char="•"/>
              <a:defRPr/>
            </a:pPr>
            <a:r>
              <a:rPr lang="pl-PL" altLang="pl-PL" sz="2000" dirty="0">
                <a:latin typeface="Arial" charset="0"/>
              </a:rPr>
              <a:t>przepięcia,</a:t>
            </a:r>
          </a:p>
          <a:p>
            <a:pPr marL="2879725" indent="-342900" eaLnBrk="1" hangingPunct="1">
              <a:buFont typeface="Arial" pitchFamily="34" charset="0"/>
              <a:buChar char="•"/>
              <a:defRPr/>
            </a:pPr>
            <a:r>
              <a:rPr lang="pl-PL" altLang="pl-PL" sz="2000" dirty="0">
                <a:latin typeface="Arial" charset="0"/>
              </a:rPr>
              <a:t>warunki środowiskowe,</a:t>
            </a:r>
          </a:p>
          <a:p>
            <a:pPr marL="2879725" indent="-342900" eaLnBrk="1" hangingPunct="1">
              <a:buFont typeface="Arial" pitchFamily="34" charset="0"/>
              <a:buChar char="•"/>
              <a:defRPr/>
            </a:pPr>
            <a:r>
              <a:rPr lang="pl-PL" altLang="pl-PL" sz="2000" dirty="0">
                <a:latin typeface="Arial" charset="0"/>
              </a:rPr>
              <a:t>inne …</a:t>
            </a:r>
          </a:p>
          <a:p>
            <a:pPr marL="103188" eaLnBrk="1" hangingPunct="1">
              <a:defRPr/>
            </a:pPr>
            <a:r>
              <a:rPr lang="pl-PL" altLang="pl-PL" dirty="0">
                <a:latin typeface="Arial" charset="0"/>
              </a:rPr>
              <a:t>Mogą łatwo ulec uszkodzeniu trwałemu lub nietrwałemu</a:t>
            </a:r>
          </a:p>
          <a:p>
            <a:pPr marL="103188" eaLnBrk="1" hangingPunct="1">
              <a:defRPr/>
            </a:pPr>
            <a:r>
              <a:rPr lang="pl-PL" altLang="pl-PL" dirty="0">
                <a:latin typeface="Arial" charset="0"/>
              </a:rPr>
              <a:t>Mogą też pracować niezgodnie z przeznaczeniem </a:t>
            </a:r>
          </a:p>
          <a:p>
            <a:pPr marL="103188" eaLnBrk="1" hangingPunct="1">
              <a:defRPr/>
            </a:pPr>
            <a:r>
              <a:rPr lang="pl-PL" altLang="pl-PL" dirty="0">
                <a:latin typeface="Arial" charset="0"/>
              </a:rPr>
              <a:t>						     „zgubić parametry”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9DAD1B8-4E4E-45BA-8BF5-814C35F18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22"/>
    </mc:Choice>
    <mc:Fallback xmlns="">
      <p:transition spd="slow" advTm="5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>
            <a:extLst>
              <a:ext uri="{FF2B5EF4-FFF2-40B4-BE49-F238E27FC236}">
                <a16:creationId xmlns:a16="http://schemas.microsoft.com/office/drawing/2014/main" id="{A632B599-5A97-47A9-80C4-9E77654D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738505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C62BA1C-515D-4CB7-A086-A1A38F64F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8"/>
    </mc:Choice>
    <mc:Fallback xmlns="">
      <p:transition spd="slow" advTm="2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">
            <a:extLst>
              <a:ext uri="{FF2B5EF4-FFF2-40B4-BE49-F238E27FC236}">
                <a16:creationId xmlns:a16="http://schemas.microsoft.com/office/drawing/2014/main" id="{ABAB9EA7-1F3B-46A0-A083-02CEFD7BE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908050"/>
            <a:ext cx="9144000" cy="56324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FUNKCJE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                 UKŁADÓW ELEKTRONICZNYCH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		           	WSPOMAGAJĄCYCH PRACĘ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									LED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altLang="pl-PL" dirty="0">
                <a:latin typeface="Arial" charset="0"/>
              </a:rPr>
              <a:t>zasilanie stałonapięciowe lub stałoprądowe,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altLang="pl-PL" dirty="0">
                <a:latin typeface="Arial" charset="0"/>
              </a:rPr>
              <a:t>zmniejszanie lub zwiększanie strumienia świetlnego,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altLang="pl-PL" dirty="0">
                <a:latin typeface="Arial" charset="0"/>
              </a:rPr>
              <a:t>regulacja barwy,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altLang="pl-PL" dirty="0">
                <a:latin typeface="Arial" charset="0"/>
              </a:rPr>
              <a:t>ochrona przepięciowa,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altLang="pl-PL" dirty="0">
                <a:latin typeface="Arial" charset="0"/>
              </a:rPr>
              <a:t>kontrola temperatury,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altLang="pl-PL" dirty="0">
                <a:latin typeface="Arial" charset="0"/>
              </a:rPr>
              <a:t>eliminacja harmonicznych,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altLang="pl-PL" dirty="0">
                <a:latin typeface="Arial" charset="0"/>
              </a:rPr>
              <a:t>kompensacja mocy biernej,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altLang="pl-PL" dirty="0">
                <a:latin typeface="Arial" charset="0"/>
              </a:rPr>
              <a:t>inne …                                       </a:t>
            </a:r>
          </a:p>
          <a:p>
            <a:pPr eaLnBrk="1" hangingPunct="1">
              <a:defRPr/>
            </a:pPr>
            <a:r>
              <a:rPr lang="pl-PL" altLang="pl-PL" dirty="0">
                <a:latin typeface="Arial" charset="0"/>
              </a:rPr>
              <a:t>    SPRAWNOŚĆ  opraw z LED powinna być  </a:t>
            </a:r>
            <a:r>
              <a:rPr lang="pl-PL" altLang="pl-PL" dirty="0">
                <a:latin typeface="Arial" charset="0"/>
                <a:sym typeface="Symbol"/>
              </a:rPr>
              <a:t></a:t>
            </a:r>
            <a:r>
              <a:rPr lang="pl-PL" altLang="pl-PL" dirty="0">
                <a:latin typeface="Arial" charset="0"/>
              </a:rPr>
              <a:t>  87%</a:t>
            </a:r>
          </a:p>
          <a:p>
            <a:pPr algn="r" eaLnBrk="1" hangingPunct="1">
              <a:defRPr/>
            </a:pPr>
            <a:r>
              <a:rPr lang="pl-PL" altLang="pl-PL" dirty="0">
                <a:latin typeface="Arial" charset="0"/>
              </a:rPr>
              <a:t>czyli Układy Elektroniczne ~ 13%</a:t>
            </a:r>
          </a:p>
          <a:p>
            <a:pPr eaLnBrk="1" hangingPunct="1">
              <a:defRPr/>
            </a:pPr>
            <a:endParaRPr lang="pl-PL" altLang="pl-PL" dirty="0">
              <a:latin typeface="Arial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222DFD9-E0F0-4E93-9F29-BE7B916D1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0"/>
    </mc:Choice>
    <mc:Fallback xmlns="">
      <p:transition spd="slow" advTm="10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4">
            <a:extLst>
              <a:ext uri="{FF2B5EF4-FFF2-40B4-BE49-F238E27FC236}">
                <a16:creationId xmlns:a16="http://schemas.microsoft.com/office/drawing/2014/main" id="{6264D648-F0F7-47D7-80AD-5B69BDBC9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915988"/>
            <a:ext cx="417671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72C2B6EC-0FFB-451D-BB88-58C87F129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912813"/>
            <a:ext cx="5297487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Obraz 8">
            <a:extLst>
              <a:ext uri="{FF2B5EF4-FFF2-40B4-BE49-F238E27FC236}">
                <a16:creationId xmlns:a16="http://schemas.microsoft.com/office/drawing/2014/main" id="{AF99B93A-505B-42AC-9107-20A3212F3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3241675"/>
            <a:ext cx="1995488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az 11">
            <a:extLst>
              <a:ext uri="{FF2B5EF4-FFF2-40B4-BE49-F238E27FC236}">
                <a16:creationId xmlns:a16="http://schemas.microsoft.com/office/drawing/2014/main" id="{02952D64-D92C-4656-A348-7FCEF4A0A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229225"/>
            <a:ext cx="228282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az 12">
            <a:extLst>
              <a:ext uri="{FF2B5EF4-FFF2-40B4-BE49-F238E27FC236}">
                <a16:creationId xmlns:a16="http://schemas.microsoft.com/office/drawing/2014/main" id="{E18E8D09-196B-407A-9ADD-9C43916867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643438"/>
            <a:ext cx="50006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az 7">
            <a:extLst>
              <a:ext uri="{FF2B5EF4-FFF2-40B4-BE49-F238E27FC236}">
                <a16:creationId xmlns:a16="http://schemas.microsoft.com/office/drawing/2014/main" id="{9FB74CEA-00B0-41BA-BD3F-C767D877CB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3224213"/>
            <a:ext cx="159226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Obraz 5">
            <a:extLst>
              <a:ext uri="{FF2B5EF4-FFF2-40B4-BE49-F238E27FC236}">
                <a16:creationId xmlns:a16="http://schemas.microsoft.com/office/drawing/2014/main" id="{F234E482-BDF3-4511-8313-C3A42A6A0F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20764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1" descr="http://www.rosa.pl/resources/image/Baza_wiedzy/dioda_cree.1.jpg">
            <a:hlinkClick r:id="rId11"/>
            <a:extLst>
              <a:ext uri="{FF2B5EF4-FFF2-40B4-BE49-F238E27FC236}">
                <a16:creationId xmlns:a16="http://schemas.microsoft.com/office/drawing/2014/main" id="{6EFA17D3-F60D-476F-B8CE-015CB45E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690688"/>
            <a:ext cx="10112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Obraz 1">
            <a:extLst>
              <a:ext uri="{FF2B5EF4-FFF2-40B4-BE49-F238E27FC236}">
                <a16:creationId xmlns:a16="http://schemas.microsoft.com/office/drawing/2014/main" id="{54C0C4DC-9CA0-49E2-976B-510329A4F7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3201988"/>
            <a:ext cx="2128837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ytuł 1">
            <a:extLst>
              <a:ext uri="{FF2B5EF4-FFF2-40B4-BE49-F238E27FC236}">
                <a16:creationId xmlns:a16="http://schemas.microsoft.com/office/drawing/2014/main" id="{321AE43A-2EA1-4ED9-B247-9B832EF437D2}"/>
              </a:ext>
            </a:extLst>
          </p:cNvPr>
          <p:cNvSpPr txBox="1">
            <a:spLocks/>
          </p:cNvSpPr>
          <p:nvPr/>
        </p:nvSpPr>
        <p:spPr bwMode="auto">
          <a:xfrm>
            <a:off x="3995738" y="4738688"/>
            <a:ext cx="514826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l-PL" altLang="pl-PL" sz="2800"/>
              <a:t>Ograniczenie harmonicznych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0E5DA03-5577-4D75-BFCD-DF12ADED2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60"/>
    </mc:Choice>
    <mc:Fallback xmlns="">
      <p:transition spd="slow" advTm="6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EBDAD872-D115-4A2F-9073-2C0BBDBC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8116888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Obraz 1">
            <a:extLst>
              <a:ext uri="{FF2B5EF4-FFF2-40B4-BE49-F238E27FC236}">
                <a16:creationId xmlns:a16="http://schemas.microsoft.com/office/drawing/2014/main" id="{8CB7DE9C-0A2D-460D-8BC4-3383AE839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965575"/>
            <a:ext cx="42084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az 7">
            <a:extLst>
              <a:ext uri="{FF2B5EF4-FFF2-40B4-BE49-F238E27FC236}">
                <a16:creationId xmlns:a16="http://schemas.microsoft.com/office/drawing/2014/main" id="{E2EEC107-49FC-4E31-9BBA-36A3FDFF2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00438"/>
            <a:ext cx="3081338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az 5">
            <a:extLst>
              <a:ext uri="{FF2B5EF4-FFF2-40B4-BE49-F238E27FC236}">
                <a16:creationId xmlns:a16="http://schemas.microsoft.com/office/drawing/2014/main" id="{7B04EC64-AB5D-47E9-A385-004158D92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3998913"/>
            <a:ext cx="24384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az 10">
            <a:extLst>
              <a:ext uri="{FF2B5EF4-FFF2-40B4-BE49-F238E27FC236}">
                <a16:creationId xmlns:a16="http://schemas.microsoft.com/office/drawing/2014/main" id="{E6163059-009B-4B7B-9DE9-58FC95DAA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0613"/>
            <a:ext cx="356393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76" descr="4 x18">
            <a:extLst>
              <a:ext uri="{FF2B5EF4-FFF2-40B4-BE49-F238E27FC236}">
                <a16:creationId xmlns:a16="http://schemas.microsoft.com/office/drawing/2014/main" id="{4BF728EC-05D2-4A84-A451-B2BA04FBC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6092825"/>
            <a:ext cx="28400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31" descr="http://www.rosa.pl/resources/image/Baza_wiedzy/dioda_cree.1.jpg">
            <a:hlinkClick r:id="rId10"/>
            <a:extLst>
              <a:ext uri="{FF2B5EF4-FFF2-40B4-BE49-F238E27FC236}">
                <a16:creationId xmlns:a16="http://schemas.microsoft.com/office/drawing/2014/main" id="{47C02786-FED6-4067-B23D-CFE9760E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773238"/>
            <a:ext cx="10112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ytuł 1">
            <a:extLst>
              <a:ext uri="{FF2B5EF4-FFF2-40B4-BE49-F238E27FC236}">
                <a16:creationId xmlns:a16="http://schemas.microsoft.com/office/drawing/2014/main" id="{DDE6848E-AEFD-42AB-9268-F49CE9079B99}"/>
              </a:ext>
            </a:extLst>
          </p:cNvPr>
          <p:cNvSpPr txBox="1">
            <a:spLocks/>
          </p:cNvSpPr>
          <p:nvPr/>
        </p:nvSpPr>
        <p:spPr bwMode="auto">
          <a:xfrm>
            <a:off x="3919538" y="3508375"/>
            <a:ext cx="514826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l-PL" altLang="pl-PL" sz="2800"/>
              <a:t>Ograniczenie harmonicznych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7D35196-E1A5-49A6-B03E-BC25BAC14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59"/>
    </mc:Choice>
    <mc:Fallback xmlns="">
      <p:transition spd="slow" advTm="4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749BF9-3026-40F5-B620-1C364976C89A}"/>
              </a:ext>
            </a:extLst>
          </p:cNvPr>
          <p:cNvSpPr txBox="1">
            <a:spLocks/>
          </p:cNvSpPr>
          <p:nvPr/>
        </p:nvSpPr>
        <p:spPr>
          <a:xfrm>
            <a:off x="468313" y="1412875"/>
            <a:ext cx="8229600" cy="4464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= P t = U I cos</a:t>
            </a:r>
            <a:r>
              <a:rPr lang="pl-PL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  [kWh]</a:t>
            </a:r>
          </a:p>
          <a:p>
            <a:pPr marL="0" indent="0">
              <a:defRPr/>
            </a:pPr>
            <a:endParaRPr lang="pl-PL" sz="4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defRPr/>
            </a:pPr>
            <a:endParaRPr lang="pl-PL" sz="5400" dirty="0"/>
          </a:p>
          <a:p>
            <a:pPr marL="5019675" indent="0" algn="r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 = 0  </a:t>
            </a:r>
            <a:r>
              <a:rPr lang="pl-PL" sz="5400" dirty="0"/>
              <a:t>	           </a:t>
            </a:r>
          </a:p>
          <a:p>
            <a:pPr marL="0" indent="0" algn="r">
              <a:defRPr/>
            </a:pPr>
            <a:r>
              <a:rPr lang="pl-PL" sz="5400" dirty="0">
                <a:sym typeface="Symbol"/>
              </a:rPr>
              <a:t>                      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cos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 = PF</a:t>
            </a:r>
          </a:p>
          <a:p>
            <a:pPr marL="5389563" indent="0" algn="r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= 1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</a:t>
            </a:r>
          </a:p>
        </p:txBody>
      </p:sp>
      <p:pic>
        <p:nvPicPr>
          <p:cNvPr id="23555" name="Picture 6" descr="1">
            <a:extLst>
              <a:ext uri="{FF2B5EF4-FFF2-40B4-BE49-F238E27FC236}">
                <a16:creationId xmlns:a16="http://schemas.microsoft.com/office/drawing/2014/main" id="{081AECC3-097A-4A7F-B53E-E106B9C0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852738"/>
            <a:ext cx="54927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az 1">
            <a:extLst>
              <a:ext uri="{FF2B5EF4-FFF2-40B4-BE49-F238E27FC236}">
                <a16:creationId xmlns:a16="http://schemas.microsoft.com/office/drawing/2014/main" id="{1D3745C3-8968-4CD3-90AA-ABEDC352B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48" y="2133600"/>
            <a:ext cx="1647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E228F5F-4D37-4B6D-827D-3FA2E37B5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7"/>
    </mc:Choice>
    <mc:Fallback xmlns="">
      <p:transition spd="slow" advTm="2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89D22ED5-21AC-461C-A325-A430C9E26AB3}"/>
              </a:ext>
            </a:extLst>
          </p:cNvPr>
          <p:cNvSpPr txBox="1">
            <a:spLocks/>
          </p:cNvSpPr>
          <p:nvPr/>
        </p:nvSpPr>
        <p:spPr bwMode="auto">
          <a:xfrm>
            <a:off x="0" y="1265238"/>
            <a:ext cx="9144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WYNIKI POMIARÓW  WYBRANYCH PARAMETRÓW ELEKTRYCZNYCH</a:t>
            </a:r>
            <a:br>
              <a:rPr lang="pl-PL" altLang="pl-PL" sz="2000">
                <a:solidFill>
                  <a:schemeClr val="tx1"/>
                </a:solidFill>
              </a:rPr>
            </a:br>
            <a:r>
              <a:rPr lang="pl-PL" altLang="pl-PL" sz="2000">
                <a:solidFill>
                  <a:schemeClr val="tx1"/>
                </a:solidFill>
              </a:rPr>
              <a:t> ZEWNĘTRZNEJ INSTALACJI OŚWIETLENIOWEJ</a:t>
            </a:r>
          </a:p>
        </p:txBody>
      </p:sp>
      <p:sp>
        <p:nvSpPr>
          <p:cNvPr id="24579" name="pole tekstowe 12">
            <a:extLst>
              <a:ext uri="{FF2B5EF4-FFF2-40B4-BE49-F238E27FC236}">
                <a16:creationId xmlns:a16="http://schemas.microsoft.com/office/drawing/2014/main" id="{F6F74A75-017A-4A90-9760-C00D0EE6F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388" y="1973263"/>
            <a:ext cx="370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/>
              <a:t>OPRAWY WYŁADOWCZE + LED</a:t>
            </a:r>
          </a:p>
        </p:txBody>
      </p:sp>
      <p:pic>
        <p:nvPicPr>
          <p:cNvPr id="24580" name="Obraz 3">
            <a:extLst>
              <a:ext uri="{FF2B5EF4-FFF2-40B4-BE49-F238E27FC236}">
                <a16:creationId xmlns:a16="http://schemas.microsoft.com/office/drawing/2014/main" id="{47A93732-615A-438D-BD6B-3E0BD32D7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665003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C:\ARCHI\B U O\DOKTORANCI\JAROSŁAW MIROWSKI\zabrze\współczynnik mocy L2 bis.png">
            <a:extLst>
              <a:ext uri="{FF2B5EF4-FFF2-40B4-BE49-F238E27FC236}">
                <a16:creationId xmlns:a16="http://schemas.microsoft.com/office/drawing/2014/main" id="{6AB5B675-C7E0-486F-9225-ECB3F87F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314575"/>
            <a:ext cx="873125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1E8EC7F-36F7-4865-B3D5-DE4E11679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30"/>
    </mc:Choice>
    <mc:Fallback xmlns="">
      <p:transition spd="slow" advTm="8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F472BCD7-753B-4507-99BA-E16E5D1FF03B}"/>
              </a:ext>
            </a:extLst>
          </p:cNvPr>
          <p:cNvSpPr txBox="1">
            <a:spLocks/>
          </p:cNvSpPr>
          <p:nvPr/>
        </p:nvSpPr>
        <p:spPr>
          <a:xfrm>
            <a:off x="468313" y="1412875"/>
            <a:ext cx="8229600" cy="44640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= P t = U I cos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</a:p>
          <a:p>
            <a:pPr marL="0" indent="0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Q t = U I sin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endParaRPr lang="pl-PL" sz="5400" dirty="0"/>
          </a:p>
          <a:p>
            <a:pPr marL="0" indent="0">
              <a:defRPr/>
            </a:pPr>
            <a:endParaRPr lang="pl-PL" sz="5400" dirty="0"/>
          </a:p>
          <a:p>
            <a:pPr marL="0" indent="0" algn="r">
              <a:defRPr/>
            </a:pPr>
            <a:r>
              <a:rPr lang="pl-PL" sz="5400" dirty="0"/>
              <a:t>	           </a:t>
            </a:r>
          </a:p>
          <a:p>
            <a:pPr marL="0" indent="0" algn="r">
              <a:defRPr/>
            </a:pPr>
            <a:r>
              <a:rPr lang="pl-PL" sz="5400" dirty="0">
                <a:sym typeface="Symbol"/>
              </a:rPr>
              <a:t>                      </a:t>
            </a:r>
            <a:endParaRPr lang="pl-PL" sz="8000" dirty="0">
              <a:sym typeface="Symbol"/>
            </a:endParaRPr>
          </a:p>
          <a:p>
            <a:pPr marL="0" indent="0" algn="r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</p:txBody>
      </p:sp>
      <p:pic>
        <p:nvPicPr>
          <p:cNvPr id="25603" name="Obraz 2">
            <a:extLst>
              <a:ext uri="{FF2B5EF4-FFF2-40B4-BE49-F238E27FC236}">
                <a16:creationId xmlns:a16="http://schemas.microsoft.com/office/drawing/2014/main" id="{F7F10207-1DCD-4E65-BEDB-3F0171458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4488"/>
            <a:ext cx="47101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az 4">
            <a:extLst>
              <a:ext uri="{FF2B5EF4-FFF2-40B4-BE49-F238E27FC236}">
                <a16:creationId xmlns:a16="http://schemas.microsoft.com/office/drawing/2014/main" id="{DC66377C-702E-4AAD-8470-52A631C56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027363"/>
            <a:ext cx="4433887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ttp://www.kreocen.pl/img/z/0/p/1541393/1/FERROCORE-Dlawik-drutowy-15mH-3A-45m-THT-25120C-250V-DLE-152U-3A.jpg">
            <a:extLst>
              <a:ext uri="{FF2B5EF4-FFF2-40B4-BE49-F238E27FC236}">
                <a16:creationId xmlns:a16="http://schemas.microsoft.com/office/drawing/2014/main" id="{C03ED75A-33B5-4EE1-AF8A-447458C8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450"/>
            <a:ext cx="1182688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az 7">
            <a:extLst>
              <a:ext uri="{FF2B5EF4-FFF2-40B4-BE49-F238E27FC236}">
                <a16:creationId xmlns:a16="http://schemas.microsoft.com/office/drawing/2014/main" id="{3D891791-4585-46D3-9A6F-53C938D5C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2588"/>
            <a:ext cx="8477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43E1C689-C0CC-42BC-A9E2-E3399C16B54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8313" y="5013176"/>
            <a:ext cx="8229600" cy="1152128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pl-PL">
                <a:noFill/>
                <a:latin typeface="Arial" charset="0"/>
              </a:rPr>
              <a:t> </a:t>
            </a:r>
          </a:p>
        </p:txBody>
      </p:sp>
      <p:pic>
        <p:nvPicPr>
          <p:cNvPr id="25608" name="Obraz 4">
            <a:extLst>
              <a:ext uri="{FF2B5EF4-FFF2-40B4-BE49-F238E27FC236}">
                <a16:creationId xmlns:a16="http://schemas.microsoft.com/office/drawing/2014/main" id="{B5A76FE1-BC28-48E8-B34C-594475FD69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1381125"/>
            <a:ext cx="25939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26E29E6-B338-40D8-8932-2FD0634E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74"/>
    </mc:Choice>
    <mc:Fallback xmlns="">
      <p:transition spd="slow" advTm="114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az 1">
            <a:extLst>
              <a:ext uri="{FF2B5EF4-FFF2-40B4-BE49-F238E27FC236}">
                <a16:creationId xmlns:a16="http://schemas.microsoft.com/office/drawing/2014/main" id="{B37BB205-5F88-474B-87EA-D349355B6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788"/>
            <a:ext cx="91440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Obraz 4">
            <a:extLst>
              <a:ext uri="{FF2B5EF4-FFF2-40B4-BE49-F238E27FC236}">
                <a16:creationId xmlns:a16="http://schemas.microsoft.com/office/drawing/2014/main" id="{B1E3EAC6-8E86-4538-9B58-14AC24DBC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860800"/>
            <a:ext cx="84534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7BE36FCD-1328-4F63-88D2-8C9B38BD74B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8313" y="5013176"/>
            <a:ext cx="8229600" cy="1152128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pl-PL">
                <a:noFill/>
                <a:latin typeface="Arial" charset="0"/>
              </a:rPr>
              <a:t> </a:t>
            </a:r>
          </a:p>
        </p:txBody>
      </p:sp>
      <p:sp>
        <p:nvSpPr>
          <p:cNvPr id="26629" name="Tytuł 1">
            <a:extLst>
              <a:ext uri="{FF2B5EF4-FFF2-40B4-BE49-F238E27FC236}">
                <a16:creationId xmlns:a16="http://schemas.microsoft.com/office/drawing/2014/main" id="{90366B33-62E7-494A-A586-A83922BA6AFD}"/>
              </a:ext>
            </a:extLst>
          </p:cNvPr>
          <p:cNvSpPr txBox="1">
            <a:spLocks/>
          </p:cNvSpPr>
          <p:nvPr/>
        </p:nvSpPr>
        <p:spPr bwMode="auto">
          <a:xfrm>
            <a:off x="442913" y="936625"/>
            <a:ext cx="38417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FORUM DLA ELEKTRYKÓW </a:t>
            </a:r>
          </a:p>
        </p:txBody>
      </p:sp>
      <p:sp>
        <p:nvSpPr>
          <p:cNvPr id="26630" name="Tytuł 1">
            <a:extLst>
              <a:ext uri="{FF2B5EF4-FFF2-40B4-BE49-F238E27FC236}">
                <a16:creationId xmlns:a16="http://schemas.microsoft.com/office/drawing/2014/main" id="{86813816-DB30-4FB2-9393-F5615C37F474}"/>
              </a:ext>
            </a:extLst>
          </p:cNvPr>
          <p:cNvSpPr txBox="1">
            <a:spLocks/>
          </p:cNvSpPr>
          <p:nvPr/>
        </p:nvSpPr>
        <p:spPr bwMode="auto">
          <a:xfrm>
            <a:off x="7596188" y="4589463"/>
            <a:ext cx="15557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CIEPŁA !!!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81998D0-2DB5-4D42-92D7-66B68F3F9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18"/>
    </mc:Choice>
    <mc:Fallback xmlns="">
      <p:transition spd="slow" advTm="7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8E3B7DFC-F007-4FEA-9D8A-3C24A09A4303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9144000" cy="44640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 Q S   </a:t>
            </a:r>
            <a:r>
              <a:rPr lang="pl-PL" sz="5400" dirty="0"/>
              <a:t>co to jest ?   </a:t>
            </a:r>
            <a:r>
              <a:rPr lang="pl-PL" sz="3300" i="1" dirty="0"/>
              <a:t>moc elektryczna</a:t>
            </a:r>
          </a:p>
          <a:p>
            <a:pPr marL="0" indent="0">
              <a:defRPr/>
            </a:pPr>
            <a:endParaRPr lang="pl-PL" sz="5400" dirty="0"/>
          </a:p>
          <a:p>
            <a:pPr marL="0" indent="0">
              <a:defRPr/>
            </a:pPr>
            <a:r>
              <a:rPr lang="pl-PL" sz="3300" i="1" dirty="0"/>
              <a:t> energia elektryczna    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l-PL" sz="5400" dirty="0"/>
              <a:t> [kWh]  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l-PL" sz="5400" dirty="0"/>
              <a:t> [</a:t>
            </a:r>
            <a:r>
              <a:rPr lang="pl-PL" sz="5400" dirty="0" err="1"/>
              <a:t>kvarh</a:t>
            </a:r>
            <a:r>
              <a:rPr lang="pl-PL" sz="5400" dirty="0"/>
              <a:t>]</a:t>
            </a:r>
          </a:p>
          <a:p>
            <a:pPr marL="0" indent="0">
              <a:defRPr/>
            </a:pPr>
            <a:r>
              <a:rPr lang="pl-PL" sz="5400" dirty="0"/>
              <a:t>			           </a:t>
            </a:r>
          </a:p>
          <a:p>
            <a:pPr marL="0" indent="0" algn="r">
              <a:defRPr/>
            </a:pPr>
            <a:r>
              <a:rPr lang="pl-PL" sz="5400" dirty="0">
                <a:sym typeface="Symbol"/>
              </a:rPr>
              <a:t>                    </a:t>
            </a:r>
            <a:r>
              <a:rPr lang="pl-PL" sz="8000" dirty="0">
                <a:sym typeface="Symbol"/>
              </a:rPr>
              <a:t>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</p:txBody>
      </p:sp>
      <p:pic>
        <p:nvPicPr>
          <p:cNvPr id="7171" name="Obraz 4">
            <a:extLst>
              <a:ext uri="{FF2B5EF4-FFF2-40B4-BE49-F238E27FC236}">
                <a16:creationId xmlns:a16="http://schemas.microsoft.com/office/drawing/2014/main" id="{50986266-F15B-475E-8BB2-32FE1136A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27037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F4EA5AE-EC75-4C8B-8B30-28BE95E8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846513"/>
            <a:ext cx="1914525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56709B5-A300-4520-9354-55126B787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82"/>
    </mc:Choice>
    <mc:Fallback xmlns="">
      <p:transition spd="slow" advTm="61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>
            <a:extLst>
              <a:ext uri="{FF2B5EF4-FFF2-40B4-BE49-F238E27FC236}">
                <a16:creationId xmlns:a16="http://schemas.microsoft.com/office/drawing/2014/main" id="{90164F25-EACE-4B26-A9A8-F959013F3521}"/>
              </a:ext>
            </a:extLst>
          </p:cNvPr>
          <p:cNvSpPr txBox="1">
            <a:spLocks/>
          </p:cNvSpPr>
          <p:nvPr/>
        </p:nvSpPr>
        <p:spPr bwMode="auto">
          <a:xfrm>
            <a:off x="457200" y="1190625"/>
            <a:ext cx="8229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WYMAGANIA DYREKTYW, ROZPORZĄDZEŃ I NORM UE</a:t>
            </a:r>
          </a:p>
        </p:txBody>
      </p:sp>
      <p:sp>
        <p:nvSpPr>
          <p:cNvPr id="27651" name="Rectangle 29">
            <a:extLst>
              <a:ext uri="{FF2B5EF4-FFF2-40B4-BE49-F238E27FC236}">
                <a16:creationId xmlns:a16="http://schemas.microsoft.com/office/drawing/2014/main" id="{DCD3A492-C146-44C3-99B3-ABDD12C2D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1676400"/>
            <a:ext cx="842486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1800"/>
              <a:t>Rozporządzenie komisji (WE) nr 244/2009 z dnia 18 marca 2009r. w sprawie wykonania dyrektywy 2005/32/WE w odniesieniu do wymogów dotyczących ekoprojektu dla bezkierunkowych lamp do użytku domowego </a:t>
            </a:r>
            <a:endParaRPr lang="pl-PL" altLang="pl-PL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4DE827D-95AF-4D7C-9009-7DEBD77E34B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213100"/>
          <a:ext cx="7921625" cy="303847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4734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7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000" b="1" dirty="0">
                          <a:effectLst/>
                          <a:sym typeface="Symbol"/>
                        </a:rPr>
                        <a:t> = </a:t>
                      </a:r>
                      <a:r>
                        <a:rPr lang="pl-PL" sz="2000" b="1" dirty="0">
                          <a:effectLst/>
                        </a:rPr>
                        <a:t>PF 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3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dirty="0">
                          <a:effectLst/>
                        </a:rPr>
                        <a:t>Wymogi w zakresie funkcjonalności dla </a:t>
                      </a:r>
                      <a:r>
                        <a:rPr lang="pl-PL" sz="1400" u="sng" dirty="0">
                          <a:effectLst/>
                        </a:rPr>
                        <a:t>bezkierunkowych </a:t>
                      </a:r>
                      <a:r>
                        <a:rPr lang="pl-PL" sz="1400" dirty="0">
                          <a:effectLst/>
                        </a:rPr>
                        <a:t>kompaktowych lamp fluorescencyjnych CFL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1400" dirty="0">
                          <a:effectLst/>
                        </a:rPr>
                        <a:t>≥ 0,55 dla P &lt; 25 W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dirty="0">
                          <a:effectLst/>
                        </a:rPr>
                        <a:t>≥ 0,90 dla P ≥ 25 W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3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b="1" dirty="0">
                          <a:effectLst/>
                        </a:rPr>
                        <a:t>Wymogi w zakresie funkcjonalności dla </a:t>
                      </a:r>
                      <a:r>
                        <a:rPr lang="pl-PL" sz="1400" b="1" u="sng" dirty="0">
                          <a:effectLst/>
                        </a:rPr>
                        <a:t>bezkierunkowych</a:t>
                      </a:r>
                      <a:r>
                        <a:rPr lang="pl-PL" sz="1400" b="1" dirty="0">
                          <a:effectLst/>
                        </a:rPr>
                        <a:t> lamp </a:t>
                      </a:r>
                      <a:r>
                        <a:rPr lang="pl-PL" sz="1400" dirty="0">
                          <a:effectLst/>
                        </a:rPr>
                        <a:t>(z wyjątkiem CFL i LED)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≥ 0,95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3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dirty="0">
                          <a:effectLst/>
                        </a:rPr>
                        <a:t>Wymogi dotyczące funkcjonalności dla </a:t>
                      </a:r>
                      <a:r>
                        <a:rPr lang="pl-PL" sz="1400" u="sng" dirty="0">
                          <a:effectLst/>
                        </a:rPr>
                        <a:t>kierunkowych </a:t>
                      </a:r>
                      <a:r>
                        <a:rPr lang="pl-PL" sz="1400" dirty="0">
                          <a:effectLst/>
                        </a:rPr>
                        <a:t>kompaktowych lamp fluorescencyjnych CFL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1400" dirty="0">
                          <a:effectLst/>
                        </a:rPr>
                        <a:t>≥ 0,55 dla P &lt; 25 W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dirty="0">
                          <a:effectLst/>
                        </a:rPr>
                        <a:t>≥ 0,90 dla P ≥ 25 W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8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b="1" dirty="0">
                          <a:effectLst/>
                        </a:rPr>
                        <a:t>Wymogi dotyczące funkcjonalności dla pozostałych lamp </a:t>
                      </a:r>
                      <a:r>
                        <a:rPr lang="pl-PL" sz="1400" b="1" u="sng" dirty="0">
                          <a:effectLst/>
                        </a:rPr>
                        <a:t>kierunkowych</a:t>
                      </a:r>
                      <a:r>
                        <a:rPr lang="pl-PL" sz="1400" b="1" dirty="0">
                          <a:effectLst/>
                        </a:rPr>
                        <a:t> </a:t>
                      </a:r>
                      <a:r>
                        <a:rPr lang="pl-PL" sz="1400" dirty="0">
                          <a:effectLst/>
                        </a:rPr>
                        <a:t>(z wyjątkiem lamp LED, kompaktowych lamp fluorescencyjnych CFL i lamp wyładowczych dużej intensywności)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1400" dirty="0">
                          <a:effectLst/>
                        </a:rPr>
                        <a:t>≥ 0,5 dla P ≤ 25 W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1400" dirty="0">
                          <a:effectLst/>
                        </a:rPr>
                        <a:t>≥ 0,90 dla P &gt; 25 W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672" name="Rectangle 1">
            <a:extLst>
              <a:ext uri="{FF2B5EF4-FFF2-40B4-BE49-F238E27FC236}">
                <a16:creationId xmlns:a16="http://schemas.microsoft.com/office/drawing/2014/main" id="{74E278D3-393F-4161-B700-5A9B82C1E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2600325"/>
            <a:ext cx="8424863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600" b="0">
                <a:solidFill>
                  <a:schemeClr val="tx1"/>
                </a:solidFill>
                <a:cs typeface="Times New Roman" panose="02020603050405020304" pitchFamily="18" charset="0"/>
              </a:rPr>
              <a:t>Tabela  Wartości współczynnika mocy (</a:t>
            </a:r>
            <a:r>
              <a:rPr lang="pl-PL" altLang="pl-PL" sz="1600" b="0">
                <a:solidFill>
                  <a:schemeClr val="tx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=PF) </a:t>
            </a:r>
            <a:r>
              <a:rPr lang="pl-PL" altLang="pl-PL" sz="1600" b="0">
                <a:solidFill>
                  <a:schemeClr val="tx1"/>
                </a:solidFill>
                <a:cs typeface="Times New Roman" panose="02020603050405020304" pitchFamily="18" charset="0"/>
              </a:rPr>
              <a:t>dla źródeł i opraw oświetleniowych</a:t>
            </a:r>
            <a:endParaRPr lang="pl-PL" altLang="pl-PL" sz="16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pl-PL" altLang="pl-PL" sz="16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7673" name="pole tekstowe 12">
            <a:extLst>
              <a:ext uri="{FF2B5EF4-FFF2-40B4-BE49-F238E27FC236}">
                <a16:creationId xmlns:a16="http://schemas.microsoft.com/office/drawing/2014/main" id="{FBFFE99E-08FD-44CF-A001-00BB1103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878138"/>
            <a:ext cx="2976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/>
              <a:t>OPRAWY WYŁADOWCZE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41F1537-37A9-40B4-AB05-93BAC3962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32"/>
    </mc:Choice>
    <mc:Fallback xmlns="">
      <p:transition spd="slow" advTm="87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>
            <a:extLst>
              <a:ext uri="{FF2B5EF4-FFF2-40B4-BE49-F238E27FC236}">
                <a16:creationId xmlns:a16="http://schemas.microsoft.com/office/drawing/2014/main" id="{B255A53C-76D4-4B71-BB68-1F1086321161}"/>
              </a:ext>
            </a:extLst>
          </p:cNvPr>
          <p:cNvSpPr txBox="1">
            <a:spLocks/>
          </p:cNvSpPr>
          <p:nvPr/>
        </p:nvSpPr>
        <p:spPr bwMode="auto">
          <a:xfrm>
            <a:off x="457200" y="1211263"/>
            <a:ext cx="8229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WYMAGANIA DYREKTYW, ROZPORZĄDZEŃ I NORM UE</a:t>
            </a:r>
          </a:p>
        </p:txBody>
      </p:sp>
      <p:sp>
        <p:nvSpPr>
          <p:cNvPr id="28675" name="pole tekstowe 12">
            <a:extLst>
              <a:ext uri="{FF2B5EF4-FFF2-40B4-BE49-F238E27FC236}">
                <a16:creationId xmlns:a16="http://schemas.microsoft.com/office/drawing/2014/main" id="{21B4EB5C-6A7D-4E0E-B09C-CB6363241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450" y="3387725"/>
            <a:ext cx="173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/>
              <a:t>OPRAWY LED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0620115-102F-412C-A8F2-7D2DE48C5834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716338"/>
          <a:ext cx="7921625" cy="2312987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75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6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4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000" b="1" dirty="0">
                          <a:effectLst/>
                          <a:sym typeface="Symbol"/>
                        </a:rPr>
                        <a:t> = </a:t>
                      </a:r>
                      <a:r>
                        <a:rPr lang="pl-PL" sz="2000" b="1" dirty="0">
                          <a:effectLst/>
                        </a:rPr>
                        <a:t>PF 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5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1400" dirty="0">
                          <a:effectLst/>
                        </a:rPr>
                        <a:t>Wymogi dotyczące funkcjonalności dla </a:t>
                      </a:r>
                      <a:r>
                        <a:rPr lang="pl-PL" sz="1400" u="none" dirty="0">
                          <a:effectLst/>
                        </a:rPr>
                        <a:t>bezkierunkowych  i  kierunkowych </a:t>
                      </a:r>
                      <a:r>
                        <a:rPr lang="pl-PL" sz="1400" dirty="0">
                          <a:effectLst/>
                        </a:rPr>
                        <a:t>lamp LED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P ≤ 2W  brak wymogu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2W &lt; P ≤ 5W ; PF &gt; 0,4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5W &lt; P ≤ 25W ; PF &gt;0,5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4958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P &gt; 25W ; PF &gt; 0,9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687" name="Rectangle 1">
            <a:extLst>
              <a:ext uri="{FF2B5EF4-FFF2-40B4-BE49-F238E27FC236}">
                <a16:creationId xmlns:a16="http://schemas.microsoft.com/office/drawing/2014/main" id="{552F7E51-B604-4F0D-9964-C254DC9A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3117850"/>
            <a:ext cx="8424863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600" b="0">
                <a:solidFill>
                  <a:schemeClr val="tx1"/>
                </a:solidFill>
                <a:cs typeface="Times New Roman" panose="02020603050405020304" pitchFamily="18" charset="0"/>
              </a:rPr>
              <a:t>Tabela  Wartości współczynnika mocy (</a:t>
            </a:r>
            <a:r>
              <a:rPr lang="pl-PL" altLang="pl-PL" sz="1600" b="0">
                <a:solidFill>
                  <a:schemeClr val="tx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=PF) </a:t>
            </a:r>
            <a:r>
              <a:rPr lang="pl-PL" altLang="pl-PL" sz="1600" b="0">
                <a:solidFill>
                  <a:schemeClr val="tx1"/>
                </a:solidFill>
                <a:cs typeface="Times New Roman" panose="02020603050405020304" pitchFamily="18" charset="0"/>
              </a:rPr>
              <a:t>dla źródeł i opraw oświetleniowych</a:t>
            </a:r>
            <a:endParaRPr lang="pl-PL" altLang="pl-PL" sz="16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pl-PL" altLang="pl-PL" sz="16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8688" name="Rectangle 29">
            <a:extLst>
              <a:ext uri="{FF2B5EF4-FFF2-40B4-BE49-F238E27FC236}">
                <a16:creationId xmlns:a16="http://schemas.microsoft.com/office/drawing/2014/main" id="{6BC42AB7-6062-49E4-86E5-DDA1165D6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876425"/>
            <a:ext cx="84248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1800"/>
              <a:t>Rozporządzenie komisji (WE) nr 1194/2012 z dnia </a:t>
            </a:r>
            <a:r>
              <a:rPr lang="pl-PL" altLang="pl-PL" sz="1800">
                <a:solidFill>
                  <a:schemeClr val="tx1"/>
                </a:solidFill>
              </a:rPr>
              <a:t>12 grudnia 2012r</a:t>
            </a:r>
            <a:r>
              <a:rPr lang="pl-PL" altLang="pl-PL" sz="1800"/>
              <a:t>. w sprawie wykonania dyrektywy 2009/125/WE w odniesieniu do wymogów dotyczących ekoprojektu dla kierunkowych , lamp z diodami elektroluminescencyjnymi i powiązanego wyposażenia</a:t>
            </a:r>
            <a:endParaRPr lang="pl-PL" altLang="pl-PL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3C2304C-CC69-48C9-A73E-4CC39632B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39"/>
    </mc:Choice>
    <mc:Fallback xmlns="">
      <p:transition spd="slow" advTm="7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2E2442B-9B14-4C0C-AC19-AD9475BC0864}"/>
              </a:ext>
            </a:extLst>
          </p:cNvPr>
          <p:cNvSpPr txBox="1">
            <a:spLocks/>
          </p:cNvSpPr>
          <p:nvPr/>
        </p:nvSpPr>
        <p:spPr>
          <a:xfrm>
            <a:off x="468313" y="1412875"/>
            <a:ext cx="8424862" cy="44640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3200" b="0" i="1" dirty="0">
                <a:solidFill>
                  <a:srgbClr val="000066"/>
                </a:solidFill>
              </a:rPr>
              <a:t>w trakcie pytań po prezentacji firmy oświetleniowej … </a:t>
            </a:r>
          </a:p>
          <a:p>
            <a:pPr marL="0" indent="0">
              <a:defRPr/>
            </a:pPr>
            <a:r>
              <a:rPr lang="pl-PL" sz="3200" b="0" i="1" dirty="0"/>
              <a:t>jaki </a:t>
            </a:r>
            <a:r>
              <a:rPr lang="pl-PL" sz="3200" b="0" i="1" dirty="0" err="1"/>
              <a:t>tg</a:t>
            </a:r>
            <a:r>
              <a:rPr lang="pl-PL" sz="3500" b="0" i="1" dirty="0">
                <a:sym typeface="Symbol"/>
              </a:rPr>
              <a:t></a:t>
            </a:r>
            <a:r>
              <a:rPr lang="pl-PL" sz="3200" b="0" i="1" dirty="0">
                <a:sym typeface="Symbol"/>
              </a:rPr>
              <a:t> mają oprawy LED ?</a:t>
            </a:r>
          </a:p>
          <a:p>
            <a:pPr marL="0" indent="0">
              <a:defRPr/>
            </a:pPr>
            <a:endParaRPr lang="pl-PL" sz="3200" b="0" i="1" dirty="0">
              <a:sym typeface="Symbol"/>
            </a:endParaRPr>
          </a:p>
          <a:p>
            <a:pPr marL="0" indent="0" algn="r">
              <a:defRPr/>
            </a:pPr>
            <a:r>
              <a:rPr lang="pl-PL" sz="3200" b="0" i="1" dirty="0">
                <a:sym typeface="Symbol"/>
              </a:rPr>
              <a:t>nasze oprawy mają współczynnik mocy</a:t>
            </a:r>
          </a:p>
          <a:p>
            <a:pPr marL="0" indent="0" algn="r">
              <a:defRPr/>
            </a:pPr>
            <a:r>
              <a:rPr lang="pl-PL" sz="3200" b="0" i="1" dirty="0">
                <a:sym typeface="Symbol"/>
              </a:rPr>
              <a:t>powyżej 0,95</a:t>
            </a:r>
            <a:endParaRPr lang="pl-P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 marL="0" indent="0">
              <a:defRPr/>
            </a:pPr>
            <a:endParaRPr lang="pl-PL" sz="2200" b="0" i="1" dirty="0">
              <a:sym typeface="Symbol"/>
            </a:endParaRPr>
          </a:p>
          <a:p>
            <a:pPr marL="0" indent="0">
              <a:defRPr/>
            </a:pPr>
            <a:r>
              <a:rPr lang="pl-PL" sz="2400" b="0" i="1" dirty="0">
                <a:sym typeface="Symbol"/>
              </a:rPr>
              <a:t>Współczynnik mocy </a:t>
            </a:r>
          </a:p>
          <a:p>
            <a:pPr marL="0" indent="0">
              <a:defRPr/>
            </a:pPr>
            <a:r>
              <a:rPr lang="pl-PL" sz="2400" b="0" i="1" dirty="0">
                <a:sym typeface="Symbol"/>
              </a:rPr>
              <a:t>– określa się myląco i zamiennie </a:t>
            </a:r>
          </a:p>
          <a:p>
            <a:pPr marL="0" indent="0" algn="ctr">
              <a:defRPr/>
            </a:pPr>
            <a:r>
              <a:rPr lang="pl-PL" sz="2400" b="0" i="1" dirty="0">
                <a:sym typeface="Symbol"/>
              </a:rPr>
              <a:t>                                                         zarówno </a:t>
            </a:r>
            <a:r>
              <a:rPr lang="pl-PL" sz="2400" i="1" dirty="0">
                <a:sym typeface="Symbol"/>
              </a:rPr>
              <a:t>cos   </a:t>
            </a:r>
            <a:r>
              <a:rPr lang="pl-PL" sz="2400" b="0" i="1" dirty="0">
                <a:sym typeface="Symbol"/>
              </a:rPr>
              <a:t>i   </a:t>
            </a:r>
            <a:r>
              <a:rPr lang="pl-PL" sz="2400" i="1" dirty="0" err="1">
                <a:sym typeface="Symbol"/>
              </a:rPr>
              <a:t>tg</a:t>
            </a:r>
            <a:r>
              <a:rPr lang="pl-PL" sz="2400" i="1" dirty="0">
                <a:sym typeface="Symbol"/>
              </a:rPr>
              <a:t></a:t>
            </a:r>
          </a:p>
          <a:p>
            <a:pPr marL="0" indent="0" algn="ctr">
              <a:defRPr/>
            </a:pPr>
            <a:endParaRPr lang="pl-PL" sz="2400" i="1" dirty="0">
              <a:sym typeface="Symbol"/>
            </a:endParaRPr>
          </a:p>
          <a:p>
            <a:pPr marL="0" indent="0" algn="ctr">
              <a:defRPr/>
            </a:pPr>
            <a:r>
              <a:rPr lang="pl-PL" sz="3800" i="1" dirty="0">
                <a:sym typeface="Symbol"/>
              </a:rPr>
              <a:t>„moc bierna darmo”</a:t>
            </a:r>
          </a:p>
          <a:p>
            <a:pPr marL="0" indent="0" algn="ctr">
              <a:defRPr/>
            </a:pPr>
            <a:r>
              <a:rPr lang="pl-PL" sz="2400" i="1" dirty="0">
                <a:sym typeface="Symbol"/>
              </a:rPr>
              <a:t>OD „ZAKŁADU ENERGETYCZNEGO „  </a:t>
            </a:r>
            <a:r>
              <a:rPr lang="pl-PL" sz="2400" i="1" dirty="0" err="1">
                <a:sym typeface="Symbol"/>
              </a:rPr>
              <a:t>tg</a:t>
            </a:r>
            <a:r>
              <a:rPr lang="pl-PL" sz="2400" i="1" dirty="0">
                <a:sym typeface="Symbol"/>
              </a:rPr>
              <a:t>    (0 ; 0,4)</a:t>
            </a:r>
          </a:p>
          <a:p>
            <a:pPr marL="0" indent="0" algn="ctr">
              <a:defRPr/>
            </a:pPr>
            <a:endParaRPr lang="pl-PL" sz="2400" i="1" dirty="0">
              <a:sym typeface="Symbol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12861FE-520C-4EE9-851D-8F6FEEF96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1"/>
    </mc:Choice>
    <mc:Fallback xmlns="">
      <p:transition spd="slow" advTm="44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2">
            <a:extLst>
              <a:ext uri="{FF2B5EF4-FFF2-40B4-BE49-F238E27FC236}">
                <a16:creationId xmlns:a16="http://schemas.microsoft.com/office/drawing/2014/main" id="{11775B75-93BD-4D12-BFA5-06277757A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341438"/>
            <a:ext cx="9144001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900A2F0-887A-4CA1-809E-2BAAE0C1F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4"/>
    </mc:Choice>
    <mc:Fallback xmlns="">
      <p:transition spd="slow" advTm="5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0D7D648-4E1A-42A6-AB0A-F275794A71B9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1628775"/>
          <a:ext cx="7921625" cy="350996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473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cos</a:t>
                      </a:r>
                      <a:r>
                        <a:rPr lang="pl-PL" sz="2800" b="1" dirty="0">
                          <a:effectLst/>
                          <a:sym typeface="Symbol"/>
                        </a:rPr>
                        <a:t> = PF</a:t>
                      </a:r>
                      <a:r>
                        <a:rPr lang="pl-PL" sz="2800" b="1" dirty="0">
                          <a:effectLst/>
                        </a:rPr>
                        <a:t>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 err="1">
                          <a:effectLst/>
                        </a:rPr>
                        <a:t>tg</a:t>
                      </a:r>
                      <a:r>
                        <a:rPr lang="pl-PL" sz="2800" b="1" dirty="0">
                          <a:effectLst/>
                          <a:sym typeface="Symbol"/>
                        </a:rPr>
                        <a:t>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0,4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2,29</a:t>
                      </a: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-2,29</a:t>
                      </a: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1,73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-1,73</a:t>
                      </a: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0,9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0,48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-0,48</a:t>
                      </a: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0,928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u="sng" dirty="0">
                          <a:effectLst/>
                        </a:rPr>
                        <a:t>0,40</a:t>
                      </a:r>
                      <a:endParaRPr lang="pl-PL" sz="2800" b="1" u="sng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-0,40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4927617-8F98-4317-8C5D-ED7AAFC9A3D5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5084763"/>
          <a:ext cx="7921625" cy="93662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473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6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0,95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0,33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-0,33</a:t>
                      </a: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31ED7E7D-2E1C-4DEC-A2C3-9F8132A7D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6"/>
    </mc:Choice>
    <mc:Fallback xmlns="">
      <p:transition spd="slow" advTm="7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7" descr="http://www.futuretec.pl/fotki/39_0.jpeg">
            <a:extLst>
              <a:ext uri="{FF2B5EF4-FFF2-40B4-BE49-F238E27FC236}">
                <a16:creationId xmlns:a16="http://schemas.microsoft.com/office/drawing/2014/main" id="{D7F397DA-03BE-44BE-BDE4-5F187EAA8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3949700"/>
            <a:ext cx="20351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ytuł 1">
            <a:extLst>
              <a:ext uri="{FF2B5EF4-FFF2-40B4-BE49-F238E27FC236}">
                <a16:creationId xmlns:a16="http://schemas.microsoft.com/office/drawing/2014/main" id="{D9A57AEE-8707-4744-87AE-10E17CEB1478}"/>
              </a:ext>
            </a:extLst>
          </p:cNvPr>
          <p:cNvSpPr txBox="1">
            <a:spLocks/>
          </p:cNvSpPr>
          <p:nvPr/>
        </p:nvSpPr>
        <p:spPr bwMode="auto">
          <a:xfrm>
            <a:off x="-31750" y="620713"/>
            <a:ext cx="66246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solidFill>
                <a:schemeClr val="tx1"/>
              </a:solidFill>
            </a:endParaRP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Oprawy LED</a:t>
            </a: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        </a:t>
            </a:r>
          </a:p>
        </p:txBody>
      </p:sp>
      <p:pic>
        <p:nvPicPr>
          <p:cNvPr id="32772" name="Obraz 8">
            <a:extLst>
              <a:ext uri="{FF2B5EF4-FFF2-40B4-BE49-F238E27FC236}">
                <a16:creationId xmlns:a16="http://schemas.microsoft.com/office/drawing/2014/main" id="{1FD725B3-651C-419B-99F3-D5B25416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49388"/>
            <a:ext cx="4403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3">
            <a:extLst>
              <a:ext uri="{FF2B5EF4-FFF2-40B4-BE49-F238E27FC236}">
                <a16:creationId xmlns:a16="http://schemas.microsoft.com/office/drawing/2014/main" id="{81F06F73-B573-475C-BB6E-BFC5EDAC9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2774" name="Rectangle 4">
            <a:extLst>
              <a:ext uri="{FF2B5EF4-FFF2-40B4-BE49-F238E27FC236}">
                <a16:creationId xmlns:a16="http://schemas.microsoft.com/office/drawing/2014/main" id="{181F2A77-95BB-4700-9F23-CED791CD8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2775" name="Picture 2" descr="F:\41.png">
            <a:extLst>
              <a:ext uri="{FF2B5EF4-FFF2-40B4-BE49-F238E27FC236}">
                <a16:creationId xmlns:a16="http://schemas.microsoft.com/office/drawing/2014/main" id="{D56CA2F5-8C6A-46B8-805D-E24A7282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208338"/>
            <a:ext cx="4300537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3" descr="http://www.elektro-baza.pl/upload/swietlowka_liniowa_polamp%5b1%5d.jpg">
            <a:extLst>
              <a:ext uri="{FF2B5EF4-FFF2-40B4-BE49-F238E27FC236}">
                <a16:creationId xmlns:a16="http://schemas.microsoft.com/office/drawing/2014/main" id="{4F50A11B-1AC7-4274-A1D9-8AA04035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543175"/>
            <a:ext cx="29733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Prostokąt 7">
            <a:extLst>
              <a:ext uri="{FF2B5EF4-FFF2-40B4-BE49-F238E27FC236}">
                <a16:creationId xmlns:a16="http://schemas.microsoft.com/office/drawing/2014/main" id="{639CF5CC-9E0D-4AE1-A6DF-096673A99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3135313"/>
            <a:ext cx="486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&lt; 1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 &gt; 0  </a:t>
            </a:r>
            <a:endParaRPr lang="pl-PL" altLang="pl-PL" sz="1200">
              <a:solidFill>
                <a:schemeClr val="tx1"/>
              </a:solidFill>
            </a:endParaRPr>
          </a:p>
        </p:txBody>
      </p:sp>
      <p:pic>
        <p:nvPicPr>
          <p:cNvPr id="32778" name="Picture 15" descr="http://www.kwasek.pl/userdata/gfx/ef8e6635576f2f8fe6564c2ce9b88426.jpg">
            <a:extLst>
              <a:ext uri="{FF2B5EF4-FFF2-40B4-BE49-F238E27FC236}">
                <a16:creationId xmlns:a16="http://schemas.microsoft.com/office/drawing/2014/main" id="{99512EF4-FEB0-45CB-A731-110E7C5EF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711700"/>
            <a:ext cx="13811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Prostokąt 7">
            <a:extLst>
              <a:ext uri="{FF2B5EF4-FFF2-40B4-BE49-F238E27FC236}">
                <a16:creationId xmlns:a16="http://schemas.microsoft.com/office/drawing/2014/main" id="{8A863A87-1613-408A-9640-71E14494B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925" y="5708650"/>
            <a:ext cx="486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= 1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 = 0  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2780" name="Prostokąt 7">
            <a:extLst>
              <a:ext uri="{FF2B5EF4-FFF2-40B4-BE49-F238E27FC236}">
                <a16:creationId xmlns:a16="http://schemas.microsoft.com/office/drawing/2014/main" id="{561B5598-F208-41BE-B2CC-A07BFF24D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4359275"/>
            <a:ext cx="486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sz="2000">
                <a:solidFill>
                  <a:schemeClr val="tx1"/>
                </a:solidFill>
              </a:rPr>
              <a:t>PF &lt; 1    najczęściej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&lt; 0  </a:t>
            </a:r>
            <a:endParaRPr lang="pl-PL" altLang="pl-PL" sz="1200">
              <a:solidFill>
                <a:schemeClr val="tx1"/>
              </a:solidFill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4F6CF0B-606E-43F6-9CF9-D26D3049C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51"/>
    </mc:Choice>
    <mc:Fallback xmlns="">
      <p:transition spd="slow" advTm="6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salonled.pl/15480-thickbox_default/zasilacz-led-mean-well-192w-hlg-240-12-12v-dc-wodoodporny-ip65.jpg">
            <a:extLst>
              <a:ext uri="{FF2B5EF4-FFF2-40B4-BE49-F238E27FC236}">
                <a16:creationId xmlns:a16="http://schemas.microsoft.com/office/drawing/2014/main" id="{31B1E863-9646-41B9-80D9-521842124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46550"/>
            <a:ext cx="12255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C:\Users\Marek\Desktop\statecznik-magnetyczny.jpg">
            <a:extLst>
              <a:ext uri="{FF2B5EF4-FFF2-40B4-BE49-F238E27FC236}">
                <a16:creationId xmlns:a16="http://schemas.microsoft.com/office/drawing/2014/main" id="{2B351930-69CF-4CDC-B919-CFDA3E2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540000"/>
            <a:ext cx="20875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https://encrypted-tbn2.gstatic.com/images?q=tbn:ANd9GcQ5yFaIziz0KcE57MohED2v_qD1M7kusr9ozSTfw6vuITCFzR-y2g">
            <a:extLst>
              <a:ext uri="{FF2B5EF4-FFF2-40B4-BE49-F238E27FC236}">
                <a16:creationId xmlns:a16="http://schemas.microsoft.com/office/drawing/2014/main" id="{111BCC08-4C99-43AF-B502-F3409C7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005263"/>
            <a:ext cx="25003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az 8">
            <a:extLst>
              <a:ext uri="{FF2B5EF4-FFF2-40B4-BE49-F238E27FC236}">
                <a16:creationId xmlns:a16="http://schemas.microsoft.com/office/drawing/2014/main" id="{7A744AA8-42AB-4555-90D7-1040017BA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49388"/>
            <a:ext cx="4403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3">
            <a:extLst>
              <a:ext uri="{FF2B5EF4-FFF2-40B4-BE49-F238E27FC236}">
                <a16:creationId xmlns:a16="http://schemas.microsoft.com/office/drawing/2014/main" id="{CDE88827-146F-4678-A19C-BF3451715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3799" name="Rectangle 4">
            <a:extLst>
              <a:ext uri="{FF2B5EF4-FFF2-40B4-BE49-F238E27FC236}">
                <a16:creationId xmlns:a16="http://schemas.microsoft.com/office/drawing/2014/main" id="{7B60EBFB-4EC8-47D1-9A76-9383A3DC0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3800" name="Picture 2" descr="F:\41.png">
            <a:extLst>
              <a:ext uri="{FF2B5EF4-FFF2-40B4-BE49-F238E27FC236}">
                <a16:creationId xmlns:a16="http://schemas.microsoft.com/office/drawing/2014/main" id="{3945B8DF-89DB-46BB-91EC-ABC148273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489325"/>
            <a:ext cx="40544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Prostokąt 7">
            <a:extLst>
              <a:ext uri="{FF2B5EF4-FFF2-40B4-BE49-F238E27FC236}">
                <a16:creationId xmlns:a16="http://schemas.microsoft.com/office/drawing/2014/main" id="{93F34454-4B2D-41ED-A8D2-18ED76736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3135313"/>
            <a:ext cx="486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&lt; 1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 &gt; 0  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3802" name="Prostokąt 7">
            <a:extLst>
              <a:ext uri="{FF2B5EF4-FFF2-40B4-BE49-F238E27FC236}">
                <a16:creationId xmlns:a16="http://schemas.microsoft.com/office/drawing/2014/main" id="{1EC648A0-02E0-4DD7-8FBF-65FD723B4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925" y="5356225"/>
            <a:ext cx="4867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BRAK UKŁADU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= 1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 = 0  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3803" name="Prostokąt 7">
            <a:extLst>
              <a:ext uri="{FF2B5EF4-FFF2-40B4-BE49-F238E27FC236}">
                <a16:creationId xmlns:a16="http://schemas.microsoft.com/office/drawing/2014/main" id="{45F4535B-C701-4E6A-8306-3C1F2E0F9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4359275"/>
            <a:ext cx="486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&lt; 1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 &lt; 0  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3804" name="Prostokąt 7">
            <a:extLst>
              <a:ext uri="{FF2B5EF4-FFF2-40B4-BE49-F238E27FC236}">
                <a16:creationId xmlns:a16="http://schemas.microsoft.com/office/drawing/2014/main" id="{9A53FCAE-C7F0-4B98-8CF1-58FBF6B59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2246313"/>
            <a:ext cx="486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            EM                                </a:t>
            </a:r>
            <a:r>
              <a:rPr lang="pl-PL" altLang="pl-PL" sz="1800">
                <a:solidFill>
                  <a:schemeClr val="tx1"/>
                </a:solidFill>
                <a:sym typeface="Symbol" panose="05050102010706020507" pitchFamily="18" charset="2"/>
              </a:rPr>
              <a:t>  </a:t>
            </a:r>
            <a:endParaRPr lang="pl-PL" altLang="pl-PL" sz="1100">
              <a:solidFill>
                <a:schemeClr val="tx1"/>
              </a:solidFill>
            </a:endParaRPr>
          </a:p>
        </p:txBody>
      </p:sp>
      <p:sp>
        <p:nvSpPr>
          <p:cNvPr id="33805" name="Prostokąt 7">
            <a:extLst>
              <a:ext uri="{FF2B5EF4-FFF2-40B4-BE49-F238E27FC236}">
                <a16:creationId xmlns:a16="http://schemas.microsoft.com/office/drawing/2014/main" id="{E45CECBC-4D6A-497D-B9F1-80370622B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8" y="5002213"/>
            <a:ext cx="4867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sz="1800">
                <a:solidFill>
                  <a:schemeClr val="tx1"/>
                </a:solidFill>
              </a:rPr>
              <a:t>            CV  , CC</a:t>
            </a:r>
            <a:r>
              <a:rPr lang="pl-PL" altLang="pl-PL" sz="1800">
                <a:solidFill>
                  <a:schemeClr val="tx1"/>
                </a:solidFill>
                <a:sym typeface="Symbol" panose="05050102010706020507" pitchFamily="18" charset="2"/>
              </a:rPr>
              <a:t>  </a:t>
            </a:r>
            <a:endParaRPr lang="pl-PL" altLang="pl-PL" sz="1100">
              <a:solidFill>
                <a:schemeClr val="tx1"/>
              </a:solidFill>
            </a:endParaRPr>
          </a:p>
        </p:txBody>
      </p:sp>
      <p:sp>
        <p:nvSpPr>
          <p:cNvPr id="33806" name="Prostokąt 7">
            <a:extLst>
              <a:ext uri="{FF2B5EF4-FFF2-40B4-BE49-F238E27FC236}">
                <a16:creationId xmlns:a16="http://schemas.microsoft.com/office/drawing/2014/main" id="{EAD4AB9A-F785-4D6F-A966-91B74D346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4005263"/>
            <a:ext cx="486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            HF                                </a:t>
            </a:r>
            <a:r>
              <a:rPr lang="pl-PL" altLang="pl-PL" sz="1800">
                <a:solidFill>
                  <a:schemeClr val="tx1"/>
                </a:solidFill>
                <a:sym typeface="Symbol" panose="05050102010706020507" pitchFamily="18" charset="2"/>
              </a:rPr>
              <a:t>  </a:t>
            </a:r>
            <a:endParaRPr lang="pl-PL" altLang="pl-PL" sz="1100">
              <a:solidFill>
                <a:schemeClr val="tx1"/>
              </a:solidFill>
            </a:endParaRPr>
          </a:p>
        </p:txBody>
      </p:sp>
      <p:sp>
        <p:nvSpPr>
          <p:cNvPr id="33807" name="Tytuł 1">
            <a:extLst>
              <a:ext uri="{FF2B5EF4-FFF2-40B4-BE49-F238E27FC236}">
                <a16:creationId xmlns:a16="http://schemas.microsoft.com/office/drawing/2014/main" id="{94D2826D-9DE1-4439-BAC2-9A3F5FAFB839}"/>
              </a:ext>
            </a:extLst>
          </p:cNvPr>
          <p:cNvSpPr txBox="1">
            <a:spLocks/>
          </p:cNvSpPr>
          <p:nvPr/>
        </p:nvSpPr>
        <p:spPr bwMode="auto">
          <a:xfrm>
            <a:off x="-31750" y="620713"/>
            <a:ext cx="66246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solidFill>
                <a:schemeClr val="tx1"/>
              </a:solidFill>
            </a:endParaRP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Oprawy LED</a:t>
            </a: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       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02F32D1-143B-413D-8049-145C10D31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9"/>
    </mc:Choice>
    <mc:Fallback xmlns="">
      <p:transition spd="slow" advTm="4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salonled.pl/15480-thickbox_default/zasilacz-led-mean-well-192w-hlg-240-12-12v-dc-wodoodporny-ip65.jpg">
            <a:extLst>
              <a:ext uri="{FF2B5EF4-FFF2-40B4-BE49-F238E27FC236}">
                <a16:creationId xmlns:a16="http://schemas.microsoft.com/office/drawing/2014/main" id="{C47B44E1-4D9F-4ED5-8201-9A6EADDB6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46550"/>
            <a:ext cx="12255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C:\Users\Marek\Desktop\statecznik-magnetyczny.jpg">
            <a:extLst>
              <a:ext uri="{FF2B5EF4-FFF2-40B4-BE49-F238E27FC236}">
                <a16:creationId xmlns:a16="http://schemas.microsoft.com/office/drawing/2014/main" id="{49DD5C34-1AE2-4C76-8346-4C20F3F6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540000"/>
            <a:ext cx="20875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https://encrypted-tbn2.gstatic.com/images?q=tbn:ANd9GcQ5yFaIziz0KcE57MohED2v_qD1M7kusr9ozSTfw6vuITCFzR-y2g">
            <a:extLst>
              <a:ext uri="{FF2B5EF4-FFF2-40B4-BE49-F238E27FC236}">
                <a16:creationId xmlns:a16="http://schemas.microsoft.com/office/drawing/2014/main" id="{239A11BC-41E3-4DE5-8860-1A897F1A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110038"/>
            <a:ext cx="24987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az 8">
            <a:extLst>
              <a:ext uri="{FF2B5EF4-FFF2-40B4-BE49-F238E27FC236}">
                <a16:creationId xmlns:a16="http://schemas.microsoft.com/office/drawing/2014/main" id="{B7E7C090-AF5A-47C4-AD21-0273BA81B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49388"/>
            <a:ext cx="4403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3">
            <a:extLst>
              <a:ext uri="{FF2B5EF4-FFF2-40B4-BE49-F238E27FC236}">
                <a16:creationId xmlns:a16="http://schemas.microsoft.com/office/drawing/2014/main" id="{4C6F8862-2A71-41CA-AF22-327E2C163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3" name="Rectangle 4">
            <a:extLst>
              <a:ext uri="{FF2B5EF4-FFF2-40B4-BE49-F238E27FC236}">
                <a16:creationId xmlns:a16="http://schemas.microsoft.com/office/drawing/2014/main" id="{C608FC61-77D9-4F49-AB11-6E148C206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4824" name="Picture 2" descr="F:\41.png">
            <a:extLst>
              <a:ext uri="{FF2B5EF4-FFF2-40B4-BE49-F238E27FC236}">
                <a16:creationId xmlns:a16="http://schemas.microsoft.com/office/drawing/2014/main" id="{E0C68AA3-CCF3-4EDC-8B5D-A542BC31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489325"/>
            <a:ext cx="40544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Prostokąt 7">
            <a:extLst>
              <a:ext uri="{FF2B5EF4-FFF2-40B4-BE49-F238E27FC236}">
                <a16:creationId xmlns:a16="http://schemas.microsoft.com/office/drawing/2014/main" id="{D7E42443-F9C7-4E80-892E-31FB5F295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3135313"/>
            <a:ext cx="90693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                    PF &lt; 1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 &gt; 0 </a:t>
            </a:r>
          </a:p>
          <a:p>
            <a:pPr algn="r" eaLnBrk="1" hangingPunct="1"/>
            <a:r>
              <a:rPr lang="pl-PL" altLang="pl-PL">
                <a:solidFill>
                  <a:schemeClr val="tx1"/>
                </a:solidFill>
                <a:sym typeface="Symbol" panose="05050102010706020507" pitchFamily="18" charset="2"/>
              </a:rPr>
              <a:t>                      0 &lt; </a:t>
            </a:r>
            <a:r>
              <a:rPr lang="pl-PL" altLang="pl-PL">
                <a:solidFill>
                  <a:schemeClr val="tx1"/>
                </a:solidFill>
              </a:rPr>
              <a:t>tg</a:t>
            </a:r>
            <a:r>
              <a:rPr lang="pl-PL" altLang="pl-PL">
                <a:solidFill>
                  <a:schemeClr val="tx1"/>
                </a:solidFill>
                <a:sym typeface="Symbol" panose="05050102010706020507" pitchFamily="18" charset="2"/>
              </a:rPr>
              <a:t> &lt; 0,4 (0,3)         KOSZT 0 ZŁ</a:t>
            </a:r>
          </a:p>
          <a:p>
            <a:pPr algn="r" eaLnBrk="1" hangingPunct="1"/>
            <a:r>
              <a:rPr lang="pl-PL" altLang="pl-PL">
                <a:solidFill>
                  <a:schemeClr val="tx1"/>
                </a:solidFill>
              </a:rPr>
              <a:t>           tg</a:t>
            </a:r>
            <a:r>
              <a:rPr lang="pl-PL" altLang="pl-PL">
                <a:solidFill>
                  <a:schemeClr val="tx1"/>
                </a:solidFill>
                <a:sym typeface="Symbol" panose="05050102010706020507" pitchFamily="18" charset="2"/>
              </a:rPr>
              <a:t> &gt; 0,4 (0,3)               KOSZT wg taryfy za Q</a:t>
            </a:r>
            <a:endParaRPr lang="pl-PL" altLang="pl-PL" sz="1200">
              <a:solidFill>
                <a:schemeClr val="tx1"/>
              </a:solidFill>
            </a:endParaRPr>
          </a:p>
          <a:p>
            <a:pPr algn="ctr" eaLnBrk="1" hangingPunct="1"/>
            <a:r>
              <a:rPr lang="pl-PL" altLang="pl-PL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4826" name="Prostokąt 7">
            <a:extLst>
              <a:ext uri="{FF2B5EF4-FFF2-40B4-BE49-F238E27FC236}">
                <a16:creationId xmlns:a16="http://schemas.microsoft.com/office/drawing/2014/main" id="{4AFA5856-0A67-4911-AE17-D38178505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913" y="5157788"/>
            <a:ext cx="9178926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BRAK UKŁADU </a:t>
            </a:r>
          </a:p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                     PF = 1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 = 0</a:t>
            </a:r>
          </a:p>
          <a:p>
            <a:pPr algn="ctr" eaLnBrk="1" hangingPunct="1"/>
            <a:r>
              <a:rPr lang="pl-PL" altLang="pl-PL">
                <a:solidFill>
                  <a:schemeClr val="tx1"/>
                </a:solidFill>
                <a:sym typeface="Symbol" panose="05050102010706020507" pitchFamily="18" charset="2"/>
              </a:rPr>
              <a:t>                                       KOSZT 0 zł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4827" name="Prostokąt 7">
            <a:extLst>
              <a:ext uri="{FF2B5EF4-FFF2-40B4-BE49-F238E27FC236}">
                <a16:creationId xmlns:a16="http://schemas.microsoft.com/office/drawing/2014/main" id="{EE5A4616-99AC-45A9-B3E6-48A241FED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4359275"/>
            <a:ext cx="9129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                    PF &lt; 1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 &lt; 0</a:t>
            </a:r>
          </a:p>
          <a:p>
            <a:pPr algn="r" eaLnBrk="1" hangingPunct="1"/>
            <a:r>
              <a:rPr lang="pl-PL" altLang="pl-PL">
                <a:solidFill>
                  <a:schemeClr val="tx1"/>
                </a:solidFill>
              </a:rPr>
              <a:t>        tg</a:t>
            </a:r>
            <a:r>
              <a:rPr lang="pl-PL" altLang="pl-PL">
                <a:solidFill>
                  <a:schemeClr val="tx1"/>
                </a:solidFill>
                <a:sym typeface="Symbol" panose="05050102010706020507" pitchFamily="18" charset="2"/>
              </a:rPr>
              <a:t> &lt; 0            KOSZT x 3 wg taryfy za Q</a:t>
            </a:r>
            <a:endParaRPr lang="pl-PL" altLang="pl-PL">
              <a:solidFill>
                <a:schemeClr val="tx1"/>
              </a:solidFill>
            </a:endParaRPr>
          </a:p>
          <a:p>
            <a:pPr algn="ctr" eaLnBrk="1" hangingPunct="1"/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4828" name="Tytuł 1">
            <a:extLst>
              <a:ext uri="{FF2B5EF4-FFF2-40B4-BE49-F238E27FC236}">
                <a16:creationId xmlns:a16="http://schemas.microsoft.com/office/drawing/2014/main" id="{36D84FD3-D6BD-41A7-B483-DC0A2ADAD6D4}"/>
              </a:ext>
            </a:extLst>
          </p:cNvPr>
          <p:cNvSpPr txBox="1">
            <a:spLocks/>
          </p:cNvSpPr>
          <p:nvPr/>
        </p:nvSpPr>
        <p:spPr bwMode="auto">
          <a:xfrm>
            <a:off x="-31750" y="620713"/>
            <a:ext cx="66246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solidFill>
                <a:schemeClr val="tx1"/>
              </a:solidFill>
            </a:endParaRP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Oprawy LED</a:t>
            </a: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       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920F207-CB73-4193-9498-B5E5B5757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80"/>
    </mc:Choice>
    <mc:Fallback xmlns="">
      <p:transition spd="slow" advTm="5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CF119D1B-D97D-4998-893C-1894B9F22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8619AB41-63E4-4F13-B6B2-EB49CE9DF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5844" name="Obraz 8">
            <a:extLst>
              <a:ext uri="{FF2B5EF4-FFF2-40B4-BE49-F238E27FC236}">
                <a16:creationId xmlns:a16="http://schemas.microsoft.com/office/drawing/2014/main" id="{CE91C5FC-A645-4582-AB6E-3A05760C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49388"/>
            <a:ext cx="4403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D4C97B2-4CC7-4633-9AFF-8A859F5F4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64646"/>
              </p:ext>
            </p:extLst>
          </p:nvPr>
        </p:nvGraphicFramePr>
        <p:xfrm>
          <a:off x="0" y="3814763"/>
          <a:ext cx="9083674" cy="2351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3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5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0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20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40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78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1848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Lp.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pl-PL" sz="2400" b="1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pl-PL" sz="2400" b="1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pl-PL" sz="2400" b="1" baseline="-25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PF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cos</a:t>
                      </a: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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400" b="1" dirty="0" err="1">
                          <a:solidFill>
                            <a:schemeClr val="tx1"/>
                          </a:solidFill>
                          <a:effectLst/>
                        </a:rPr>
                        <a:t>tg</a:t>
                      </a: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  <a:sym typeface="Symbol"/>
                        </a:rPr>
                        <a:t></a:t>
                      </a:r>
                      <a:endParaRPr lang="pl-PL" sz="3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8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[V]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pl-PL" sz="2000" b="1" dirty="0" err="1">
                          <a:solidFill>
                            <a:schemeClr val="tx1"/>
                          </a:solidFill>
                          <a:effectLst/>
                        </a:rPr>
                        <a:t>Hz</a:t>
                      </a: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[A]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[W]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pl-PL" sz="2000" b="1" dirty="0" err="1">
                          <a:solidFill>
                            <a:schemeClr val="tx1"/>
                          </a:solidFill>
                          <a:effectLst/>
                        </a:rPr>
                        <a:t>var</a:t>
                      </a: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[VA]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pl-PL" sz="2000" b="1" dirty="0" err="1">
                          <a:solidFill>
                            <a:schemeClr val="tx1"/>
                          </a:solidFill>
                          <a:effectLst/>
                        </a:rPr>
                        <a:t>var</a:t>
                      </a: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[-]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[-]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[-]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4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2.1.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~230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5,412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1081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578,3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1286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387,1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0,840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0,882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0,535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84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2.2.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~230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2,790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679,8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-39,36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688,8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104,28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0,987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0,998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-0,058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84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3.1.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~230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4,856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1047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360,9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1149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308,3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0,911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0,945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0,345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84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3.2.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~230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2,130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514,5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-111,2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528,0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45,16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0,974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0,978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-0,216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75" marR="6857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2DB1B4CA-3407-4CD0-A5FC-D72BCA63C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2184400"/>
            <a:ext cx="9153526" cy="16303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l-PL" altLang="zh-CN" sz="2000" dirty="0">
                <a:latin typeface="+mj-lt"/>
                <a:ea typeface="SimSun" pitchFamily="2" charset="-122"/>
                <a:cs typeface="Times New Roman" pitchFamily="18" charset="0"/>
              </a:rPr>
              <a:t>Wyniki pomiarów parametrów </a:t>
            </a:r>
          </a:p>
          <a:p>
            <a:pPr>
              <a:defRPr/>
            </a:pPr>
            <a:r>
              <a:rPr lang="pl-PL" altLang="zh-CN" sz="2000" dirty="0">
                <a:latin typeface="+mj-lt"/>
                <a:ea typeface="SimSun" pitchFamily="2" charset="-122"/>
                <a:cs typeface="Times New Roman" pitchFamily="18" charset="0"/>
              </a:rPr>
              <a:t>elektrycznych instalacji oświetlenia </a:t>
            </a:r>
          </a:p>
          <a:p>
            <a:pPr>
              <a:defRPr/>
            </a:pPr>
            <a:r>
              <a:rPr lang="pl-PL" altLang="zh-CN" sz="2000" dirty="0">
                <a:latin typeface="+mj-lt"/>
                <a:ea typeface="SimSun" pitchFamily="2" charset="-122"/>
                <a:cs typeface="Times New Roman" pitchFamily="18" charset="0"/>
              </a:rPr>
              <a:t>stacji paliw ze źródłami sodowymi oraz LED.</a:t>
            </a:r>
            <a:endParaRPr lang="pl-PL" altLang="zh-CN" sz="1800" dirty="0">
              <a:latin typeface="+mj-lt"/>
            </a:endParaRPr>
          </a:p>
          <a:p>
            <a:pPr>
              <a:defRPr/>
            </a:pPr>
            <a:r>
              <a:rPr lang="pl-PL" altLang="ja-JP" sz="2000" dirty="0">
                <a:latin typeface="+mj-lt"/>
                <a:ea typeface="SimSun" pitchFamily="2" charset="-122"/>
                <a:cs typeface="Times New Roman" pitchFamily="18" charset="0"/>
              </a:rPr>
              <a:t>2.1. – oprawy ze źródłami sodowymi (wiata) 2.2. – naświetlacze LED, </a:t>
            </a:r>
          </a:p>
          <a:p>
            <a:pPr>
              <a:defRPr/>
            </a:pPr>
            <a:r>
              <a:rPr lang="pl-PL" altLang="ja-JP" sz="2000" dirty="0">
                <a:latin typeface="+mj-lt"/>
                <a:ea typeface="SimSun" pitchFamily="2" charset="-122"/>
                <a:cs typeface="Times New Roman" pitchFamily="18" charset="0"/>
              </a:rPr>
              <a:t>3.1. – oprawy ze źródłami sodowymi (parking) 3.2. – oprawy drogowe LED)</a:t>
            </a:r>
            <a:endParaRPr lang="pl-PL" altLang="zh-CN" dirty="0"/>
          </a:p>
        </p:txBody>
      </p:sp>
      <p:sp>
        <p:nvSpPr>
          <p:cNvPr id="35934" name="Tytuł 1">
            <a:extLst>
              <a:ext uri="{FF2B5EF4-FFF2-40B4-BE49-F238E27FC236}">
                <a16:creationId xmlns:a16="http://schemas.microsoft.com/office/drawing/2014/main" id="{7DEF486A-D4E0-49A2-814D-4D8894CD4EF9}"/>
              </a:ext>
            </a:extLst>
          </p:cNvPr>
          <p:cNvSpPr txBox="1">
            <a:spLocks/>
          </p:cNvSpPr>
          <p:nvPr/>
        </p:nvSpPr>
        <p:spPr bwMode="auto">
          <a:xfrm>
            <a:off x="-31750" y="620713"/>
            <a:ext cx="66246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solidFill>
                <a:schemeClr val="tx1"/>
              </a:solidFill>
            </a:endParaRP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Oprawy LED</a:t>
            </a: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       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EC5F539-CEA8-439E-9229-4F67B72C8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2"/>
    </mc:Choice>
    <mc:Fallback xmlns="">
      <p:transition spd="slow" advTm="8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az 2">
            <a:extLst>
              <a:ext uri="{FF2B5EF4-FFF2-40B4-BE49-F238E27FC236}">
                <a16:creationId xmlns:a16="http://schemas.microsoft.com/office/drawing/2014/main" id="{1DBD7A76-9DE1-433F-835B-5905EADCE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38"/>
            <a:ext cx="9144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174B6133-209D-4718-8F4A-6EB33B60E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2813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36868" name="Picture 17" descr="http://www.futuretec.pl/fotki/39_0.jpeg">
            <a:extLst>
              <a:ext uri="{FF2B5EF4-FFF2-40B4-BE49-F238E27FC236}">
                <a16:creationId xmlns:a16="http://schemas.microsoft.com/office/drawing/2014/main" id="{58261D83-E996-48A2-9AEC-B79B7413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221163"/>
            <a:ext cx="203517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276C73C-A0DA-4801-90F2-F4B2F6C70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2"/>
    </mc:Choice>
    <mc:Fallback xmlns="">
      <p:transition spd="slow" advTm="3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6ACCE5B7-24D3-4B8B-A444-DD91F8A8D20A}"/>
              </a:ext>
            </a:extLst>
          </p:cNvPr>
          <p:cNvSpPr txBox="1">
            <a:spLocks/>
          </p:cNvSpPr>
          <p:nvPr/>
        </p:nvSpPr>
        <p:spPr>
          <a:xfrm>
            <a:off x="468313" y="1412875"/>
            <a:ext cx="8229600" cy="4464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= P t = U I cos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</a:p>
          <a:p>
            <a:pPr marL="0" indent="0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Q t = U I sin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endParaRPr lang="pl-PL" sz="5400" dirty="0"/>
          </a:p>
          <a:p>
            <a:pPr marL="0" indent="0">
              <a:defRPr/>
            </a:pPr>
            <a:endParaRPr lang="pl-PL" sz="5400" dirty="0"/>
          </a:p>
          <a:p>
            <a:pPr marL="0" indent="0" algn="r">
              <a:defRPr/>
            </a:pPr>
            <a:r>
              <a:rPr lang="pl-PL" sz="5400" dirty="0"/>
              <a:t>	           </a:t>
            </a:r>
          </a:p>
          <a:p>
            <a:pPr marL="0" indent="0" algn="r">
              <a:tabLst>
                <a:tab pos="4929188" algn="l"/>
              </a:tabLst>
              <a:defRPr/>
            </a:pPr>
            <a:r>
              <a:rPr lang="pl-PL" sz="5400" dirty="0">
                <a:sym typeface="Symbol"/>
              </a:rPr>
              <a:t>                 </a:t>
            </a:r>
            <a:r>
              <a:rPr lang="pl-PL" sz="8000" dirty="0">
                <a:sym typeface="Symbol"/>
              </a:rPr>
              <a:t>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</p:txBody>
      </p:sp>
      <p:pic>
        <p:nvPicPr>
          <p:cNvPr id="9219" name="Obraz 4">
            <a:extLst>
              <a:ext uri="{FF2B5EF4-FFF2-40B4-BE49-F238E27FC236}">
                <a16:creationId xmlns:a16="http://schemas.microsoft.com/office/drawing/2014/main" id="{59D2BDA0-F5CB-4AC8-9E44-AA530CD6F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27037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6">
            <a:extLst>
              <a:ext uri="{FF2B5EF4-FFF2-40B4-BE49-F238E27FC236}">
                <a16:creationId xmlns:a16="http://schemas.microsoft.com/office/drawing/2014/main" id="{D32AB071-2252-494F-9D7D-0638DC45F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093788"/>
            <a:ext cx="10985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74A748C0-C558-4FC6-A63F-2BC13CE8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3424237"/>
            <a:ext cx="1914525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E700D8E-1816-4408-B1EB-0D7C5AB4F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08"/>
    </mc:Choice>
    <mc:Fallback xmlns="">
      <p:transition spd="slow" advTm="4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1B2D328F-3C7B-4544-8F95-5DF2A39E9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 OPRAW</a:t>
            </a:r>
          </a:p>
        </p:txBody>
      </p:sp>
      <p:pic>
        <p:nvPicPr>
          <p:cNvPr id="37891" name="Obraz 1">
            <a:extLst>
              <a:ext uri="{FF2B5EF4-FFF2-40B4-BE49-F238E27FC236}">
                <a16:creationId xmlns:a16="http://schemas.microsoft.com/office/drawing/2014/main" id="{1EA6F004-995B-4E2D-8E16-151A740AF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1513"/>
            <a:ext cx="91440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Prostokąt 7">
            <a:extLst>
              <a:ext uri="{FF2B5EF4-FFF2-40B4-BE49-F238E27FC236}">
                <a16:creationId xmlns:a16="http://schemas.microsoft.com/office/drawing/2014/main" id="{2650156A-304B-4D83-B796-C169268F3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4916488"/>
            <a:ext cx="7489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U 230,5V    I 0,381A 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 84,67W    Q -21,70var    S 87,87VA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0,964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-0,256</a:t>
            </a:r>
            <a:endParaRPr lang="pl-PL" altLang="pl-PL" sz="1200">
              <a:solidFill>
                <a:schemeClr val="tx1"/>
              </a:solidFill>
            </a:endParaRPr>
          </a:p>
        </p:txBody>
      </p:sp>
      <p:pic>
        <p:nvPicPr>
          <p:cNvPr id="37893" name="Picture 17" descr="http://www.futuretec.pl/fotki/39_0.jpeg">
            <a:extLst>
              <a:ext uri="{FF2B5EF4-FFF2-40B4-BE49-F238E27FC236}">
                <a16:creationId xmlns:a16="http://schemas.microsoft.com/office/drawing/2014/main" id="{AA0A80BB-6FD0-49F5-AE13-5A1DC270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4365625"/>
            <a:ext cx="20351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305D708-A29E-4426-B390-62B19A7C3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4"/>
    </mc:Choice>
    <mc:Fallback xmlns="">
      <p:transition spd="slow" advTm="37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az 22">
            <a:extLst>
              <a:ext uri="{FF2B5EF4-FFF2-40B4-BE49-F238E27FC236}">
                <a16:creationId xmlns:a16="http://schemas.microsoft.com/office/drawing/2014/main" id="{A6E53BCC-F48C-4A5F-A155-5013031C5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735138"/>
            <a:ext cx="781367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F3566521-1EAB-4833-B40C-FA51CFD16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0179B952-F355-4BA0-824B-4CD880B9B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768975"/>
            <a:ext cx="8064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Przebieg zmian wartości mocy biernej – 8 dni</a:t>
            </a:r>
            <a:endParaRPr lang="pl-PL" altLang="pl-PL" b="0">
              <a:solidFill>
                <a:schemeClr val="tx1"/>
              </a:solidFill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DDFAE6B7-8244-494A-97B2-D1E637263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2276475"/>
            <a:ext cx="1042987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15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0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0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0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0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11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-5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kvar</a:t>
            </a: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7DB45851-7614-4E0F-B2B2-A9D4945A8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11"/>
    </mc:Choice>
    <mc:Fallback xmlns="">
      <p:transition spd="slow" advTm="49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az 21">
            <a:extLst>
              <a:ext uri="{FF2B5EF4-FFF2-40B4-BE49-F238E27FC236}">
                <a16:creationId xmlns:a16="http://schemas.microsoft.com/office/drawing/2014/main" id="{CC9400B9-2E83-4E83-87F2-1E2A854A8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735138"/>
            <a:ext cx="88233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Prostokąt 7">
            <a:extLst>
              <a:ext uri="{FF2B5EF4-FFF2-40B4-BE49-F238E27FC236}">
                <a16:creationId xmlns:a16="http://schemas.microsoft.com/office/drawing/2014/main" id="{D9D44CF6-4C5D-43B9-B5C9-396B00BFE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5108575"/>
            <a:ext cx="7489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U 239,4V    I 2,904A 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 59,28W    Q -681,6var    S 695,2VA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0,085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-11,50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3C806DB-C7FD-4BA5-98BB-6642A8799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E7D5451E-B4DE-43ED-A150-92248876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5259388"/>
            <a:ext cx="28194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Uszkodzone układy elektroniczne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E89565C-1806-48E2-BED4-BDDD2CD3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9"/>
    </mc:Choice>
    <mc:Fallback xmlns="">
      <p:transition spd="slow" advTm="5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2A1FD74D-CF36-494B-8D60-229C96016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A99F8AA9-04DE-4A37-B019-B28F080D2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84D0CF72-91CF-4A1C-96F9-443B3FFE5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</a:t>
            </a:r>
          </a:p>
        </p:txBody>
      </p:sp>
      <p:pic>
        <p:nvPicPr>
          <p:cNvPr id="40965" name="Obraz 2">
            <a:extLst>
              <a:ext uri="{FF2B5EF4-FFF2-40B4-BE49-F238E27FC236}">
                <a16:creationId xmlns:a16="http://schemas.microsoft.com/office/drawing/2014/main" id="{A159E454-F641-4105-AC07-DAB774C9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714500"/>
            <a:ext cx="85439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1C0C2DC-304E-4C9E-B56D-CC3DAC0A0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3176D065-1479-4AAD-9976-DD1E79EE3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5F160704-953D-41D4-A625-D3478246C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1988" name="Prostokąt 7">
            <a:extLst>
              <a:ext uri="{FF2B5EF4-FFF2-40B4-BE49-F238E27FC236}">
                <a16:creationId xmlns:a16="http://schemas.microsoft.com/office/drawing/2014/main" id="{D7B13F04-403A-4D6E-810C-CE447A270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4916488"/>
            <a:ext cx="7489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U 228,2V    I 25,57A 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 5,690kW    Q -1,083kvar    S 5,837kVA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0,975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-0,190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2FB20251-BF51-4F2B-9B7F-35416DBF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</a:t>
            </a:r>
          </a:p>
        </p:txBody>
      </p:sp>
      <p:pic>
        <p:nvPicPr>
          <p:cNvPr id="41990" name="Obraz 1">
            <a:extLst>
              <a:ext uri="{FF2B5EF4-FFF2-40B4-BE49-F238E27FC236}">
                <a16:creationId xmlns:a16="http://schemas.microsoft.com/office/drawing/2014/main" id="{6BB28D50-2C01-49AE-8A89-A7885755A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611313"/>
            <a:ext cx="84867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7BB5C2F-F70D-4F4C-B97F-36B0701A4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9"/>
    </mc:Choice>
    <mc:Fallback xmlns="">
      <p:transition spd="slow" advTm="4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A37B3869-969C-4707-B5CA-92A0C91FA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3011" name="Rectangle 4">
            <a:extLst>
              <a:ext uri="{FF2B5EF4-FFF2-40B4-BE49-F238E27FC236}">
                <a16:creationId xmlns:a16="http://schemas.microsoft.com/office/drawing/2014/main" id="{7C8598CF-C07F-4DB3-BC6F-8035507B0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43012" name="Obraz 31">
            <a:extLst>
              <a:ext uri="{FF2B5EF4-FFF2-40B4-BE49-F238E27FC236}">
                <a16:creationId xmlns:a16="http://schemas.microsoft.com/office/drawing/2014/main" id="{81E8CC71-E948-45FC-BEA3-FCD95CCB1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8462963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>
            <a:extLst>
              <a:ext uri="{FF2B5EF4-FFF2-40B4-BE49-F238E27FC236}">
                <a16:creationId xmlns:a16="http://schemas.microsoft.com/office/drawing/2014/main" id="{E7ACD5A0-040B-4768-82CB-AF37EECF0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768975"/>
            <a:ext cx="8064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Przebiegi zmian wartości tg</a:t>
            </a:r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w układzie trójfazowym</a:t>
            </a:r>
            <a:endParaRPr lang="pl-PL" altLang="pl-PL" b="0">
              <a:solidFill>
                <a:schemeClr val="tx1"/>
              </a:solidFill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3014" name="Rectangle 3">
            <a:extLst>
              <a:ext uri="{FF2B5EF4-FFF2-40B4-BE49-F238E27FC236}">
                <a16:creationId xmlns:a16="http://schemas.microsoft.com/office/drawing/2014/main" id="{32AF02D6-D74C-4983-9FE7-5C20E0D43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85800"/>
            <a:ext cx="78120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</a:t>
            </a:r>
          </a:p>
        </p:txBody>
      </p:sp>
      <p:sp>
        <p:nvSpPr>
          <p:cNvPr id="43015" name="Rectangle 3">
            <a:extLst>
              <a:ext uri="{FF2B5EF4-FFF2-40B4-BE49-F238E27FC236}">
                <a16:creationId xmlns:a16="http://schemas.microsoft.com/office/drawing/2014/main" id="{E394ED3E-354A-48E5-B70F-A4C9ADBF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1803400"/>
            <a:ext cx="900112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2,1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0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-2,1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E627265-AF85-4AF1-9AED-6B0CFA065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89"/>
    </mc:Choice>
    <mc:Fallback xmlns="">
      <p:transition spd="slow" advTm="58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66CBA41E-D144-4DDC-894B-9C11CE8F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A1D15346-283D-41C7-9BE0-E633528CB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17495A3-5BE8-4889-B301-50EB0F09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15219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POMIARY PARAMETRÓW ELEKTRYCZNYCH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EB4FF974-D4E7-4899-B3D8-1748C7E7B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1606550"/>
            <a:ext cx="900112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1,5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0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-5,5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 err="1">
                <a:solidFill>
                  <a:srgbClr val="000000"/>
                </a:solidFill>
              </a:rPr>
              <a:t>kvar</a:t>
            </a:r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44038" name="Rectangle 2">
            <a:extLst>
              <a:ext uri="{FF2B5EF4-FFF2-40B4-BE49-F238E27FC236}">
                <a16:creationId xmlns:a16="http://schemas.microsoft.com/office/drawing/2014/main" id="{6C582588-5F8C-4DBC-90D5-95F582621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44039" name="Picture 1" descr="JASNAPQ">
            <a:extLst>
              <a:ext uri="{FF2B5EF4-FFF2-40B4-BE49-F238E27FC236}">
                <a16:creationId xmlns:a16="http://schemas.microsoft.com/office/drawing/2014/main" id="{2F802022-8781-4DBD-8315-A1875415F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549400"/>
            <a:ext cx="73628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3">
            <a:extLst>
              <a:ext uri="{FF2B5EF4-FFF2-40B4-BE49-F238E27FC236}">
                <a16:creationId xmlns:a16="http://schemas.microsoft.com/office/drawing/2014/main" id="{3976340E-0176-4064-8095-C60B587E7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516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b="0">
                <a:cs typeface="Times New Roman" panose="02020603050405020304" pitchFamily="18" charset="0"/>
              </a:rPr>
              <a:t>Zmiany poboru mocy OB2 (czas rejestracji </a:t>
            </a:r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11 min.</a:t>
            </a:r>
            <a:r>
              <a:rPr lang="pl-PL" altLang="pl-PL" b="0">
                <a:cs typeface="Times New Roman" panose="02020603050405020304" pitchFamily="18" charset="0"/>
              </a:rPr>
              <a:t>)</a:t>
            </a:r>
            <a:endParaRPr lang="pl-PL" altLang="pl-PL" b="0"/>
          </a:p>
        </p:txBody>
      </p:sp>
      <p:sp>
        <p:nvSpPr>
          <p:cNvPr id="44041" name="Rectangle 3">
            <a:extLst>
              <a:ext uri="{FF2B5EF4-FFF2-40B4-BE49-F238E27FC236}">
                <a16:creationId xmlns:a16="http://schemas.microsoft.com/office/drawing/2014/main" id="{C971CBB4-84B8-4023-B610-F1852D76A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1547019"/>
            <a:ext cx="900113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45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24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kW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CD6F399-C1B8-4DA8-8289-E6769A0EE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22"/>
    </mc:Choice>
    <mc:Fallback xmlns="">
      <p:transition spd="slow" advTm="10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:\archeo II\TARNASLIGHT\ARTYKUŁY BUO\PUBLIKACJE WŁASNE\2015\PTZE 2015\ARTYKUŁY\ENERGIA BIERNA\JASNAtgfi.jpg">
            <a:extLst>
              <a:ext uri="{FF2B5EF4-FFF2-40B4-BE49-F238E27FC236}">
                <a16:creationId xmlns:a16="http://schemas.microsoft.com/office/drawing/2014/main" id="{A2381244-5FAF-42EF-ADAB-3FE485D7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" y="1403178"/>
            <a:ext cx="7380288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D08310F3-E5E5-4DC6-8EF6-5087530C2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0455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POMIARY PARAMETRÓW ELEKTRYCZNYCH</a:t>
            </a: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37017201-958D-4BAB-B6DD-11742900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1968328"/>
            <a:ext cx="1042987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0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-0,18</a:t>
            </a:r>
          </a:p>
        </p:txBody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46B823A5-64BC-4085-80BC-E689069EA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772150"/>
            <a:ext cx="8820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Przebiegi zmian wartości tg</a:t>
            </a:r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w układzie trójfazowym – 11 min.</a:t>
            </a:r>
            <a:endParaRPr lang="pl-PL" altLang="pl-PL" b="0">
              <a:solidFill>
                <a:schemeClr val="tx1"/>
              </a:solidFill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1403F1A-A624-4A6A-B398-27319E7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2"/>
    </mc:Choice>
    <mc:Fallback xmlns="">
      <p:transition spd="slow" advTm="2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az 4">
            <a:extLst>
              <a:ext uri="{FF2B5EF4-FFF2-40B4-BE49-F238E27FC236}">
                <a16:creationId xmlns:a16="http://schemas.microsoft.com/office/drawing/2014/main" id="{AA2DC4D1-1AB2-41ED-B8F1-7AEF17FE5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2314575"/>
            <a:ext cx="4900612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D998E27-5075-467F-82DA-8673E1AA9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2270125"/>
            <a:ext cx="8964612" cy="38481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hangingPunct="1">
              <a:tabLst>
                <a:tab pos="228600" algn="l"/>
              </a:tabLst>
              <a:defRPr/>
            </a:pPr>
            <a:r>
              <a:rPr lang="pl-PL" altLang="pl-P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P R O C E D U R A</a:t>
            </a:r>
          </a:p>
          <a:p>
            <a:pPr marL="457200" indent="-457200" eaLnBrk="1" hangingPunct="1">
              <a:buFontTx/>
              <a:buAutoNum type="arabicPeriod"/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Pomiary wstępne</a:t>
            </a:r>
          </a:p>
          <a:p>
            <a:pPr marL="457200" indent="-457200" eaLnBrk="1" hangingPunct="1">
              <a:buFontTx/>
              <a:buAutoNum type="arabicPeriod"/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Ocena zużycia energii </a:t>
            </a:r>
          </a:p>
          <a:p>
            <a:pPr eaLnBrk="1" hangingPunct="1"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       z podziałem na składowe</a:t>
            </a:r>
          </a:p>
          <a:p>
            <a:pPr eaLnBrk="1" hangingPunct="1"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       w cyklu dobowym lub </a:t>
            </a:r>
          </a:p>
          <a:p>
            <a:pPr eaLnBrk="1" hangingPunct="1"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       tygodniowym</a:t>
            </a:r>
          </a:p>
          <a:p>
            <a:pPr marL="457200" indent="-457200" eaLnBrk="1" hangingPunct="1">
              <a:buFont typeface="+mj-lt"/>
              <a:buAutoNum type="arabicPeriod" startAt="3"/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Dobór dławików i kondensatorów </a:t>
            </a:r>
          </a:p>
          <a:p>
            <a:pPr marL="457200" indent="-457200" eaLnBrk="1" hangingPunct="1">
              <a:buFont typeface="+mj-lt"/>
              <a:buAutoNum type="arabicPeriod" startAt="3"/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Instalacja układu pomiarowo-sterującego wraz </a:t>
            </a:r>
          </a:p>
          <a:p>
            <a:pPr eaLnBrk="1" hangingPunct="1"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       z zestawami dławików i kondensatorów</a:t>
            </a:r>
          </a:p>
          <a:p>
            <a:pPr eaLnBrk="1" hangingPunct="1">
              <a:tabLst>
                <a:tab pos="228600" algn="l"/>
              </a:tabLst>
              <a:defRPr/>
            </a:pPr>
            <a:r>
              <a:rPr lang="pl-PL" altLang="pl-PL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  <a:sym typeface="Symbol" pitchFamily="18" charset="2"/>
              </a:rPr>
              <a:t>5.  Pomiary odbiorcze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623AB3C1-0B40-40C8-9B6A-18849BD8B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1268413"/>
            <a:ext cx="8229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ZE WZGLĘDU NA FLUKTUACJE WARTOŚCI POBORU MOCY ISTNIEJIE KONIECZNOŚĆ ZAINSTALOWANIA UKŁADU POMIAROWO - STERUJĄCEGO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7657035-6DF3-4B6A-8A15-B77594681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63"/>
    </mc:Choice>
    <mc:Fallback xmlns="">
      <p:transition spd="slow" advTm="16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az 5">
            <a:extLst>
              <a:ext uri="{FF2B5EF4-FFF2-40B4-BE49-F238E27FC236}">
                <a16:creationId xmlns:a16="http://schemas.microsoft.com/office/drawing/2014/main" id="{AFBE9386-D869-4A5C-A188-AF06586E0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2314575"/>
            <a:ext cx="4900612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653DB55-1479-4581-B28F-B578CB14F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2306638"/>
            <a:ext cx="8964612" cy="38465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P R O C E D U R A</a:t>
            </a:r>
          </a:p>
          <a:p>
            <a:pPr eaLnBrk="1" hangingPunct="1">
              <a:defRPr/>
            </a:pPr>
            <a:endParaRPr lang="pl-PL" altLang="pl-PL" sz="2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pl-PL" altLang="pl-PL" sz="2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altLang="pl-PL" sz="4000" i="1" dirty="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„moc bierna darmo”</a:t>
            </a:r>
          </a:p>
          <a:p>
            <a:pPr eaLnBrk="1" hangingPunct="1">
              <a:defRPr/>
            </a:pPr>
            <a:r>
              <a:rPr lang="pl-PL" altLang="pl-PL" i="1" dirty="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OD </a:t>
            </a:r>
          </a:p>
          <a:p>
            <a:pPr eaLnBrk="1" hangingPunct="1">
              <a:defRPr/>
            </a:pPr>
            <a:r>
              <a:rPr lang="pl-PL" altLang="pl-PL" i="1" dirty="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„ZAKŁADU ENERGETYCZNEGO „  </a:t>
            </a:r>
          </a:p>
          <a:p>
            <a:pPr eaLnBrk="1" hangingPunct="1">
              <a:defRPr/>
            </a:pPr>
            <a:endParaRPr lang="pl-PL" altLang="pl-PL" i="1" dirty="0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l-PL" altLang="pl-PL" i="1" dirty="0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pl-PL" altLang="pl-PL" i="1" dirty="0" err="1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tg</a:t>
            </a:r>
            <a:r>
              <a:rPr lang="pl-PL" altLang="pl-PL" i="1" dirty="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    (0 ; 0,4)</a:t>
            </a:r>
            <a:endParaRPr lang="pl-PL" altLang="pl-PL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3FFC0D44-9E6A-457C-B968-233ED7FAF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1268413"/>
            <a:ext cx="8229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000000"/>
                </a:solidFill>
              </a:rPr>
              <a:t>ZE WZGLĘDU NA FLUKTUACJE WARTOŚCI POBORU MOCY ISTNIEJE KONIECZNOŚĆ ZAINSTALOWANIA UKŁADU POMIAROWO - STERUJĄCEGO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7D53DDB-7BEF-4574-8EAF-C51F1540F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0"/>
    </mc:Choice>
    <mc:Fallback xmlns="">
      <p:transition spd="slow" advTm="1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az 1">
            <a:extLst>
              <a:ext uri="{FF2B5EF4-FFF2-40B4-BE49-F238E27FC236}">
                <a16:creationId xmlns:a16="http://schemas.microsoft.com/office/drawing/2014/main" id="{2679DE3D-0871-49EC-A801-01D2EDB6F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7643813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Prostokąt 1">
            <a:extLst>
              <a:ext uri="{FF2B5EF4-FFF2-40B4-BE49-F238E27FC236}">
                <a16:creationId xmlns:a16="http://schemas.microsoft.com/office/drawing/2014/main" id="{B8D5FE69-99F5-45C6-8ABA-A576C32BF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5157788"/>
            <a:ext cx="1493837" cy="1014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/>
              <a:t>5297,49 zł</a:t>
            </a:r>
          </a:p>
          <a:p>
            <a:pPr eaLnBrk="1" hangingPunct="1"/>
            <a:r>
              <a:rPr lang="pl-PL" altLang="pl-PL" sz="2000"/>
              <a:t> w tym Q 2178,09 zł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57E21AB-051C-4152-BC72-3C081D825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11"/>
    </mc:Choice>
    <mc:Fallback xmlns="">
      <p:transition spd="slow" advTm="7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783EF53A-F9AF-4E74-AEBF-AB1C4C03E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65B505A9-F528-416F-9BD6-A76B0776E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48132" name="Picture 2" descr="F:\41.png">
            <a:extLst>
              <a:ext uri="{FF2B5EF4-FFF2-40B4-BE49-F238E27FC236}">
                <a16:creationId xmlns:a16="http://schemas.microsoft.com/office/drawing/2014/main" id="{6761947A-09D4-4043-9338-08754AB1D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40544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Prostokąt 4">
            <a:extLst>
              <a:ext uri="{FF2B5EF4-FFF2-40B4-BE49-F238E27FC236}">
                <a16:creationId xmlns:a16="http://schemas.microsoft.com/office/drawing/2014/main" id="{869FB249-32AD-488D-A136-4AA93ECCB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9338"/>
            <a:ext cx="891381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LED </a:t>
            </a:r>
            <a:r>
              <a:rPr lang="pl-PL" altLang="pl-PL" sz="2200"/>
              <a:t>ZAMIENNIKIEM ŹRÓDEŁ ŻAROWYCH I WYŁADOWCZYCH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CZEMU MYLI SIĘ PROJEKTANT ?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traktując źródło/moduł z zasilaniem</a:t>
            </a:r>
          </a:p>
          <a:p>
            <a:pPr eaLnBrk="1" hangingPunct="1"/>
            <a:r>
              <a:rPr lang="pl-PL" altLang="pl-PL"/>
              <a:t>                                             czy  oprawę  LED </a:t>
            </a:r>
          </a:p>
          <a:p>
            <a:pPr eaLnBrk="1" hangingPunct="1"/>
            <a:r>
              <a:rPr lang="pl-PL" altLang="pl-PL"/>
              <a:t>jako </a:t>
            </a:r>
            <a:r>
              <a:rPr lang="pl-PL" altLang="pl-PL" sz="4400"/>
              <a:t>odbiornik rezystancyjny </a:t>
            </a:r>
          </a:p>
          <a:p>
            <a:pPr eaLnBrk="1" hangingPunct="1"/>
            <a:r>
              <a:rPr lang="pl-PL" altLang="pl-PL"/>
              <a:t>                 </a:t>
            </a:r>
            <a:r>
              <a:rPr lang="pl-PL" altLang="pl-PL" sz="4400"/>
              <a:t>cos </a:t>
            </a:r>
            <a:r>
              <a:rPr lang="pl-PL" altLang="pl-PL" sz="4400">
                <a:sym typeface="Symbol" panose="05050102010706020507" pitchFamily="18" charset="2"/>
              </a:rPr>
              <a:t> = 1 , PF = 1 i tg  = 0</a:t>
            </a:r>
            <a:endParaRPr lang="pl-PL" altLang="pl-PL" sz="4400"/>
          </a:p>
        </p:txBody>
      </p:sp>
      <p:sp>
        <p:nvSpPr>
          <p:cNvPr id="48134" name="Tytuł 1">
            <a:extLst>
              <a:ext uri="{FF2B5EF4-FFF2-40B4-BE49-F238E27FC236}">
                <a16:creationId xmlns:a16="http://schemas.microsoft.com/office/drawing/2014/main" id="{2F78A769-D8FF-4139-B6E1-3ADFA284E15D}"/>
              </a:ext>
            </a:extLst>
          </p:cNvPr>
          <p:cNvSpPr txBox="1">
            <a:spLocks/>
          </p:cNvSpPr>
          <p:nvPr/>
        </p:nvSpPr>
        <p:spPr bwMode="auto">
          <a:xfrm>
            <a:off x="-31750" y="620713"/>
            <a:ext cx="74120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>
              <a:solidFill>
                <a:schemeClr val="tx1"/>
              </a:solidFill>
            </a:endParaRPr>
          </a:p>
          <a:p>
            <a:pPr eaLnBrk="1" hangingPunct="1"/>
            <a:r>
              <a:rPr lang="pl-PL" altLang="pl-PL" sz="3600">
                <a:solidFill>
                  <a:schemeClr val="tx1"/>
                </a:solidFill>
              </a:rPr>
              <a:t>Oprawy LED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623DA4B-5131-4B01-9D1F-0CB208BA6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52"/>
    </mc:Choice>
    <mc:Fallback xmlns="">
      <p:transition spd="slow" advTm="19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4286543-E69A-4660-B48E-01BE1AB4E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EEA9D46-5C7B-49A1-A100-3694880BC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7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166E2248-B656-475B-81B9-8434C50A5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641600"/>
            <a:ext cx="1422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80CEB80-0079-483F-9A57-FAB20A4D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1602DEF5-B828-4A53-B79E-C7056BEF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9313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 b="0">
                <a:cs typeface="Times New Roman" panose="02020603050405020304" pitchFamily="18" charset="0"/>
              </a:rPr>
              <a:t>	</a:t>
            </a:r>
            <a:endParaRPr lang="pl-PL" altLang="pl-PL" b="0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02A7418B-4D56-4201-A7FA-5A5F1CAF1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8275"/>
            <a:ext cx="1098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 b="0">
                <a:cs typeface="Times New Roman" panose="02020603050405020304" pitchFamily="18" charset="0"/>
              </a:rPr>
              <a:t>	</a:t>
            </a:r>
            <a:endParaRPr lang="pl-PL" altLang="pl-PL" b="0"/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BB827365-745C-454B-8941-894EFF71B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7238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 b="0">
                <a:cs typeface="Times New Roman" panose="02020603050405020304" pitchFamily="18" charset="0"/>
              </a:rPr>
              <a:t>	</a:t>
            </a:r>
            <a:endParaRPr lang="pl-PL" altLang="pl-PL" b="0"/>
          </a:p>
        </p:txBody>
      </p:sp>
      <p:sp>
        <p:nvSpPr>
          <p:cNvPr id="49161" name="Rectangle 9">
            <a:extLst>
              <a:ext uri="{FF2B5EF4-FFF2-40B4-BE49-F238E27FC236}">
                <a16:creationId xmlns:a16="http://schemas.microsoft.com/office/drawing/2014/main" id="{09F7A41D-BD09-4F39-961B-4F049B51A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6200"/>
            <a:ext cx="1098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 b="0">
                <a:cs typeface="Times New Roman" panose="02020603050405020304" pitchFamily="18" charset="0"/>
              </a:rPr>
              <a:t>	</a:t>
            </a:r>
            <a:endParaRPr lang="pl-PL" altLang="pl-PL" b="0"/>
          </a:p>
        </p:txBody>
      </p:sp>
      <p:sp>
        <p:nvSpPr>
          <p:cNvPr id="49162" name="Rectangle 10">
            <a:extLst>
              <a:ext uri="{FF2B5EF4-FFF2-40B4-BE49-F238E27FC236}">
                <a16:creationId xmlns:a16="http://schemas.microsoft.com/office/drawing/2014/main" id="{D2BAFF64-AD22-4D33-80AC-674DA1560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5163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 b="0">
                <a:cs typeface="Times New Roman" panose="02020603050405020304" pitchFamily="18" charset="0"/>
              </a:rPr>
              <a:t>	</a:t>
            </a:r>
            <a:endParaRPr lang="pl-PL" altLang="pl-PL" b="0"/>
          </a:p>
        </p:txBody>
      </p:sp>
      <p:sp>
        <p:nvSpPr>
          <p:cNvPr id="49163" name="Rectangle 11">
            <a:extLst>
              <a:ext uri="{FF2B5EF4-FFF2-40B4-BE49-F238E27FC236}">
                <a16:creationId xmlns:a16="http://schemas.microsoft.com/office/drawing/2014/main" id="{F48E49D9-5878-4814-AFF3-AA20B560B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64" name="Rectangle 12">
            <a:extLst>
              <a:ext uri="{FF2B5EF4-FFF2-40B4-BE49-F238E27FC236}">
                <a16:creationId xmlns:a16="http://schemas.microsoft.com/office/drawing/2014/main" id="{F4889376-CC32-483E-AD51-713185B6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735263"/>
            <a:ext cx="914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65" name="Rectangle 13">
            <a:extLst>
              <a:ext uri="{FF2B5EF4-FFF2-40B4-BE49-F238E27FC236}">
                <a16:creationId xmlns:a16="http://schemas.microsoft.com/office/drawing/2014/main" id="{ACC3352A-F032-4472-ACC7-8EAFFBC5E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3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66" name="Rectangle 14">
            <a:extLst>
              <a:ext uri="{FF2B5EF4-FFF2-40B4-BE49-F238E27FC236}">
                <a16:creationId xmlns:a16="http://schemas.microsoft.com/office/drawing/2014/main" id="{229DACE4-E45F-4904-8B62-22719C613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1438"/>
            <a:ext cx="1098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 b="0">
                <a:cs typeface="Times New Roman" panose="02020603050405020304" pitchFamily="18" charset="0"/>
              </a:rPr>
              <a:t>	</a:t>
            </a:r>
            <a:endParaRPr lang="pl-PL" altLang="pl-PL" b="0"/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AD605767-AEC0-4DDD-A0A9-E0322DBEE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0400"/>
            <a:ext cx="1098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 b="0">
                <a:cs typeface="Times New Roman" panose="02020603050405020304" pitchFamily="18" charset="0"/>
              </a:rPr>
              <a:t>	</a:t>
            </a:r>
            <a:endParaRPr lang="pl-PL" altLang="pl-PL" b="0"/>
          </a:p>
        </p:txBody>
      </p:sp>
      <p:sp>
        <p:nvSpPr>
          <p:cNvPr id="49168" name="Rectangle 16">
            <a:extLst>
              <a:ext uri="{FF2B5EF4-FFF2-40B4-BE49-F238E27FC236}">
                <a16:creationId xmlns:a16="http://schemas.microsoft.com/office/drawing/2014/main" id="{A9F04C38-0935-442C-BA58-C7C9A2188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747963"/>
            <a:ext cx="7223125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69" name="Rectangle 17">
            <a:extLst>
              <a:ext uri="{FF2B5EF4-FFF2-40B4-BE49-F238E27FC236}">
                <a16:creationId xmlns:a16="http://schemas.microsoft.com/office/drawing/2014/main" id="{0C0183B1-E665-4AD8-845F-995B9B4CF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747963"/>
            <a:ext cx="911225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70" name="Rectangle 18">
            <a:extLst>
              <a:ext uri="{FF2B5EF4-FFF2-40B4-BE49-F238E27FC236}">
                <a16:creationId xmlns:a16="http://schemas.microsoft.com/office/drawing/2014/main" id="{20CBC3DC-41B4-4D8E-ACCF-940595F0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2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9171" name="Rectangle 19">
            <a:extLst>
              <a:ext uri="{FF2B5EF4-FFF2-40B4-BE49-F238E27FC236}">
                <a16:creationId xmlns:a16="http://schemas.microsoft.com/office/drawing/2014/main" id="{C7F4ADB4-8469-472A-AF50-0FC22AF91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58888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/>
              <a:t>PRZEPISY , NORMY ……………..</a:t>
            </a:r>
          </a:p>
        </p:txBody>
      </p:sp>
      <p:pic>
        <p:nvPicPr>
          <p:cNvPr id="49172" name="Picture 5" descr="1 ZET">
            <a:extLst>
              <a:ext uri="{FF2B5EF4-FFF2-40B4-BE49-F238E27FC236}">
                <a16:creationId xmlns:a16="http://schemas.microsoft.com/office/drawing/2014/main" id="{27005628-F45C-45D3-B0CC-6C5882A3F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36838"/>
            <a:ext cx="6983413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8" name="Rectangle 3">
            <a:extLst>
              <a:ext uri="{FF2B5EF4-FFF2-40B4-BE49-F238E27FC236}">
                <a16:creationId xmlns:a16="http://schemas.microsoft.com/office/drawing/2014/main" id="{FD72D28C-BD3B-4F39-99FB-9D2C18DA2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57338"/>
            <a:ext cx="8569325" cy="4862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dirty="0"/>
              <a:t>PROJEKTOWANIE INSTALACJI OŚWIETLENIOWYCH</a:t>
            </a:r>
          </a:p>
          <a:p>
            <a:pPr eaLnBrk="1" hangingPunct="1">
              <a:defRPr/>
            </a:pPr>
            <a:endParaRPr lang="pl-PL" altLang="pl-PL" sz="1000" dirty="0"/>
          </a:p>
          <a:p>
            <a:pPr algn="ctr" eaLnBrk="1" hangingPunct="1">
              <a:defRPr/>
            </a:pPr>
            <a:r>
              <a:rPr lang="pl-PL" altLang="pl-PL" sz="1800" dirty="0">
                <a:solidFill>
                  <a:srgbClr val="000066"/>
                </a:solidFill>
                <a:latin typeface="Tahoma" pitchFamily="34" charset="0"/>
              </a:rPr>
              <a:t>INWESTOR </a:t>
            </a:r>
            <a:r>
              <a:rPr lang="pl-PL" altLang="pl-PL" sz="1800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 </a:t>
            </a:r>
            <a:r>
              <a:rPr lang="pl-PL" altLang="pl-PL" sz="1800" dirty="0">
                <a:solidFill>
                  <a:srgbClr val="000066"/>
                </a:solidFill>
                <a:latin typeface="Tahoma" pitchFamily="34" charset="0"/>
              </a:rPr>
              <a:t>PROJEKTANT </a:t>
            </a:r>
            <a:r>
              <a:rPr lang="pl-PL" altLang="pl-PL" dirty="0">
                <a:solidFill>
                  <a:srgbClr val="000066"/>
                </a:solidFill>
                <a:sym typeface="Symbol" pitchFamily="18" charset="2"/>
              </a:rPr>
              <a:t></a:t>
            </a:r>
            <a:r>
              <a:rPr lang="pl-PL" altLang="pl-PL" sz="1800" dirty="0">
                <a:solidFill>
                  <a:srgbClr val="000066"/>
                </a:solidFill>
                <a:latin typeface="Tahoma" pitchFamily="34" charset="0"/>
              </a:rPr>
              <a:t> DOSTAWCA </a:t>
            </a:r>
            <a:r>
              <a:rPr lang="pl-PL" altLang="pl-PL" dirty="0">
                <a:solidFill>
                  <a:srgbClr val="000066"/>
                </a:solidFill>
                <a:sym typeface="Symbol" pitchFamily="18" charset="2"/>
              </a:rPr>
              <a:t></a:t>
            </a:r>
            <a:r>
              <a:rPr lang="pl-PL" altLang="pl-PL" sz="1800" dirty="0">
                <a:solidFill>
                  <a:srgbClr val="000066"/>
                </a:solidFill>
                <a:latin typeface="Tahoma" pitchFamily="34" charset="0"/>
              </a:rPr>
              <a:t> WYKONAWCA</a:t>
            </a:r>
          </a:p>
          <a:p>
            <a:pPr eaLnBrk="1" hangingPunct="1">
              <a:defRPr/>
            </a:pPr>
            <a:r>
              <a:rPr lang="pl-PL" altLang="pl-PL" sz="1800" dirty="0">
                <a:solidFill>
                  <a:srgbClr val="000066"/>
                </a:solidFill>
                <a:latin typeface="Tahoma" pitchFamily="34" charset="0"/>
              </a:rPr>
              <a:t>         (użytkownik)</a:t>
            </a:r>
          </a:p>
          <a:p>
            <a:pPr eaLnBrk="1" hangingPunct="1">
              <a:defRPr/>
            </a:pPr>
            <a:endParaRPr lang="pl-PL" altLang="pl-PL" sz="1800" dirty="0">
              <a:solidFill>
                <a:srgbClr val="000066"/>
              </a:solidFill>
              <a:latin typeface="Tahoma" pitchFamily="34" charset="0"/>
            </a:endParaRPr>
          </a:p>
          <a:p>
            <a:pPr eaLnBrk="1" hangingPunct="1">
              <a:buFontTx/>
              <a:buAutoNum type="arabicPeriod"/>
              <a:defRPr/>
            </a:pPr>
            <a:r>
              <a:rPr lang="pl-PL" altLang="pl-PL" dirty="0"/>
              <a:t>PROJEKT </a:t>
            </a:r>
          </a:p>
          <a:p>
            <a:pPr eaLnBrk="1" hangingPunct="1">
              <a:defRPr/>
            </a:pPr>
            <a:r>
              <a:rPr lang="pl-PL" altLang="pl-PL" dirty="0"/>
              <a:t>		 2. MODYFIKACJE </a:t>
            </a:r>
          </a:p>
          <a:p>
            <a:pPr eaLnBrk="1" hangingPunct="1">
              <a:defRPr/>
            </a:pPr>
            <a:r>
              <a:rPr lang="pl-PL" altLang="pl-PL" dirty="0"/>
              <a:t>    		            3. PRZETARG</a:t>
            </a:r>
          </a:p>
          <a:p>
            <a:pPr eaLnBrk="1" hangingPunct="1">
              <a:defRPr/>
            </a:pPr>
            <a:r>
              <a:rPr lang="pl-PL" altLang="pl-PL" dirty="0"/>
              <a:t>				    4. MONTAŻ</a:t>
            </a:r>
          </a:p>
          <a:p>
            <a:pPr eaLnBrk="1" hangingPunct="1">
              <a:defRPr/>
            </a:pPr>
            <a:r>
              <a:rPr lang="pl-PL" altLang="pl-PL" dirty="0"/>
              <a:t>			</a:t>
            </a:r>
            <a:r>
              <a:rPr lang="pl-PL" altLang="pl-PL" sz="6000" dirty="0"/>
              <a:t>5. SPRAWDZENIA</a:t>
            </a:r>
          </a:p>
          <a:p>
            <a:pPr algn="r" eaLnBrk="1" hangingPunct="1">
              <a:defRPr/>
            </a:pP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Pomiary fotometryczne i elektryczne</a:t>
            </a:r>
            <a:endParaRPr lang="pl-PL" altLang="pl-PL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pl-PL" altLang="pl-PL" dirty="0"/>
              <a:t>						   6. EKSPLOATACJA</a:t>
            </a:r>
          </a:p>
        </p:txBody>
      </p:sp>
      <p:sp>
        <p:nvSpPr>
          <p:cNvPr id="49174" name="Prostokąt 1">
            <a:extLst>
              <a:ext uri="{FF2B5EF4-FFF2-40B4-BE49-F238E27FC236}">
                <a16:creationId xmlns:a16="http://schemas.microsoft.com/office/drawing/2014/main" id="{BD75B1C7-5C6A-4DAB-BC47-A1F0185F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9217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PODSUMOWANIE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D3F9B60-A3E3-450A-BAD7-83441B8E3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46"/>
    </mc:Choice>
    <mc:Fallback xmlns="">
      <p:transition spd="slow" advTm="173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FF3028D1-A50C-4291-A4C2-50095448F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36838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sz="2800">
                <a:solidFill>
                  <a:schemeClr val="tx1"/>
                </a:solidFill>
              </a:rPr>
              <a:t>DZIĘKUJĘ ZA   UWAGĘ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800">
              <a:solidFill>
                <a:schemeClr val="tx1"/>
              </a:solidFill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F9210B7-53EC-4A3D-BD78-09FD61C46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"/>
    </mc:Choice>
    <mc:Fallback xmlns="">
      <p:transition spd="slow" advTm="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az 3">
            <a:extLst>
              <a:ext uri="{FF2B5EF4-FFF2-40B4-BE49-F238E27FC236}">
                <a16:creationId xmlns:a16="http://schemas.microsoft.com/office/drawing/2014/main" id="{623ABEC3-6553-4402-A82B-F0D40B61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224338"/>
            <a:ext cx="91138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az 4">
            <a:extLst>
              <a:ext uri="{FF2B5EF4-FFF2-40B4-BE49-F238E27FC236}">
                <a16:creationId xmlns:a16="http://schemas.microsoft.com/office/drawing/2014/main" id="{214D865B-DEC7-4BC4-ABC4-EE0BC575F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557338"/>
            <a:ext cx="593248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>
            <a:extLst>
              <a:ext uri="{FF2B5EF4-FFF2-40B4-BE49-F238E27FC236}">
                <a16:creationId xmlns:a16="http://schemas.microsoft.com/office/drawing/2014/main" id="{2115FDE4-F44F-49A7-85F0-34A049F0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938713"/>
            <a:ext cx="66294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36">
            <a:extLst>
              <a:ext uri="{FF2B5EF4-FFF2-40B4-BE49-F238E27FC236}">
                <a16:creationId xmlns:a16="http://schemas.microsoft.com/office/drawing/2014/main" id="{5C087420-1670-421D-8217-4E2A08249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069975"/>
            <a:ext cx="10985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Obraz 1">
            <a:extLst>
              <a:ext uri="{FF2B5EF4-FFF2-40B4-BE49-F238E27FC236}">
                <a16:creationId xmlns:a16="http://schemas.microsoft.com/office/drawing/2014/main" id="{1B10E332-7FE3-4A43-886E-5EAB9D98B2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4629150"/>
            <a:ext cx="24812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1">
            <a:extLst>
              <a:ext uri="{FF2B5EF4-FFF2-40B4-BE49-F238E27FC236}">
                <a16:creationId xmlns:a16="http://schemas.microsoft.com/office/drawing/2014/main" id="{7B24CA8A-45FF-4F0D-AC8D-44694B6D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2630488"/>
            <a:ext cx="24098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1BA9145-7B26-4A5C-8C6C-29D0D3EDC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93"/>
    </mc:Choice>
    <mc:Fallback xmlns="">
      <p:transition spd="slow" advTm="12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BC78AB-46A4-4435-A2C3-A9D03C81DC14}"/>
              </a:ext>
            </a:extLst>
          </p:cNvPr>
          <p:cNvSpPr txBox="1">
            <a:spLocks/>
          </p:cNvSpPr>
          <p:nvPr/>
        </p:nvSpPr>
        <p:spPr>
          <a:xfrm>
            <a:off x="468313" y="1412875"/>
            <a:ext cx="8229600" cy="44640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= P t = U I cos</a:t>
            </a:r>
            <a:r>
              <a:rPr lang="pl-PL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</a:p>
          <a:p>
            <a:pPr marL="0" indent="0">
              <a:defRPr/>
            </a:pPr>
            <a:endParaRPr lang="pl-PL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defRPr/>
            </a:pPr>
            <a:endParaRPr lang="pl-PL" sz="5400" dirty="0"/>
          </a:p>
          <a:p>
            <a:pPr marL="0" indent="0" algn="r">
              <a:defRPr/>
            </a:pPr>
            <a:r>
              <a:rPr lang="pl-PL" sz="5400" dirty="0"/>
              <a:t>	           </a:t>
            </a:r>
          </a:p>
          <a:p>
            <a:pPr marL="0" indent="0" algn="r">
              <a:defRPr/>
            </a:pPr>
            <a:r>
              <a:rPr lang="pl-PL" sz="5400" dirty="0">
                <a:sym typeface="Symbol"/>
              </a:rPr>
              <a:t>                   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</a:t>
            </a:r>
          </a:p>
        </p:txBody>
      </p:sp>
      <p:pic>
        <p:nvPicPr>
          <p:cNvPr id="13315" name="Picture 6" descr="1">
            <a:extLst>
              <a:ext uri="{FF2B5EF4-FFF2-40B4-BE49-F238E27FC236}">
                <a16:creationId xmlns:a16="http://schemas.microsoft.com/office/drawing/2014/main" id="{253C772C-F67C-4DCD-828E-A8850F0F9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068513"/>
            <a:ext cx="67881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az 1">
            <a:extLst>
              <a:ext uri="{FF2B5EF4-FFF2-40B4-BE49-F238E27FC236}">
                <a16:creationId xmlns:a16="http://schemas.microsoft.com/office/drawing/2014/main" id="{14547B64-D7BB-440D-A8B5-BC56F38D8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12888"/>
            <a:ext cx="1647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957D632-8BFC-409A-A2CA-6085497C6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1"/>
    </mc:Choice>
    <mc:Fallback xmlns="">
      <p:transition spd="slow" advTm="25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az 1">
            <a:extLst>
              <a:ext uri="{FF2B5EF4-FFF2-40B4-BE49-F238E27FC236}">
                <a16:creationId xmlns:a16="http://schemas.microsoft.com/office/drawing/2014/main" id="{09389E95-7E19-4A06-912A-D6F86FAC3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12888"/>
            <a:ext cx="1647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http://www.kreocen.pl/img/z/0/p/1541393/1/FERROCORE-Dlawik-drutowy-15mH-3A-45m-THT-25120C-250V-DLE-152U-3A.jpg">
            <a:extLst>
              <a:ext uri="{FF2B5EF4-FFF2-40B4-BE49-F238E27FC236}">
                <a16:creationId xmlns:a16="http://schemas.microsoft.com/office/drawing/2014/main" id="{773A1F28-8832-4B21-B471-72FA81FD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3000375"/>
            <a:ext cx="2058987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D588B28-8E4C-43A8-952F-E8EDCC18B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4545013"/>
            <a:ext cx="16954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az 2">
            <a:extLst>
              <a:ext uri="{FF2B5EF4-FFF2-40B4-BE49-F238E27FC236}">
                <a16:creationId xmlns:a16="http://schemas.microsoft.com/office/drawing/2014/main" id="{70BA9A7A-9658-4441-B7A2-C511D9B0E6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30338"/>
            <a:ext cx="5713413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8E95D11-F71E-48A6-AB32-6EF1C46BD9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2227263"/>
            <a:ext cx="6202363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82DDF89-B5E4-4BCF-8AB9-9F31B039DC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74975"/>
            <a:ext cx="63023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CE3C5199-B615-4135-AEC8-8527BDA1BD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92"/>
    </mc:Choice>
    <mc:Fallback xmlns="">
      <p:transition spd="slow" advTm="66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az 1">
            <a:extLst>
              <a:ext uri="{FF2B5EF4-FFF2-40B4-BE49-F238E27FC236}">
                <a16:creationId xmlns:a16="http://schemas.microsoft.com/office/drawing/2014/main" id="{9A7CD155-A6AF-44FB-9944-96534FA27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9038"/>
            <a:ext cx="46736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az 3">
            <a:extLst>
              <a:ext uri="{FF2B5EF4-FFF2-40B4-BE49-F238E27FC236}">
                <a16:creationId xmlns:a16="http://schemas.microsoft.com/office/drawing/2014/main" id="{138E55EE-82CC-4392-9C59-444AF672E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1341438"/>
            <a:ext cx="40989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az 2">
            <a:extLst>
              <a:ext uri="{FF2B5EF4-FFF2-40B4-BE49-F238E27FC236}">
                <a16:creationId xmlns:a16="http://schemas.microsoft.com/office/drawing/2014/main" id="{946F5A2F-BB3B-413E-A10E-C5AC54ECF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521652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az 4">
            <a:extLst>
              <a:ext uri="{FF2B5EF4-FFF2-40B4-BE49-F238E27FC236}">
                <a16:creationId xmlns:a16="http://schemas.microsoft.com/office/drawing/2014/main" id="{CEF9EE76-AFBE-4E51-B7F5-AD451B017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841750"/>
            <a:ext cx="31178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az 6">
            <a:extLst>
              <a:ext uri="{FF2B5EF4-FFF2-40B4-BE49-F238E27FC236}">
                <a16:creationId xmlns:a16="http://schemas.microsoft.com/office/drawing/2014/main" id="{3F225A38-16C2-43DC-B47B-244569344E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5019675"/>
            <a:ext cx="17716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az 7">
            <a:extLst>
              <a:ext uri="{FF2B5EF4-FFF2-40B4-BE49-F238E27FC236}">
                <a16:creationId xmlns:a16="http://schemas.microsoft.com/office/drawing/2014/main" id="{4D47E9B6-AC69-44D2-8268-2D5EF2E79E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3859213"/>
            <a:ext cx="17526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2F0071A-3997-4044-B7A2-0DDDDD40A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94"/>
    </mc:Choice>
    <mc:Fallback xmlns="">
      <p:transition spd="slow" advTm="4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rostokąt 1">
            <a:extLst>
              <a:ext uri="{FF2B5EF4-FFF2-40B4-BE49-F238E27FC236}">
                <a16:creationId xmlns:a16="http://schemas.microsoft.com/office/drawing/2014/main" id="{4AEE0997-9CA0-4DE9-837C-729CFD5D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3038"/>
            <a:ext cx="9144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PN-EN 61347-1</a:t>
            </a:r>
          </a:p>
          <a:p>
            <a:pPr eaLnBrk="1" hangingPunct="1"/>
            <a:r>
              <a:rPr lang="pl-PL" altLang="pl-PL"/>
              <a:t>Urządzenia do lamp -- Część 1: Wymagania ogólne </a:t>
            </a:r>
          </a:p>
          <a:p>
            <a:pPr eaLnBrk="1" hangingPunct="1"/>
            <a:r>
              <a:rPr lang="pl-PL" altLang="pl-PL"/>
              <a:t>i bezpieczeństwa</a:t>
            </a:r>
          </a:p>
          <a:p>
            <a:pPr eaLnBrk="1" hangingPunct="1"/>
            <a:endParaRPr lang="pl-PL" altLang="pl-PL" sz="1000"/>
          </a:p>
          <a:p>
            <a:pPr eaLnBrk="1" hangingPunct="1"/>
            <a:r>
              <a:rPr lang="pl-PL" altLang="pl-PL"/>
              <a:t>PN-EN 61347-2-11</a:t>
            </a:r>
          </a:p>
          <a:p>
            <a:pPr eaLnBrk="1" hangingPunct="1"/>
            <a:r>
              <a:rPr lang="pl-PL" altLang="pl-PL"/>
              <a:t>Urządzenia do lamp -- Część 2-11: </a:t>
            </a:r>
          </a:p>
          <a:p>
            <a:pPr eaLnBrk="1" hangingPunct="1"/>
            <a:r>
              <a:rPr lang="pl-PL" altLang="pl-PL"/>
              <a:t>Wymagania szczegółowe dotyczące </a:t>
            </a:r>
          </a:p>
          <a:p>
            <a:pPr eaLnBrk="1" hangingPunct="1"/>
            <a:r>
              <a:rPr lang="pl-PL" altLang="pl-PL"/>
              <a:t>różnorodnych układów elektronicznych </a:t>
            </a:r>
          </a:p>
          <a:p>
            <a:pPr eaLnBrk="1" hangingPunct="1"/>
            <a:r>
              <a:rPr lang="pl-PL" altLang="pl-PL"/>
              <a:t>stosowanych w oprawach oświetleniowych</a:t>
            </a:r>
          </a:p>
          <a:p>
            <a:pPr eaLnBrk="1" hangingPunct="1"/>
            <a:endParaRPr lang="pl-PL" altLang="pl-PL" sz="1000"/>
          </a:p>
          <a:p>
            <a:pPr eaLnBrk="1" hangingPunct="1"/>
            <a:r>
              <a:rPr lang="pl-PL" altLang="pl-PL"/>
              <a:t>PN-EN 61347-2-13 </a:t>
            </a:r>
          </a:p>
          <a:p>
            <a:pPr eaLnBrk="1" hangingPunct="1"/>
            <a:r>
              <a:rPr lang="pl-PL" altLang="pl-PL"/>
              <a:t>Urządzenia do lamp -- Część 2-13: Wymagania szczegółowe dotyczące elektronicznych urządzeń sterujących zasilanych prądem stałym lub prądem przemiennym do modułów LED</a:t>
            </a:r>
          </a:p>
        </p:txBody>
      </p:sp>
      <p:pic>
        <p:nvPicPr>
          <p:cNvPr id="16387" name="Picture 2" descr="http://sklep.kurczoba.pl/userdata/gfx/707a027cf1664d64ad77c482da2f899e.jpg">
            <a:extLst>
              <a:ext uri="{FF2B5EF4-FFF2-40B4-BE49-F238E27FC236}">
                <a16:creationId xmlns:a16="http://schemas.microsoft.com/office/drawing/2014/main" id="{E310A8F5-1E74-4F50-AFD1-9EC6EDBC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425700"/>
            <a:ext cx="27305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A3E604E-4175-445D-8FD0-37DC0A3E5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51"/>
    </mc:Choice>
    <mc:Fallback xmlns="">
      <p:transition spd="slow" advTm="4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.8|30|9.2"/>
</p:tagLst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1398</Words>
  <Application>Microsoft Office PowerPoint</Application>
  <PresentationFormat>Pokaz na ekranie (4:3)</PresentationFormat>
  <Paragraphs>383</Paragraphs>
  <Slides>42</Slides>
  <Notes>3</Notes>
  <HiddenSlides>0</HiddenSlides>
  <MMClips>42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50" baseType="lpstr">
      <vt:lpstr>Arial</vt:lpstr>
      <vt:lpstr>Arial Narrow</vt:lpstr>
      <vt:lpstr>Calibri</vt:lpstr>
      <vt:lpstr>Calibri Light</vt:lpstr>
      <vt:lpstr>Symbol</vt:lpstr>
      <vt:lpstr>Tahoma</vt:lpstr>
      <vt:lpstr>Times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 K</dc:creator>
  <cp:lastModifiedBy>Marek K</cp:lastModifiedBy>
  <cp:revision>8</cp:revision>
  <dcterms:created xsi:type="dcterms:W3CDTF">2019-12-08T12:02:27Z</dcterms:created>
  <dcterms:modified xsi:type="dcterms:W3CDTF">2019-12-17T11:23:08Z</dcterms:modified>
</cp:coreProperties>
</file>