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5" r:id="rId1"/>
  </p:sldMasterIdLst>
  <p:notesMasterIdLst>
    <p:notesMasterId r:id="rId33"/>
  </p:notesMasterIdLst>
  <p:sldIdLst>
    <p:sldId id="277" r:id="rId2"/>
    <p:sldId id="692" r:id="rId3"/>
    <p:sldId id="694" r:id="rId4"/>
    <p:sldId id="693" r:id="rId5"/>
    <p:sldId id="695" r:id="rId6"/>
    <p:sldId id="696" r:id="rId7"/>
    <p:sldId id="697" r:id="rId8"/>
    <p:sldId id="667" r:id="rId9"/>
    <p:sldId id="668" r:id="rId10"/>
    <p:sldId id="669" r:id="rId11"/>
    <p:sldId id="292" r:id="rId12"/>
    <p:sldId id="287" r:id="rId13"/>
    <p:sldId id="293" r:id="rId14"/>
    <p:sldId id="289" r:id="rId15"/>
    <p:sldId id="290" r:id="rId16"/>
    <p:sldId id="291" r:id="rId17"/>
    <p:sldId id="271" r:id="rId18"/>
    <p:sldId id="318" r:id="rId19"/>
    <p:sldId id="304" r:id="rId20"/>
    <p:sldId id="305" r:id="rId21"/>
    <p:sldId id="297" r:id="rId22"/>
    <p:sldId id="306" r:id="rId23"/>
    <p:sldId id="298" r:id="rId24"/>
    <p:sldId id="299" r:id="rId25"/>
    <p:sldId id="300" r:id="rId26"/>
    <p:sldId id="312" r:id="rId27"/>
    <p:sldId id="275" r:id="rId28"/>
    <p:sldId id="316" r:id="rId29"/>
    <p:sldId id="688" r:id="rId30"/>
    <p:sldId id="690" r:id="rId31"/>
    <p:sldId id="868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996" y="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J:\archeo%20II\TARNASLIGHT\a%20TARNASLIGHT%20SZKOLENIA\TORU&#323;%20IV%202016\DISANO\POMIARY%20TECHNOLIGHT\POMIARY%20ROLLE%201-10\ROLLE.xls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J:\archeo%20II\TARNASLIGHT\a%20TARNASLIGHT%20SZKOLENIA\TORU&#323;%20IV%202016\DISANO\POMIARY%20TECHNOLIGHT\POMIARY%20ROLLE%201-10\ROLLE.xls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J:\archeo%20II\TARNASLIGHT\a%20TARNASLIGHT%20SZKOLENIA\TORU&#323;%20IV%202016\DISANO\POMIARY%20TECHNOLIGHT\POMIARY%20ROLLE%201-10\ROLLE.xls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J:\archeo%20II\TARNASLIGHT\a%20TARNASLIGHT%20SZKOLENIA\TORU&#323;%20IV%202016\DISANO\POMIARY%20TECHNOLIGHT\POMIARY%20ROLLE%201-10\ROLLE.xls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pl-PL" b="1" baseline="0">
                <a:solidFill>
                  <a:sysClr val="windowText" lastClr="000000"/>
                </a:solidFill>
              </a:rPr>
              <a:t>I = f(Us)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Arkusz1!$A$1:$A$19</c:f>
              <c:numCache>
                <c:formatCode>General</c:formatCode>
                <c:ptCount val="19"/>
                <c:pt idx="0">
                  <c:v>10</c:v>
                </c:pt>
                <c:pt idx="1">
                  <c:v>9.5</c:v>
                </c:pt>
                <c:pt idx="2">
                  <c:v>9</c:v>
                </c:pt>
                <c:pt idx="3">
                  <c:v>8.5</c:v>
                </c:pt>
                <c:pt idx="4">
                  <c:v>8</c:v>
                </c:pt>
                <c:pt idx="5">
                  <c:v>7.5</c:v>
                </c:pt>
                <c:pt idx="6">
                  <c:v>7</c:v>
                </c:pt>
                <c:pt idx="7">
                  <c:v>6.5</c:v>
                </c:pt>
                <c:pt idx="8">
                  <c:v>6</c:v>
                </c:pt>
                <c:pt idx="9">
                  <c:v>5.5</c:v>
                </c:pt>
                <c:pt idx="10">
                  <c:v>5</c:v>
                </c:pt>
                <c:pt idx="11">
                  <c:v>4.5</c:v>
                </c:pt>
                <c:pt idx="12">
                  <c:v>4</c:v>
                </c:pt>
                <c:pt idx="13">
                  <c:v>3.5</c:v>
                </c:pt>
                <c:pt idx="14">
                  <c:v>3</c:v>
                </c:pt>
                <c:pt idx="15">
                  <c:v>2.5</c:v>
                </c:pt>
                <c:pt idx="16">
                  <c:v>2</c:v>
                </c:pt>
                <c:pt idx="17">
                  <c:v>1.5</c:v>
                </c:pt>
                <c:pt idx="18">
                  <c:v>1</c:v>
                </c:pt>
              </c:numCache>
            </c:numRef>
          </c:xVal>
          <c:yVal>
            <c:numRef>
              <c:f>Arkusz1!$B$1:$B$19</c:f>
              <c:numCache>
                <c:formatCode>General</c:formatCode>
                <c:ptCount val="19"/>
                <c:pt idx="0">
                  <c:v>0.51700000000000002</c:v>
                </c:pt>
                <c:pt idx="1">
                  <c:v>0.51800000000000002</c:v>
                </c:pt>
                <c:pt idx="2">
                  <c:v>0.51800000000000002</c:v>
                </c:pt>
                <c:pt idx="3">
                  <c:v>0.51900000000000002</c:v>
                </c:pt>
                <c:pt idx="4">
                  <c:v>0.51900000000000002</c:v>
                </c:pt>
                <c:pt idx="5">
                  <c:v>0.49</c:v>
                </c:pt>
                <c:pt idx="6">
                  <c:v>0.46500000000000002</c:v>
                </c:pt>
                <c:pt idx="7">
                  <c:v>0.43099999999999999</c:v>
                </c:pt>
                <c:pt idx="8">
                  <c:v>0.40400000000000003</c:v>
                </c:pt>
                <c:pt idx="9">
                  <c:v>0.36599999999999999</c:v>
                </c:pt>
                <c:pt idx="10">
                  <c:v>0.34200000000000003</c:v>
                </c:pt>
                <c:pt idx="11">
                  <c:v>0.308</c:v>
                </c:pt>
                <c:pt idx="12">
                  <c:v>0.28499999999999998</c:v>
                </c:pt>
                <c:pt idx="13">
                  <c:v>0.251</c:v>
                </c:pt>
                <c:pt idx="14">
                  <c:v>0.23300000000000001</c:v>
                </c:pt>
                <c:pt idx="15">
                  <c:v>0.19500000000000001</c:v>
                </c:pt>
                <c:pt idx="16">
                  <c:v>0.16800000000000001</c:v>
                </c:pt>
                <c:pt idx="17">
                  <c:v>0.16300000000000001</c:v>
                </c:pt>
                <c:pt idx="18">
                  <c:v>0.14899999999999999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F9DE-47E5-B141-59D67F3D59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32299200"/>
        <c:axId val="332299744"/>
      </c:scatterChart>
      <c:valAx>
        <c:axId val="332299200"/>
        <c:scaling>
          <c:orientation val="maxMin"/>
          <c:max val="10"/>
          <c:min val="1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0" vert="horz"/>
          <a:lstStyle/>
          <a:p>
            <a:pPr>
              <a:defRPr sz="9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pl-PL"/>
          </a:p>
        </c:txPr>
        <c:crossAx val="332299744"/>
        <c:crosses val="autoZero"/>
        <c:crossBetween val="midCat"/>
        <c:majorUnit val="0.5"/>
      </c:valAx>
      <c:valAx>
        <c:axId val="332299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32299200"/>
        <c:crosses val="max"/>
        <c:crossBetween val="midCat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b="1">
                <a:solidFill>
                  <a:sysClr val="windowText" lastClr="000000"/>
                </a:solidFill>
              </a:rPr>
              <a:t>P = f(Us)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Arkusz1!$A$26:$A$44</c:f>
              <c:numCache>
                <c:formatCode>General</c:formatCode>
                <c:ptCount val="19"/>
                <c:pt idx="0">
                  <c:v>10</c:v>
                </c:pt>
                <c:pt idx="1">
                  <c:v>9.5</c:v>
                </c:pt>
                <c:pt idx="2">
                  <c:v>9</c:v>
                </c:pt>
                <c:pt idx="3">
                  <c:v>8.5</c:v>
                </c:pt>
                <c:pt idx="4">
                  <c:v>8</c:v>
                </c:pt>
                <c:pt idx="5">
                  <c:v>7.5</c:v>
                </c:pt>
                <c:pt idx="6">
                  <c:v>7</c:v>
                </c:pt>
                <c:pt idx="7">
                  <c:v>6.5</c:v>
                </c:pt>
                <c:pt idx="8">
                  <c:v>6</c:v>
                </c:pt>
                <c:pt idx="9">
                  <c:v>5.5</c:v>
                </c:pt>
                <c:pt idx="10">
                  <c:v>5</c:v>
                </c:pt>
                <c:pt idx="11">
                  <c:v>4.5</c:v>
                </c:pt>
                <c:pt idx="12">
                  <c:v>4</c:v>
                </c:pt>
                <c:pt idx="13">
                  <c:v>3.5</c:v>
                </c:pt>
                <c:pt idx="14">
                  <c:v>3</c:v>
                </c:pt>
                <c:pt idx="15">
                  <c:v>2.5</c:v>
                </c:pt>
                <c:pt idx="16">
                  <c:v>2</c:v>
                </c:pt>
                <c:pt idx="17">
                  <c:v>1.5</c:v>
                </c:pt>
                <c:pt idx="18">
                  <c:v>1</c:v>
                </c:pt>
              </c:numCache>
            </c:numRef>
          </c:cat>
          <c:val>
            <c:numRef>
              <c:f>Arkusz1!$B$26:$B$44</c:f>
              <c:numCache>
                <c:formatCode>General</c:formatCode>
                <c:ptCount val="19"/>
                <c:pt idx="0">
                  <c:v>115.3</c:v>
                </c:pt>
                <c:pt idx="1">
                  <c:v>115.4</c:v>
                </c:pt>
                <c:pt idx="2">
                  <c:v>115.3</c:v>
                </c:pt>
                <c:pt idx="3">
                  <c:v>115.6</c:v>
                </c:pt>
                <c:pt idx="4">
                  <c:v>115.6</c:v>
                </c:pt>
                <c:pt idx="5">
                  <c:v>108.7</c:v>
                </c:pt>
                <c:pt idx="6">
                  <c:v>102.4</c:v>
                </c:pt>
                <c:pt idx="7">
                  <c:v>94.79</c:v>
                </c:pt>
                <c:pt idx="8">
                  <c:v>88.32</c:v>
                </c:pt>
                <c:pt idx="9">
                  <c:v>79.260000000000005</c:v>
                </c:pt>
                <c:pt idx="10">
                  <c:v>73.47</c:v>
                </c:pt>
                <c:pt idx="11">
                  <c:v>65.36</c:v>
                </c:pt>
                <c:pt idx="12">
                  <c:v>59.56</c:v>
                </c:pt>
                <c:pt idx="13">
                  <c:v>51.16</c:v>
                </c:pt>
                <c:pt idx="14">
                  <c:v>44.13</c:v>
                </c:pt>
                <c:pt idx="15">
                  <c:v>36.79</c:v>
                </c:pt>
                <c:pt idx="16">
                  <c:v>29.3</c:v>
                </c:pt>
                <c:pt idx="17">
                  <c:v>22.33</c:v>
                </c:pt>
                <c:pt idx="18">
                  <c:v>14.49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066-4323-AEC8-AAEEB4D209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32307360"/>
        <c:axId val="332302464"/>
      </c:lineChart>
      <c:catAx>
        <c:axId val="332307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32302464"/>
        <c:crosses val="autoZero"/>
        <c:auto val="1"/>
        <c:lblAlgn val="ctr"/>
        <c:lblOffset val="100"/>
        <c:noMultiLvlLbl val="0"/>
      </c:catAx>
      <c:valAx>
        <c:axId val="332302464"/>
        <c:scaling>
          <c:orientation val="minMax"/>
          <c:max val="12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32307360"/>
        <c:crosses val="autoZero"/>
        <c:crossBetween val="between"/>
      </c:valAx>
      <c:spPr>
        <a:noFill/>
        <a:ln>
          <a:solidFill>
            <a:schemeClr val="tx1">
              <a:lumMod val="15000"/>
              <a:lumOff val="85000"/>
            </a:schemeClr>
          </a:solidFill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sz="1400" b="0" i="0" u="none" strike="noStrike" baseline="0">
                <a:solidFill>
                  <a:sysClr val="windowText" lastClr="000000"/>
                </a:solidFill>
                <a:effectLst/>
              </a:rPr>
              <a:t>Q = f(Us)</a:t>
            </a:r>
            <a:endParaRPr lang="pl-PL">
              <a:solidFill>
                <a:sysClr val="windowText" lastClr="000000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Arkusz1!$A$47:$A$65</c:f>
              <c:numCache>
                <c:formatCode>General</c:formatCode>
                <c:ptCount val="19"/>
                <c:pt idx="0">
                  <c:v>10</c:v>
                </c:pt>
                <c:pt idx="1">
                  <c:v>9.5</c:v>
                </c:pt>
                <c:pt idx="2">
                  <c:v>9</c:v>
                </c:pt>
                <c:pt idx="3">
                  <c:v>8.5</c:v>
                </c:pt>
                <c:pt idx="4">
                  <c:v>8</c:v>
                </c:pt>
                <c:pt idx="5">
                  <c:v>7.5</c:v>
                </c:pt>
                <c:pt idx="6">
                  <c:v>7</c:v>
                </c:pt>
                <c:pt idx="7">
                  <c:v>6.5</c:v>
                </c:pt>
                <c:pt idx="8">
                  <c:v>6</c:v>
                </c:pt>
                <c:pt idx="9">
                  <c:v>5.5</c:v>
                </c:pt>
                <c:pt idx="10">
                  <c:v>5</c:v>
                </c:pt>
                <c:pt idx="11">
                  <c:v>4.5</c:v>
                </c:pt>
                <c:pt idx="12">
                  <c:v>4</c:v>
                </c:pt>
                <c:pt idx="13">
                  <c:v>3.5</c:v>
                </c:pt>
                <c:pt idx="14">
                  <c:v>3</c:v>
                </c:pt>
                <c:pt idx="15">
                  <c:v>2.5</c:v>
                </c:pt>
                <c:pt idx="16">
                  <c:v>2</c:v>
                </c:pt>
                <c:pt idx="17">
                  <c:v>1.5</c:v>
                </c:pt>
                <c:pt idx="18">
                  <c:v>1</c:v>
                </c:pt>
              </c:numCache>
            </c:numRef>
          </c:cat>
          <c:val>
            <c:numRef>
              <c:f>Arkusz1!$B$47:$B$65</c:f>
              <c:numCache>
                <c:formatCode>General</c:formatCode>
                <c:ptCount val="19"/>
                <c:pt idx="0">
                  <c:v>-29.08</c:v>
                </c:pt>
                <c:pt idx="1">
                  <c:v>-29.08</c:v>
                </c:pt>
                <c:pt idx="2">
                  <c:v>-29</c:v>
                </c:pt>
                <c:pt idx="3">
                  <c:v>-29.13</c:v>
                </c:pt>
                <c:pt idx="4">
                  <c:v>-29</c:v>
                </c:pt>
                <c:pt idx="5">
                  <c:v>-28.78</c:v>
                </c:pt>
                <c:pt idx="6">
                  <c:v>-28.5</c:v>
                </c:pt>
                <c:pt idx="7">
                  <c:v>-28.26</c:v>
                </c:pt>
                <c:pt idx="8">
                  <c:v>-27.91</c:v>
                </c:pt>
                <c:pt idx="9">
                  <c:v>-27.54</c:v>
                </c:pt>
                <c:pt idx="10">
                  <c:v>-27.22</c:v>
                </c:pt>
                <c:pt idx="11">
                  <c:v>-26.84</c:v>
                </c:pt>
                <c:pt idx="12">
                  <c:v>-26.43</c:v>
                </c:pt>
                <c:pt idx="13">
                  <c:v>-26.08</c:v>
                </c:pt>
                <c:pt idx="14">
                  <c:v>-25.56</c:v>
                </c:pt>
                <c:pt idx="15">
                  <c:v>-25.08</c:v>
                </c:pt>
                <c:pt idx="16">
                  <c:v>-24.41</c:v>
                </c:pt>
                <c:pt idx="17">
                  <c:v>-27.88</c:v>
                </c:pt>
                <c:pt idx="18">
                  <c:v>-28.01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102-458A-A370-0ABC2158F9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32304096"/>
        <c:axId val="332293216"/>
      </c:lineChart>
      <c:catAx>
        <c:axId val="332304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32293216"/>
        <c:crosses val="autoZero"/>
        <c:auto val="1"/>
        <c:lblAlgn val="ctr"/>
        <c:lblOffset val="100"/>
        <c:noMultiLvlLbl val="0"/>
      </c:catAx>
      <c:valAx>
        <c:axId val="332293216"/>
        <c:scaling>
          <c:orientation val="minMax"/>
          <c:max val="-2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solidFill>
            <a:sysClr val="window" lastClr="FFFFFF"/>
          </a:solidFill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32304096"/>
        <c:crosses val="autoZero"/>
        <c:crossBetween val="between"/>
      </c:valAx>
      <c:spPr>
        <a:solidFill>
          <a:schemeClr val="bg1"/>
        </a:solidFill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sz="1800" b="0" i="0" baseline="0">
                <a:solidFill>
                  <a:sysClr val="windowText" lastClr="000000"/>
                </a:solidFill>
                <a:effectLst/>
              </a:rPr>
              <a:t>tg = f(Us)</a:t>
            </a:r>
            <a:endParaRPr lang="pl-PL">
              <a:solidFill>
                <a:sysClr val="windowText" lastClr="000000"/>
              </a:solidFill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Arkusz1!$A$68:$A$86</c:f>
              <c:numCache>
                <c:formatCode>General</c:formatCode>
                <c:ptCount val="19"/>
                <c:pt idx="0">
                  <c:v>10</c:v>
                </c:pt>
                <c:pt idx="1">
                  <c:v>9.5</c:v>
                </c:pt>
                <c:pt idx="2">
                  <c:v>9</c:v>
                </c:pt>
                <c:pt idx="3">
                  <c:v>8.5</c:v>
                </c:pt>
                <c:pt idx="4">
                  <c:v>8</c:v>
                </c:pt>
                <c:pt idx="5">
                  <c:v>7.5</c:v>
                </c:pt>
                <c:pt idx="6">
                  <c:v>7</c:v>
                </c:pt>
                <c:pt idx="7">
                  <c:v>6.5</c:v>
                </c:pt>
                <c:pt idx="8">
                  <c:v>6</c:v>
                </c:pt>
                <c:pt idx="9">
                  <c:v>5.5</c:v>
                </c:pt>
                <c:pt idx="10">
                  <c:v>5</c:v>
                </c:pt>
                <c:pt idx="11">
                  <c:v>4.5</c:v>
                </c:pt>
                <c:pt idx="12">
                  <c:v>4</c:v>
                </c:pt>
                <c:pt idx="13">
                  <c:v>3.5</c:v>
                </c:pt>
                <c:pt idx="14">
                  <c:v>3</c:v>
                </c:pt>
                <c:pt idx="15">
                  <c:v>2.5</c:v>
                </c:pt>
                <c:pt idx="16">
                  <c:v>2</c:v>
                </c:pt>
                <c:pt idx="17">
                  <c:v>1.5</c:v>
                </c:pt>
                <c:pt idx="18">
                  <c:v>1</c:v>
                </c:pt>
              </c:numCache>
            </c:numRef>
          </c:cat>
          <c:val>
            <c:numRef>
              <c:f>Arkusz1!$B$68:$B$86</c:f>
              <c:numCache>
                <c:formatCode>General</c:formatCode>
                <c:ptCount val="19"/>
                <c:pt idx="0">
                  <c:v>-0.252</c:v>
                </c:pt>
                <c:pt idx="1">
                  <c:v>-0.252</c:v>
                </c:pt>
                <c:pt idx="2">
                  <c:v>-0.251</c:v>
                </c:pt>
                <c:pt idx="3">
                  <c:v>-0.252</c:v>
                </c:pt>
                <c:pt idx="4">
                  <c:v>-0.251</c:v>
                </c:pt>
                <c:pt idx="5">
                  <c:v>-0.26500000000000001</c:v>
                </c:pt>
                <c:pt idx="6">
                  <c:v>-0.27800000000000002</c:v>
                </c:pt>
                <c:pt idx="7">
                  <c:v>-0.29799999999999999</c:v>
                </c:pt>
                <c:pt idx="8">
                  <c:v>-0.316</c:v>
                </c:pt>
                <c:pt idx="9">
                  <c:v>-0.34699999999999998</c:v>
                </c:pt>
                <c:pt idx="10">
                  <c:v>-0.37</c:v>
                </c:pt>
                <c:pt idx="11">
                  <c:v>-0.41099999999999998</c:v>
                </c:pt>
                <c:pt idx="12">
                  <c:v>-0.44400000000000001</c:v>
                </c:pt>
                <c:pt idx="13">
                  <c:v>-0.51</c:v>
                </c:pt>
                <c:pt idx="14">
                  <c:v>-0.57899999999999996</c:v>
                </c:pt>
                <c:pt idx="15">
                  <c:v>-0.68200000000000005</c:v>
                </c:pt>
                <c:pt idx="16">
                  <c:v>-0.83299999999999996</c:v>
                </c:pt>
                <c:pt idx="17">
                  <c:v>-1.2490000000000001</c:v>
                </c:pt>
                <c:pt idx="18">
                  <c:v>-1.9319999999999999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851-42D8-B991-7711418592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32305184"/>
        <c:axId val="332297024"/>
      </c:lineChart>
      <c:catAx>
        <c:axId val="332305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32297024"/>
        <c:crosses val="autoZero"/>
        <c:auto val="1"/>
        <c:lblAlgn val="ctr"/>
        <c:lblOffset val="100"/>
        <c:noMultiLvlLbl val="0"/>
      </c:catAx>
      <c:valAx>
        <c:axId val="332297024"/>
        <c:scaling>
          <c:orientation val="minMax"/>
          <c:min val="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323051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3.wmf"/><Relationship Id="rId1" Type="http://schemas.openxmlformats.org/officeDocument/2006/relationships/image" Target="../media/image4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7C3EFB-A403-4700-A45C-E73FBA46D3E3}" type="datetimeFigureOut">
              <a:rPr lang="pl-PL" smtClean="0"/>
              <a:t>2019-12-17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3177EF-A8A4-4FF6-A772-5E463D3F0A9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62220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ymbol zastępczy obrazu slajdu 1">
            <a:extLst>
              <a:ext uri="{FF2B5EF4-FFF2-40B4-BE49-F238E27FC236}">
                <a16:creationId xmlns:a16="http://schemas.microsoft.com/office/drawing/2014/main" id="{2B9E9A55-0D83-45D9-B0B0-78A5AF4C1AE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Symbol zastępczy notatek 2">
            <a:extLst>
              <a:ext uri="{FF2B5EF4-FFF2-40B4-BE49-F238E27FC236}">
                <a16:creationId xmlns:a16="http://schemas.microsoft.com/office/drawing/2014/main" id="{1C61ADF5-FC91-49D5-AF77-1763FC6A81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47738" eaLnBrk="1" hangingPunct="1">
              <a:spcBef>
                <a:spcPct val="0"/>
              </a:spcBef>
            </a:pPr>
            <a:endParaRPr lang="pl-PL" altLang="pl-PL" sz="25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6148" name="Symbol zastępczy numeru slajdu 3">
            <a:extLst>
              <a:ext uri="{FF2B5EF4-FFF2-40B4-BE49-F238E27FC236}">
                <a16:creationId xmlns:a16="http://schemas.microsoft.com/office/drawing/2014/main" id="{B46190A2-C326-47F9-8F22-98C9B63C165D}"/>
              </a:ext>
            </a:extLst>
          </p:cNvPr>
          <p:cNvSpPr txBox="1">
            <a:spLocks noGrp="1"/>
          </p:cNvSpPr>
          <p:nvPr/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68" tIns="47384" rIns="94768" bIns="47384" anchor="b"/>
          <a:lstStyle>
            <a:lvl1pPr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55CAF5F-C4A2-4211-9DAA-B390EDDE6E80}" type="slidenum">
              <a:rPr lang="pl-PL" altLang="pl-PL">
                <a:solidFill>
                  <a:schemeClr val="tx2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</a:t>
            </a:fld>
            <a:endParaRPr lang="pl-PL" altLang="pl-PL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ymbol zastępczy obrazu slajdu 1">
            <a:extLst>
              <a:ext uri="{FF2B5EF4-FFF2-40B4-BE49-F238E27FC236}">
                <a16:creationId xmlns:a16="http://schemas.microsoft.com/office/drawing/2014/main" id="{02039579-FFC0-4E0D-9402-57A17E7DBB8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Symbol zastępczy notatek 2">
            <a:extLst>
              <a:ext uri="{FF2B5EF4-FFF2-40B4-BE49-F238E27FC236}">
                <a16:creationId xmlns:a16="http://schemas.microsoft.com/office/drawing/2014/main" id="{E24B21EF-492A-4120-9462-DC94899E1B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/>
          </a:p>
        </p:txBody>
      </p:sp>
      <p:sp>
        <p:nvSpPr>
          <p:cNvPr id="24580" name="Symbol zastępczy numeru slajdu 3">
            <a:extLst>
              <a:ext uri="{FF2B5EF4-FFF2-40B4-BE49-F238E27FC236}">
                <a16:creationId xmlns:a16="http://schemas.microsoft.com/office/drawing/2014/main" id="{BE31DD4C-C32C-4E18-96E4-61C648AF3E8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defTabSz="947738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defTabSz="947738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defTabSz="947738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defTabSz="947738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E829038F-739B-41FE-852C-9479C84E002A}" type="slidenum">
              <a:rPr lang="pl-PL" altLang="pl-PL" sz="1200" smtClean="0"/>
              <a:pPr/>
              <a:t>18</a:t>
            </a:fld>
            <a:endParaRPr lang="pl-PL" altLang="pl-PL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ymbol zastępczy obrazu slajdu 1">
            <a:extLst>
              <a:ext uri="{FF2B5EF4-FFF2-40B4-BE49-F238E27FC236}">
                <a16:creationId xmlns:a16="http://schemas.microsoft.com/office/drawing/2014/main" id="{EEA27F79-E43C-48A4-8A22-1E52E997287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Symbol zastępczy notatek 2">
            <a:extLst>
              <a:ext uri="{FF2B5EF4-FFF2-40B4-BE49-F238E27FC236}">
                <a16:creationId xmlns:a16="http://schemas.microsoft.com/office/drawing/2014/main" id="{014A331A-973C-4C46-B0C7-20CF9B4EB0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/>
          </a:p>
        </p:txBody>
      </p:sp>
      <p:sp>
        <p:nvSpPr>
          <p:cNvPr id="35844" name="Symbol zastępczy numeru slajdu 3">
            <a:extLst>
              <a:ext uri="{FF2B5EF4-FFF2-40B4-BE49-F238E27FC236}">
                <a16:creationId xmlns:a16="http://schemas.microsoft.com/office/drawing/2014/main" id="{F8BB6ACC-3936-411C-B3E7-0D5C8E2A83D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defTabSz="947738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defTabSz="947738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defTabSz="947738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defTabSz="947738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E3375B8D-7F52-4E87-A971-69DE92A54109}" type="slidenum">
              <a:rPr lang="pl-PL" altLang="pl-PL" sz="1200" smtClean="0"/>
              <a:pPr/>
              <a:t>28</a:t>
            </a:fld>
            <a:endParaRPr lang="pl-PL" altLang="pl-PL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46763601-41E7-40F3-8DEB-150FB2C3087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spAutoFit/>
          </a:bodyPr>
          <a:lstStyle>
            <a:lvl1pPr eaLnBrk="0" hangingPunct="0">
              <a:defRPr sz="24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2400" b="1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2400" b="1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2400" b="1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pl-PL" altLang="pl-PL" b="0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DB4F0C23-E70D-47A9-955D-49F3A2875E2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spAutoFit/>
          </a:bodyPr>
          <a:lstStyle>
            <a:lvl1pPr eaLnBrk="0" hangingPunct="0">
              <a:defRPr sz="24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2400" b="1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2400" b="1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2400" b="1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pl-PL" altLang="pl-PL" b="0"/>
          </a:p>
        </p:txBody>
      </p:sp>
      <p:sp>
        <p:nvSpPr>
          <p:cNvPr id="9" name="Text Box 31">
            <a:extLst>
              <a:ext uri="{FF2B5EF4-FFF2-40B4-BE49-F238E27FC236}">
                <a16:creationId xmlns:a16="http://schemas.microsoft.com/office/drawing/2014/main" id="{854B3CDD-CE6B-43C9-A2DE-41376495E49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206875" y="6088063"/>
            <a:ext cx="730250" cy="396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pl-PL" sz="1000" b="0"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r>
              <a:rPr lang="pl-PL" altLang="pl-PL" sz="1000" b="0">
                <a:cs typeface="Arial" panose="020B0604020202020204" pitchFamily="34" charset="0"/>
              </a:rPr>
              <a:t>strona</a:t>
            </a:r>
            <a:r>
              <a:rPr lang="de-DE" altLang="pl-PL" sz="1000" b="0">
                <a:cs typeface="Arial" panose="020B0604020202020204" pitchFamily="34" charset="0"/>
              </a:rPr>
              <a:t> </a:t>
            </a:r>
            <a:fld id="{C9B3528F-2C42-4651-B600-651BB60D5474}" type="slidenum">
              <a:rPr lang="de-DE" altLang="pl-PL" sz="1000" b="0" smtClean="0">
                <a:cs typeface="Arial" panose="020B0604020202020204" pitchFamily="34" charset="0"/>
              </a:rPr>
              <a:pPr algn="ctr" eaLnBrk="1" hangingPunct="1">
                <a:defRPr/>
              </a:pPr>
              <a:t>‹#›</a:t>
            </a:fld>
            <a:endParaRPr lang="de-DE" altLang="pl-PL" sz="1000" b="0">
              <a:cs typeface="Arial" panose="020B0604020202020204" pitchFamily="34" charset="0"/>
            </a:endParaRPr>
          </a:p>
        </p:txBody>
      </p:sp>
      <p:sp>
        <p:nvSpPr>
          <p:cNvPr id="10" name="Prostokąt 2">
            <a:extLst>
              <a:ext uri="{FF2B5EF4-FFF2-40B4-BE49-F238E27FC236}">
                <a16:creationId xmlns:a16="http://schemas.microsoft.com/office/drawing/2014/main" id="{CB2B59BE-7391-41D7-8FF8-9CD491EF7B1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2700" y="6396038"/>
            <a:ext cx="9144000" cy="4619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2400" b="1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2400" b="1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2400" b="1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pl-PL" altLang="pl-PL" sz="1200" dirty="0"/>
              <a:t>Politechnika Częstochowska   Wydział Elektryczny</a:t>
            </a:r>
          </a:p>
          <a:p>
            <a:pPr eaLnBrk="1" hangingPunct="1">
              <a:defRPr/>
            </a:pPr>
            <a:r>
              <a:rPr lang="pl-PL" altLang="pl-PL" sz="1200" dirty="0"/>
              <a:t>dr inż. MAREK KURKOWSKI  503644068   marek.kurkowski@el.pcz.czest.pl</a:t>
            </a:r>
          </a:p>
        </p:txBody>
      </p:sp>
    </p:spTree>
    <p:extLst>
      <p:ext uri="{BB962C8B-B14F-4D97-AF65-F5344CB8AC3E}">
        <p14:creationId xmlns:p14="http://schemas.microsoft.com/office/powerpoint/2010/main" val="3093076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1">
            <a:extLst>
              <a:ext uri="{FF2B5EF4-FFF2-40B4-BE49-F238E27FC236}">
                <a16:creationId xmlns:a16="http://schemas.microsoft.com/office/drawing/2014/main" id="{134D8639-A7BD-4873-A87A-0421218464F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206875" y="6088063"/>
            <a:ext cx="730250" cy="396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pl-PL" sz="1000" b="0"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r>
              <a:rPr lang="pl-PL" altLang="pl-PL" sz="1000" b="0">
                <a:cs typeface="Arial" panose="020B0604020202020204" pitchFamily="34" charset="0"/>
              </a:rPr>
              <a:t>strona</a:t>
            </a:r>
            <a:r>
              <a:rPr lang="de-DE" altLang="pl-PL" sz="1000" b="0">
                <a:cs typeface="Arial" panose="020B0604020202020204" pitchFamily="34" charset="0"/>
              </a:rPr>
              <a:t> </a:t>
            </a:r>
            <a:fld id="{C9B3528F-2C42-4651-B600-651BB60D5474}" type="slidenum">
              <a:rPr lang="de-DE" altLang="pl-PL" sz="1000" b="0" smtClean="0">
                <a:cs typeface="Arial" panose="020B0604020202020204" pitchFamily="34" charset="0"/>
              </a:rPr>
              <a:pPr algn="ctr" eaLnBrk="1" hangingPunct="1">
                <a:defRPr/>
              </a:pPr>
              <a:t>‹#›</a:t>
            </a:fld>
            <a:endParaRPr lang="de-DE" altLang="pl-PL" sz="1000" b="0">
              <a:cs typeface="Arial" panose="020B0604020202020204" pitchFamily="34" charset="0"/>
            </a:endParaRPr>
          </a:p>
        </p:txBody>
      </p:sp>
      <p:sp>
        <p:nvSpPr>
          <p:cNvPr id="5" name="Prostokąt 2">
            <a:extLst>
              <a:ext uri="{FF2B5EF4-FFF2-40B4-BE49-F238E27FC236}">
                <a16:creationId xmlns:a16="http://schemas.microsoft.com/office/drawing/2014/main" id="{750D05A8-25BF-4D5A-890F-DDAC0BCFADF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2700" y="6396038"/>
            <a:ext cx="9144000" cy="4619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2400" b="1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2400" b="1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2400" b="1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pl-PL" altLang="pl-PL" sz="1200" dirty="0"/>
              <a:t>Politechnika Częstochowska   Wydział Elektryczny</a:t>
            </a:r>
          </a:p>
          <a:p>
            <a:pPr eaLnBrk="1" hangingPunct="1">
              <a:defRPr/>
            </a:pPr>
            <a:r>
              <a:rPr lang="pl-PL" altLang="pl-PL" sz="1200" dirty="0"/>
              <a:t>dr inż. MAREK KURKOWSKI  503644068   marek.kurkowski@el.pcz.czest.pl</a:t>
            </a:r>
          </a:p>
        </p:txBody>
      </p:sp>
    </p:spTree>
    <p:extLst>
      <p:ext uri="{BB962C8B-B14F-4D97-AF65-F5344CB8AC3E}">
        <p14:creationId xmlns:p14="http://schemas.microsoft.com/office/powerpoint/2010/main" val="4058661295"/>
      </p:ext>
    </p:extLst>
  </p:cSld>
  <p:clrMapOvr>
    <a:masterClrMapping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2156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jpe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jpe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4.jpeg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jpe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4.jpeg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7" Type="http://schemas.openxmlformats.org/officeDocument/2006/relationships/image" Target="../media/image2.png"/><Relationship Id="rId2" Type="http://schemas.microsoft.com/office/2007/relationships/media" Target="../media/media14.m4a"/><Relationship Id="rId1" Type="http://schemas.openxmlformats.org/officeDocument/2006/relationships/vmlDrawing" Target="../drawings/vmlDrawing2.vml"/><Relationship Id="rId6" Type="http://schemas.openxmlformats.org/officeDocument/2006/relationships/image" Target="../media/image18.png"/><Relationship Id="rId5" Type="http://schemas.openxmlformats.org/officeDocument/2006/relationships/oleObject" Target="../embeddings/oleObject2.bin"/><Relationship Id="rId4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Relationship Id="rId9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emf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5.png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.png"/><Relationship Id="rId5" Type="http://schemas.openxmlformats.org/officeDocument/2006/relationships/image" Target="../media/image25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.png"/><Relationship Id="rId5" Type="http://schemas.openxmlformats.org/officeDocument/2006/relationships/image" Target="../media/image25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.png"/><Relationship Id="rId5" Type="http://schemas.openxmlformats.org/officeDocument/2006/relationships/image" Target="../media/image25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.png"/><Relationship Id="rId5" Type="http://schemas.openxmlformats.org/officeDocument/2006/relationships/image" Target="../media/image25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2.png"/><Relationship Id="rId5" Type="http://schemas.openxmlformats.org/officeDocument/2006/relationships/image" Target="../media/image25.pn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2.png"/><Relationship Id="rId5" Type="http://schemas.openxmlformats.org/officeDocument/2006/relationships/image" Target="../media/image25.png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2.png"/><Relationship Id="rId5" Type="http://schemas.openxmlformats.org/officeDocument/2006/relationships/image" Target="../media/image25.pn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8.emf"/><Relationship Id="rId12" Type="http://schemas.openxmlformats.org/officeDocument/2006/relationships/image" Target="../media/image2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37.emf"/><Relationship Id="rId11" Type="http://schemas.openxmlformats.org/officeDocument/2006/relationships/image" Target="../media/image24.png"/><Relationship Id="rId5" Type="http://schemas.openxmlformats.org/officeDocument/2006/relationships/image" Target="../media/image36.png"/><Relationship Id="rId10" Type="http://schemas.openxmlformats.org/officeDocument/2006/relationships/image" Target="../media/image41.jpeg"/><Relationship Id="rId4" Type="http://schemas.openxmlformats.org/officeDocument/2006/relationships/image" Target="../media/image35.emf"/><Relationship Id="rId9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audio" Target="../media/media27.m4a"/><Relationship Id="rId7" Type="http://schemas.openxmlformats.org/officeDocument/2006/relationships/image" Target="../media/image42.wmf"/><Relationship Id="rId2" Type="http://schemas.microsoft.com/office/2007/relationships/media" Target="../media/media27.m4a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44.pn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3.w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0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2.png"/><Relationship Id="rId4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2.png"/><Relationship Id="rId2" Type="http://schemas.microsoft.com/office/2007/relationships/media" Target="../media/media4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jpe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pole tekstowe 4">
            <a:extLst>
              <a:ext uri="{FF2B5EF4-FFF2-40B4-BE49-F238E27FC236}">
                <a16:creationId xmlns:a16="http://schemas.microsoft.com/office/drawing/2014/main" id="{9C3B4871-928E-4357-8181-61F9D704DE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8645" y="1702235"/>
            <a:ext cx="71278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l-PL" altLang="pl-PL" sz="2000" b="1" dirty="0"/>
              <a:t>KOSZTY EKSPLOATACJI INSTALACJI OŚWIETLENIOWYCH DROGOWYCH Z OPRAWAMI LED</a:t>
            </a:r>
          </a:p>
        </p:txBody>
      </p:sp>
      <p:sp>
        <p:nvSpPr>
          <p:cNvPr id="5123" name="pole tekstowe 4">
            <a:extLst>
              <a:ext uri="{FF2B5EF4-FFF2-40B4-BE49-F238E27FC236}">
                <a16:creationId xmlns:a16="http://schemas.microsoft.com/office/drawing/2014/main" id="{86E5D9EB-4D32-4610-A2DF-52580FDE6E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4663" y="5229225"/>
            <a:ext cx="48260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pl-PL" altLang="pl-PL" b="1" dirty="0">
                <a:solidFill>
                  <a:schemeClr val="tx1"/>
                </a:solidFill>
              </a:rPr>
              <a:t>Marek KURKOWSKI</a:t>
            </a:r>
          </a:p>
          <a:p>
            <a:pPr algn="r" eaLnBrk="1" hangingPunct="1"/>
            <a:endParaRPr lang="pl-PL" altLang="pl-PL" sz="1600" b="1" dirty="0">
              <a:solidFill>
                <a:schemeClr val="tx1"/>
              </a:solidFill>
            </a:endParaRPr>
          </a:p>
          <a:p>
            <a:pPr algn="r" eaLnBrk="1" hangingPunct="1"/>
            <a:r>
              <a:rPr lang="pl-PL" altLang="pl-PL" sz="2000" b="1" dirty="0">
                <a:solidFill>
                  <a:schemeClr val="tx1"/>
                </a:solidFill>
              </a:rPr>
              <a:t>POLITECHNIKA CZĘSTOCHOWSKA</a:t>
            </a:r>
          </a:p>
          <a:p>
            <a:pPr algn="r" eaLnBrk="1" hangingPunct="1"/>
            <a:r>
              <a:rPr lang="pl-PL" altLang="pl-PL" sz="2000" b="1" dirty="0">
                <a:solidFill>
                  <a:schemeClr val="tx1"/>
                </a:solidFill>
              </a:rPr>
              <a:t>WYDZIAŁ ELEKTRYCZNY</a:t>
            </a:r>
          </a:p>
          <a:p>
            <a:pPr algn="r"/>
            <a:r>
              <a:rPr lang="pl-PL" altLang="pl-PL" sz="2000">
                <a:solidFill>
                  <a:schemeClr val="tx1"/>
                </a:solidFill>
              </a:rPr>
              <a:t>Częstochowa 2019</a:t>
            </a:r>
            <a:endParaRPr lang="pl-PL" altLang="pl-PL" sz="2000" b="1" dirty="0">
              <a:solidFill>
                <a:schemeClr val="tx1"/>
              </a:solidFill>
            </a:endParaRPr>
          </a:p>
        </p:txBody>
      </p:sp>
      <p:sp>
        <p:nvSpPr>
          <p:cNvPr id="5124" name="pole tekstowe 4">
            <a:extLst>
              <a:ext uri="{FF2B5EF4-FFF2-40B4-BE49-F238E27FC236}">
                <a16:creationId xmlns:a16="http://schemas.microsoft.com/office/drawing/2014/main" id="{0309EC41-0E28-4ECF-AF65-4A0ABAB33B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358" y="304800"/>
            <a:ext cx="6553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 sz="3600" b="1" dirty="0">
                <a:solidFill>
                  <a:schemeClr val="tx1"/>
                </a:solidFill>
              </a:rPr>
              <a:t>POMIARY W SYSTEMACH OŚWIETLENIOWYCH</a:t>
            </a:r>
          </a:p>
        </p:txBody>
      </p:sp>
      <p:pic>
        <p:nvPicPr>
          <p:cNvPr id="5125" name="Picture 3">
            <a:extLst>
              <a:ext uri="{FF2B5EF4-FFF2-40B4-BE49-F238E27FC236}">
                <a16:creationId xmlns:a16="http://schemas.microsoft.com/office/drawing/2014/main" id="{044D04F1-71BD-4F5C-8284-70742FC571B1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21163"/>
            <a:ext cx="4583113" cy="263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pole tekstowe 2">
            <a:extLst>
              <a:ext uri="{FF2B5EF4-FFF2-40B4-BE49-F238E27FC236}">
                <a16:creationId xmlns:a16="http://schemas.microsoft.com/office/drawing/2014/main" id="{DBC50384-6DED-4C72-98CE-BD09339296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3113" y="6291262"/>
            <a:ext cx="1079500" cy="5238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65648DD3-F6FB-42BF-B588-9CF26F4157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  <p:sp>
        <p:nvSpPr>
          <p:cNvPr id="8" name="pole tekstowe 4">
            <a:extLst>
              <a:ext uri="{FF2B5EF4-FFF2-40B4-BE49-F238E27FC236}">
                <a16:creationId xmlns:a16="http://schemas.microsoft.com/office/drawing/2014/main" id="{28854FC5-40FC-4FBF-9F8B-8331AB566F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000476"/>
            <a:ext cx="911066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l-PL" altLang="pl-PL" sz="2000" dirty="0">
                <a:solidFill>
                  <a:schemeClr val="tx1"/>
                </a:solidFill>
              </a:rPr>
              <a:t>Projekt finansowany w ramach programu Ministra Nauki i Szkolnictwa Wyższego pod nazwą „Regionalna Inicjatywa Doskonałości” w latach 2019-2022 nr projektu 020/RID/2018/19, kwota finansowania </a:t>
            </a:r>
            <a:r>
              <a:rPr lang="pl-PL" altLang="pl-PL" sz="1800" dirty="0">
                <a:solidFill>
                  <a:schemeClr val="tx1"/>
                </a:solidFill>
              </a:rPr>
              <a:t>12 000 000 PLN</a:t>
            </a:r>
            <a:endParaRPr lang="pl-PL" altLang="pl-PL" sz="19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Tm="74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pole tekstowe 2">
            <a:extLst>
              <a:ext uri="{FF2B5EF4-FFF2-40B4-BE49-F238E27FC236}">
                <a16:creationId xmlns:a16="http://schemas.microsoft.com/office/drawing/2014/main" id="{4D2410B5-B12A-486D-B5FD-97526D9FBF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260350"/>
            <a:ext cx="30972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l-PL" altLang="pl-PL" b="1"/>
          </a:p>
        </p:txBody>
      </p:sp>
      <p:sp>
        <p:nvSpPr>
          <p:cNvPr id="15363" name="Prostokąt 6">
            <a:extLst>
              <a:ext uri="{FF2B5EF4-FFF2-40B4-BE49-F238E27FC236}">
                <a16:creationId xmlns:a16="http://schemas.microsoft.com/office/drawing/2014/main" id="{1F12EC31-BE4B-4D01-B439-B1DF143473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7700" y="5211763"/>
            <a:ext cx="15367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 sz="2000" b="1">
                <a:solidFill>
                  <a:srgbClr val="000000"/>
                </a:solidFill>
              </a:rPr>
              <a:t>P</a:t>
            </a:r>
            <a:r>
              <a:rPr lang="pl-PL" altLang="pl-PL" sz="1400" b="1">
                <a:solidFill>
                  <a:srgbClr val="000000"/>
                </a:solidFill>
              </a:rPr>
              <a:t>n</a:t>
            </a:r>
            <a:r>
              <a:rPr lang="pl-PL" altLang="pl-PL" sz="2000" b="1">
                <a:solidFill>
                  <a:srgbClr val="000000"/>
                </a:solidFill>
              </a:rPr>
              <a:t> = 115,3 W</a:t>
            </a:r>
            <a:endParaRPr lang="pl-PL" altLang="pl-PL" sz="2000" b="1"/>
          </a:p>
        </p:txBody>
      </p:sp>
      <p:sp>
        <p:nvSpPr>
          <p:cNvPr id="15364" name="Prostokąt 7">
            <a:extLst>
              <a:ext uri="{FF2B5EF4-FFF2-40B4-BE49-F238E27FC236}">
                <a16:creationId xmlns:a16="http://schemas.microsoft.com/office/drawing/2014/main" id="{D974F37A-B66B-4F8F-A4F8-C6E5E2B3C4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3500" y="5189538"/>
            <a:ext cx="7318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 sz="2000" b="1">
                <a:solidFill>
                  <a:srgbClr val="000000"/>
                </a:solidFill>
              </a:rPr>
              <a:t>1 szt.</a:t>
            </a:r>
            <a:endParaRPr lang="pl-PL" altLang="pl-PL" sz="2000" b="1"/>
          </a:p>
        </p:txBody>
      </p:sp>
      <p:sp>
        <p:nvSpPr>
          <p:cNvPr id="15365" name="Prostokąt 9">
            <a:extLst>
              <a:ext uri="{FF2B5EF4-FFF2-40B4-BE49-F238E27FC236}">
                <a16:creationId xmlns:a16="http://schemas.microsoft.com/office/drawing/2014/main" id="{9788A737-1858-482C-917D-6904A9CAF6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9538" y="4867275"/>
            <a:ext cx="15319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 sz="2000" b="1">
                <a:solidFill>
                  <a:srgbClr val="000000"/>
                </a:solidFill>
              </a:rPr>
              <a:t>Oprawa  LED</a:t>
            </a:r>
            <a:endParaRPr lang="pl-PL" altLang="pl-PL" sz="2000" b="1"/>
          </a:p>
        </p:txBody>
      </p:sp>
      <p:sp>
        <p:nvSpPr>
          <p:cNvPr id="15366" name="Prostokąt 10">
            <a:extLst>
              <a:ext uri="{FF2B5EF4-FFF2-40B4-BE49-F238E27FC236}">
                <a16:creationId xmlns:a16="http://schemas.microsoft.com/office/drawing/2014/main" id="{040D7B24-AA6F-4223-BDC9-D4A43627AF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3825" y="5210175"/>
            <a:ext cx="1577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 sz="2000" b="1">
                <a:solidFill>
                  <a:srgbClr val="000000"/>
                </a:solidFill>
              </a:rPr>
              <a:t>P</a:t>
            </a:r>
            <a:r>
              <a:rPr lang="pl-PL" altLang="pl-PL" sz="1400" b="1">
                <a:solidFill>
                  <a:srgbClr val="000000"/>
                </a:solidFill>
              </a:rPr>
              <a:t>n</a:t>
            </a:r>
            <a:r>
              <a:rPr lang="pl-PL" altLang="pl-PL" sz="1200" b="1">
                <a:solidFill>
                  <a:srgbClr val="000000"/>
                </a:solidFill>
              </a:rPr>
              <a:t>LED</a:t>
            </a:r>
            <a:r>
              <a:rPr lang="pl-PL" altLang="pl-PL" sz="2000" b="1">
                <a:solidFill>
                  <a:srgbClr val="000000"/>
                </a:solidFill>
              </a:rPr>
              <a:t> = 100 W</a:t>
            </a:r>
            <a:endParaRPr lang="pl-PL" altLang="pl-PL" sz="2000" b="1"/>
          </a:p>
        </p:txBody>
      </p:sp>
      <p:pic>
        <p:nvPicPr>
          <p:cNvPr id="15367" name="Obraz 11">
            <a:extLst>
              <a:ext uri="{FF2B5EF4-FFF2-40B4-BE49-F238E27FC236}">
                <a16:creationId xmlns:a16="http://schemas.microsoft.com/office/drawing/2014/main" id="{22104A98-6751-455A-9D7C-645A0A4499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1427163"/>
            <a:ext cx="3429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Obraz 13">
            <a:extLst>
              <a:ext uri="{FF2B5EF4-FFF2-40B4-BE49-F238E27FC236}">
                <a16:creationId xmlns:a16="http://schemas.microsoft.com/office/drawing/2014/main" id="{9A3A2D56-FDC9-48BF-911B-50E9901AD4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825" y="1509713"/>
            <a:ext cx="5003800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Obraz 14">
            <a:extLst>
              <a:ext uri="{FF2B5EF4-FFF2-40B4-BE49-F238E27FC236}">
                <a16:creationId xmlns:a16="http://schemas.microsoft.com/office/drawing/2014/main" id="{9D0B0C6A-FDC2-4F82-A2A0-BB8467F70E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725" y="3141663"/>
            <a:ext cx="2189163" cy="218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0" name="Prostokąt 17">
            <a:extLst>
              <a:ext uri="{FF2B5EF4-FFF2-40B4-BE49-F238E27FC236}">
                <a16:creationId xmlns:a16="http://schemas.microsoft.com/office/drawing/2014/main" id="{3F6B9BF8-C970-45D1-A7B4-D551BB9DB6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1750" y="5746750"/>
            <a:ext cx="9175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sz="2000" b="1" i="1">
                <a:sym typeface="Symbol" panose="05050102010706020507" pitchFamily="18" charset="2"/>
              </a:rPr>
              <a:t>REGULACJA (ZMNIEJSZANIE) STRUMIENIA ŚWIETLNEGO </a:t>
            </a:r>
            <a:r>
              <a:rPr lang="pl-PL" altLang="pl-PL" sz="2000" b="1">
                <a:solidFill>
                  <a:srgbClr val="000000"/>
                </a:solidFill>
              </a:rPr>
              <a:t>1 ÷ 10 V</a:t>
            </a:r>
            <a:endParaRPr lang="pl-PL" altLang="pl-PL" b="1" i="1">
              <a:sym typeface="Symbol" panose="05050102010706020507" pitchFamily="18" charset="2"/>
            </a:endParaRPr>
          </a:p>
        </p:txBody>
      </p:sp>
      <p:pic>
        <p:nvPicPr>
          <p:cNvPr id="15371" name="Obraz 19">
            <a:extLst>
              <a:ext uri="{FF2B5EF4-FFF2-40B4-BE49-F238E27FC236}">
                <a16:creationId xmlns:a16="http://schemas.microsoft.com/office/drawing/2014/main" id="{0245A6E3-90E5-42E9-A965-3412E803E5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7388" y="1028700"/>
            <a:ext cx="57943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2" name="Rectangle 3">
            <a:extLst>
              <a:ext uri="{FF2B5EF4-FFF2-40B4-BE49-F238E27FC236}">
                <a16:creationId xmlns:a16="http://schemas.microsoft.com/office/drawing/2014/main" id="{E5C69A8E-0787-4038-AB02-E8B8A90B42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4613" y="538163"/>
            <a:ext cx="8048626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pl-PL" altLang="pl-PL" b="1">
                <a:solidFill>
                  <a:srgbClr val="000000"/>
                </a:solidFill>
              </a:rPr>
              <a:t>POMIARY PARAMETRÓW ELEKTRYCZNYCH OPRAW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B0FD0FD3-11A0-453C-8202-DF78334EA0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478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Prostokąt 12">
            <a:extLst>
              <a:ext uri="{FF2B5EF4-FFF2-40B4-BE49-F238E27FC236}">
                <a16:creationId xmlns:a16="http://schemas.microsoft.com/office/drawing/2014/main" id="{BB225199-C485-4E07-A4B6-BE02A6DE3B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1113" y="4297363"/>
            <a:ext cx="6080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b="1">
                <a:solidFill>
                  <a:srgbClr val="000000"/>
                </a:solidFill>
              </a:rPr>
              <a:t>10 V</a:t>
            </a:r>
            <a:endParaRPr lang="pl-PL" altLang="pl-PL" b="1"/>
          </a:p>
        </p:txBody>
      </p:sp>
      <p:pic>
        <p:nvPicPr>
          <p:cNvPr id="16387" name="Obraz 16">
            <a:extLst>
              <a:ext uri="{FF2B5EF4-FFF2-40B4-BE49-F238E27FC236}">
                <a16:creationId xmlns:a16="http://schemas.microsoft.com/office/drawing/2014/main" id="{23108AF6-0EA5-403B-820E-23336CD25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" y="3557588"/>
            <a:ext cx="1931988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Obraz 17">
            <a:extLst>
              <a:ext uri="{FF2B5EF4-FFF2-40B4-BE49-F238E27FC236}">
                <a16:creationId xmlns:a16="http://schemas.microsoft.com/office/drawing/2014/main" id="{EEF2C43F-E065-4D38-9BEA-1C10781B3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950" y="4524375"/>
            <a:ext cx="1235075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pole tekstowe 2">
            <a:extLst>
              <a:ext uri="{FF2B5EF4-FFF2-40B4-BE49-F238E27FC236}">
                <a16:creationId xmlns:a16="http://schemas.microsoft.com/office/drawing/2014/main" id="{2E6A5721-8E56-4089-A73B-0EAD0DF409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260350"/>
            <a:ext cx="30972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6390" name="Rectangle 3">
            <a:extLst>
              <a:ext uri="{FF2B5EF4-FFF2-40B4-BE49-F238E27FC236}">
                <a16:creationId xmlns:a16="http://schemas.microsoft.com/office/drawing/2014/main" id="{DE34FBDE-6F79-4629-B1F5-B879E0B877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98438"/>
            <a:ext cx="82296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pl-PL" altLang="pl-PL" b="1">
                <a:solidFill>
                  <a:srgbClr val="000000"/>
                </a:solidFill>
              </a:rPr>
              <a:t>POMIARY PARAMETRÓW ELEKTRYCZNYCH OPRAW</a:t>
            </a:r>
          </a:p>
        </p:txBody>
      </p:sp>
      <p:sp>
        <p:nvSpPr>
          <p:cNvPr id="16391" name="Prostokąt 6">
            <a:extLst>
              <a:ext uri="{FF2B5EF4-FFF2-40B4-BE49-F238E27FC236}">
                <a16:creationId xmlns:a16="http://schemas.microsoft.com/office/drawing/2014/main" id="{E6EA5154-B454-4A24-B8F9-8AD461783C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9763" y="4818063"/>
            <a:ext cx="15351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sz="2000" b="1">
                <a:solidFill>
                  <a:srgbClr val="000000"/>
                </a:solidFill>
              </a:rPr>
              <a:t>P</a:t>
            </a:r>
            <a:r>
              <a:rPr lang="pl-PL" altLang="pl-PL" sz="1400" b="1">
                <a:solidFill>
                  <a:srgbClr val="000000"/>
                </a:solidFill>
              </a:rPr>
              <a:t>n</a:t>
            </a:r>
            <a:r>
              <a:rPr lang="pl-PL" altLang="pl-PL" sz="2000" b="1">
                <a:solidFill>
                  <a:srgbClr val="000000"/>
                </a:solidFill>
              </a:rPr>
              <a:t> = 115,3 W</a:t>
            </a:r>
            <a:endParaRPr lang="pl-PL" altLang="pl-PL" sz="2000" b="1"/>
          </a:p>
        </p:txBody>
      </p:sp>
      <p:sp>
        <p:nvSpPr>
          <p:cNvPr id="16392" name="Prostokąt 7">
            <a:extLst>
              <a:ext uri="{FF2B5EF4-FFF2-40B4-BE49-F238E27FC236}">
                <a16:creationId xmlns:a16="http://schemas.microsoft.com/office/drawing/2014/main" id="{BFB7FDC6-ADAF-49A7-9A48-ACB966902E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5613" y="4818063"/>
            <a:ext cx="7334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sz="2000" b="1">
                <a:solidFill>
                  <a:srgbClr val="000000"/>
                </a:solidFill>
              </a:rPr>
              <a:t>1 szt.</a:t>
            </a:r>
            <a:endParaRPr lang="pl-PL" altLang="pl-PL" sz="2000" b="1"/>
          </a:p>
        </p:txBody>
      </p:sp>
      <p:sp>
        <p:nvSpPr>
          <p:cNvPr id="16393" name="Prostokąt 8">
            <a:extLst>
              <a:ext uri="{FF2B5EF4-FFF2-40B4-BE49-F238E27FC236}">
                <a16:creationId xmlns:a16="http://schemas.microsoft.com/office/drawing/2014/main" id="{95FC7E0B-5B08-4673-9BB0-31097F0067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3725" y="5291138"/>
            <a:ext cx="2501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sz="2000" b="1">
                <a:solidFill>
                  <a:srgbClr val="000000"/>
                </a:solidFill>
              </a:rPr>
              <a:t>sterowanie     1 ÷ 10 V</a:t>
            </a:r>
            <a:endParaRPr lang="pl-PL" altLang="pl-PL" sz="2000" b="1"/>
          </a:p>
        </p:txBody>
      </p:sp>
      <p:sp>
        <p:nvSpPr>
          <p:cNvPr id="16394" name="Prostokąt 9">
            <a:extLst>
              <a:ext uri="{FF2B5EF4-FFF2-40B4-BE49-F238E27FC236}">
                <a16:creationId xmlns:a16="http://schemas.microsoft.com/office/drawing/2014/main" id="{5716C324-853C-46E2-9C0F-CE1819342C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3813" y="877888"/>
            <a:ext cx="15319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sz="2000" b="1">
                <a:solidFill>
                  <a:srgbClr val="000000"/>
                </a:solidFill>
              </a:rPr>
              <a:t>Oprawa  LED</a:t>
            </a:r>
            <a:endParaRPr lang="pl-PL" altLang="pl-PL" sz="2000" b="1"/>
          </a:p>
        </p:txBody>
      </p:sp>
      <p:sp>
        <p:nvSpPr>
          <p:cNvPr id="16395" name="Prostokąt 10">
            <a:extLst>
              <a:ext uri="{FF2B5EF4-FFF2-40B4-BE49-F238E27FC236}">
                <a16:creationId xmlns:a16="http://schemas.microsoft.com/office/drawing/2014/main" id="{8F149785-1E5E-4B95-A357-212FE8C156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1450" y="4814888"/>
            <a:ext cx="15795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sz="2000" b="1">
                <a:solidFill>
                  <a:srgbClr val="000000"/>
                </a:solidFill>
              </a:rPr>
              <a:t>P</a:t>
            </a:r>
            <a:r>
              <a:rPr lang="pl-PL" altLang="pl-PL" sz="1400" b="1">
                <a:solidFill>
                  <a:srgbClr val="000000"/>
                </a:solidFill>
              </a:rPr>
              <a:t>n</a:t>
            </a:r>
            <a:r>
              <a:rPr lang="pl-PL" altLang="pl-PL" sz="1200" b="1">
                <a:solidFill>
                  <a:srgbClr val="000000"/>
                </a:solidFill>
              </a:rPr>
              <a:t>LED</a:t>
            </a:r>
            <a:r>
              <a:rPr lang="pl-PL" altLang="pl-PL" sz="2000" b="1">
                <a:solidFill>
                  <a:srgbClr val="000000"/>
                </a:solidFill>
              </a:rPr>
              <a:t> = 100 W</a:t>
            </a:r>
            <a:endParaRPr lang="pl-PL" altLang="pl-PL" sz="2000" b="1"/>
          </a:p>
        </p:txBody>
      </p:sp>
      <p:pic>
        <p:nvPicPr>
          <p:cNvPr id="16396" name="Obraz 5">
            <a:extLst>
              <a:ext uri="{FF2B5EF4-FFF2-40B4-BE49-F238E27FC236}">
                <a16:creationId xmlns:a16="http://schemas.microsoft.com/office/drawing/2014/main" id="{3B06F0E7-122F-4D58-8FAD-89D03E95E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552450"/>
            <a:ext cx="5049837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7" name="Obraz 14">
            <a:extLst>
              <a:ext uri="{FF2B5EF4-FFF2-40B4-BE49-F238E27FC236}">
                <a16:creationId xmlns:a16="http://schemas.microsoft.com/office/drawing/2014/main" id="{FD2DCE5A-CCD8-4A3D-8E5F-9C9F83194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601788"/>
            <a:ext cx="4643438" cy="314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8" name="Prostokąt 15">
            <a:extLst>
              <a:ext uri="{FF2B5EF4-FFF2-40B4-BE49-F238E27FC236}">
                <a16:creationId xmlns:a16="http://schemas.microsoft.com/office/drawing/2014/main" id="{FFF8CE02-6D05-468A-A83F-59CD53F5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7525" y="2052638"/>
            <a:ext cx="4905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b="1">
                <a:solidFill>
                  <a:srgbClr val="000000"/>
                </a:solidFill>
              </a:rPr>
              <a:t>1 V</a:t>
            </a:r>
            <a:endParaRPr lang="pl-PL" altLang="pl-PL" b="1"/>
          </a:p>
        </p:txBody>
      </p:sp>
      <p:sp>
        <p:nvSpPr>
          <p:cNvPr id="16399" name="Prostokąt 18">
            <a:extLst>
              <a:ext uri="{FF2B5EF4-FFF2-40B4-BE49-F238E27FC236}">
                <a16:creationId xmlns:a16="http://schemas.microsoft.com/office/drawing/2014/main" id="{2F62A34A-617E-4A0C-A876-7F0829F678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38" y="5676900"/>
            <a:ext cx="55943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b="1" i="1">
                <a:sym typeface="Symbol" panose="05050102010706020507" pitchFamily="18" charset="2"/>
              </a:rPr>
              <a:t>REGULACJA (ZMNIEJSZANIE) STRUMIENIA ŚWIETLNEGO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6A99B3D4-0CB7-4D20-86F5-8DA313A6B7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468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Prostokąt 5">
            <a:extLst>
              <a:ext uri="{FF2B5EF4-FFF2-40B4-BE49-F238E27FC236}">
                <a16:creationId xmlns:a16="http://schemas.microsoft.com/office/drawing/2014/main" id="{44785E84-BC34-4206-A3B3-19AA2E7719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700" y="5708650"/>
            <a:ext cx="55959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b="1" i="1">
                <a:sym typeface="Symbol" panose="05050102010706020507" pitchFamily="18" charset="2"/>
              </a:rPr>
              <a:t>REGULACJA (ZMNIEJSZANIE) STRUMIENIA ŚWIETLNEGO</a:t>
            </a:r>
          </a:p>
        </p:txBody>
      </p:sp>
      <p:sp>
        <p:nvSpPr>
          <p:cNvPr id="17411" name="Prostokąt 13">
            <a:extLst>
              <a:ext uri="{FF2B5EF4-FFF2-40B4-BE49-F238E27FC236}">
                <a16:creationId xmlns:a16="http://schemas.microsoft.com/office/drawing/2014/main" id="{9648207C-5898-47D6-BCA8-3481E40372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9638" y="1136650"/>
            <a:ext cx="665162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sz="2000" b="1">
                <a:solidFill>
                  <a:srgbClr val="000000"/>
                </a:solidFill>
              </a:rPr>
              <a:t>0,5A</a:t>
            </a:r>
            <a:endParaRPr lang="pl-PL" altLang="pl-PL" sz="2000"/>
          </a:p>
        </p:txBody>
      </p:sp>
      <p:graphicFrame>
        <p:nvGraphicFramePr>
          <p:cNvPr id="15" name="Wykres 14">
            <a:extLst>
              <a:ext uri="{FF2B5EF4-FFF2-40B4-BE49-F238E27FC236}">
                <a16:creationId xmlns:a16="http://schemas.microsoft.com/office/drawing/2014/main" id="{E54B211E-9FAD-4342-AF43-24503D5C2F3A}"/>
              </a:ext>
            </a:extLst>
          </p:cNvPr>
          <p:cNvGraphicFramePr>
            <a:graphicFrameLocks/>
          </p:cNvGraphicFramePr>
          <p:nvPr/>
        </p:nvGraphicFramePr>
        <p:xfrm>
          <a:off x="123213" y="599148"/>
          <a:ext cx="4608512" cy="27869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6" name="Wykres 15">
            <a:extLst>
              <a:ext uri="{FF2B5EF4-FFF2-40B4-BE49-F238E27FC236}">
                <a16:creationId xmlns:a16="http://schemas.microsoft.com/office/drawing/2014/main" id="{CBE118C4-B943-48DA-919E-0924E0B5BA08}"/>
              </a:ext>
            </a:extLst>
          </p:cNvPr>
          <p:cNvGraphicFramePr>
            <a:graphicFrameLocks/>
          </p:cNvGraphicFramePr>
          <p:nvPr/>
        </p:nvGraphicFramePr>
        <p:xfrm>
          <a:off x="4371685" y="3294743"/>
          <a:ext cx="4608512" cy="24133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7414" name="Prostokąt 16">
            <a:extLst>
              <a:ext uri="{FF2B5EF4-FFF2-40B4-BE49-F238E27FC236}">
                <a16:creationId xmlns:a16="http://schemas.microsoft.com/office/drawing/2014/main" id="{E33EA1E1-C2FC-46A8-97FB-942BB1F01D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52975" y="2344738"/>
            <a:ext cx="795338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sz="2000" b="1">
                <a:solidFill>
                  <a:srgbClr val="000000"/>
                </a:solidFill>
              </a:rPr>
              <a:t>0,15A</a:t>
            </a:r>
            <a:endParaRPr lang="pl-PL" altLang="pl-PL" sz="2000"/>
          </a:p>
        </p:txBody>
      </p:sp>
      <p:sp>
        <p:nvSpPr>
          <p:cNvPr id="17415" name="Prostokąt 17">
            <a:extLst>
              <a:ext uri="{FF2B5EF4-FFF2-40B4-BE49-F238E27FC236}">
                <a16:creationId xmlns:a16="http://schemas.microsoft.com/office/drawing/2014/main" id="{40A2C55A-1FEC-4A8D-842D-48B46DCAE5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5050" y="3625850"/>
            <a:ext cx="80645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sz="2000" b="1">
                <a:solidFill>
                  <a:srgbClr val="000000"/>
                </a:solidFill>
              </a:rPr>
              <a:t>115W</a:t>
            </a:r>
            <a:endParaRPr lang="pl-PL" altLang="pl-PL" sz="2000"/>
          </a:p>
        </p:txBody>
      </p:sp>
      <p:sp>
        <p:nvSpPr>
          <p:cNvPr id="17416" name="Prostokąt 18">
            <a:extLst>
              <a:ext uri="{FF2B5EF4-FFF2-40B4-BE49-F238E27FC236}">
                <a16:creationId xmlns:a16="http://schemas.microsoft.com/office/drawing/2014/main" id="{8D08F770-D7FB-40B6-B28D-F991526CD0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5225" y="4940300"/>
            <a:ext cx="676275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sz="2000" b="1">
                <a:solidFill>
                  <a:srgbClr val="000000"/>
                </a:solidFill>
              </a:rPr>
              <a:t>18W</a:t>
            </a:r>
            <a:endParaRPr lang="pl-PL" altLang="pl-PL" sz="2000"/>
          </a:p>
        </p:txBody>
      </p:sp>
      <p:sp>
        <p:nvSpPr>
          <p:cNvPr id="17417" name="Prostokąt 19">
            <a:extLst>
              <a:ext uri="{FF2B5EF4-FFF2-40B4-BE49-F238E27FC236}">
                <a16:creationId xmlns:a16="http://schemas.microsoft.com/office/drawing/2014/main" id="{B308105F-5165-4A80-81BE-AAE109D181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6663" y="908050"/>
            <a:ext cx="15303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sz="2000" b="1">
                <a:solidFill>
                  <a:srgbClr val="000000"/>
                </a:solidFill>
              </a:rPr>
              <a:t>Oprawa  LED</a:t>
            </a:r>
            <a:endParaRPr lang="pl-PL" altLang="pl-PL" sz="2000" b="1"/>
          </a:p>
        </p:txBody>
      </p:sp>
      <p:sp>
        <p:nvSpPr>
          <p:cNvPr id="17418" name="Prostokąt 20">
            <a:extLst>
              <a:ext uri="{FF2B5EF4-FFF2-40B4-BE49-F238E27FC236}">
                <a16:creationId xmlns:a16="http://schemas.microsoft.com/office/drawing/2014/main" id="{F7FB38E3-AA3A-4A3D-8B96-B61D9FD9BE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150" y="4062413"/>
            <a:ext cx="6080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b="1">
                <a:solidFill>
                  <a:srgbClr val="000000"/>
                </a:solidFill>
              </a:rPr>
              <a:t>10 V</a:t>
            </a:r>
            <a:endParaRPr lang="pl-PL" altLang="pl-PL" b="1"/>
          </a:p>
        </p:txBody>
      </p:sp>
      <p:pic>
        <p:nvPicPr>
          <p:cNvPr id="17419" name="Obraz 21">
            <a:extLst>
              <a:ext uri="{FF2B5EF4-FFF2-40B4-BE49-F238E27FC236}">
                <a16:creationId xmlns:a16="http://schemas.microsoft.com/office/drawing/2014/main" id="{8FCEE7C9-CBD9-4D8B-9F2D-87D7157A8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3522663"/>
            <a:ext cx="1931988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0" name="Obraz 22">
            <a:extLst>
              <a:ext uri="{FF2B5EF4-FFF2-40B4-BE49-F238E27FC236}">
                <a16:creationId xmlns:a16="http://schemas.microsoft.com/office/drawing/2014/main" id="{CE0A290B-6F70-4779-BD93-375FC6D34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3" y="4545013"/>
            <a:ext cx="1235075" cy="123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1" name="Rectangle 3">
            <a:extLst>
              <a:ext uri="{FF2B5EF4-FFF2-40B4-BE49-F238E27FC236}">
                <a16:creationId xmlns:a16="http://schemas.microsoft.com/office/drawing/2014/main" id="{3116BA19-DF7A-43B3-BAFE-30E91590D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98438"/>
            <a:ext cx="82296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pl-PL" altLang="pl-PL" b="1">
                <a:solidFill>
                  <a:srgbClr val="000000"/>
                </a:solidFill>
              </a:rPr>
              <a:t>POMIARY PARAMETRÓW ELEKTRYCZNYCH OPRAW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CAC6E680-5369-4D52-BF15-4BBE01A39D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212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Prostokąt 5">
            <a:extLst>
              <a:ext uri="{FF2B5EF4-FFF2-40B4-BE49-F238E27FC236}">
                <a16:creationId xmlns:a16="http://schemas.microsoft.com/office/drawing/2014/main" id="{3AC436EC-CB18-48F7-A501-EEA19B282E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3" y="5451475"/>
            <a:ext cx="5594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b="1" i="1">
                <a:sym typeface="Symbol" panose="05050102010706020507" pitchFamily="18" charset="2"/>
              </a:rPr>
              <a:t>REGULACJA (ZMNIEJSZANIE) STRUMIENIA ŚWIETLNEGO</a:t>
            </a:r>
          </a:p>
        </p:txBody>
      </p:sp>
      <p:graphicFrame>
        <p:nvGraphicFramePr>
          <p:cNvPr id="18" name="Wykres 17">
            <a:extLst>
              <a:ext uri="{FF2B5EF4-FFF2-40B4-BE49-F238E27FC236}">
                <a16:creationId xmlns:a16="http://schemas.microsoft.com/office/drawing/2014/main" id="{0525F4E7-410A-4374-89C4-C644BA6C8F94}"/>
              </a:ext>
            </a:extLst>
          </p:cNvPr>
          <p:cNvGraphicFramePr>
            <a:graphicFrameLocks/>
          </p:cNvGraphicFramePr>
          <p:nvPr/>
        </p:nvGraphicFramePr>
        <p:xfrm>
          <a:off x="212196" y="40466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9" name="Wykres 18">
            <a:extLst>
              <a:ext uri="{FF2B5EF4-FFF2-40B4-BE49-F238E27FC236}">
                <a16:creationId xmlns:a16="http://schemas.microsoft.com/office/drawing/2014/main" id="{45DC8FA1-33BB-470A-9F74-3462882D7BC5}"/>
              </a:ext>
            </a:extLst>
          </p:cNvPr>
          <p:cNvGraphicFramePr>
            <a:graphicFrameLocks/>
          </p:cNvGraphicFramePr>
          <p:nvPr/>
        </p:nvGraphicFramePr>
        <p:xfrm>
          <a:off x="4388660" y="2686132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437" name="Prostokąt 19">
            <a:extLst>
              <a:ext uri="{FF2B5EF4-FFF2-40B4-BE49-F238E27FC236}">
                <a16:creationId xmlns:a16="http://schemas.microsoft.com/office/drawing/2014/main" id="{A3A4471B-31FF-4B02-9D1B-0A997CB294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0438" y="1285875"/>
            <a:ext cx="10922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sz="2000" b="1">
                <a:solidFill>
                  <a:srgbClr val="000000"/>
                </a:solidFill>
              </a:rPr>
              <a:t>-24,5var</a:t>
            </a:r>
            <a:endParaRPr lang="pl-PL" altLang="pl-PL" sz="2000"/>
          </a:p>
        </p:txBody>
      </p:sp>
      <p:sp>
        <p:nvSpPr>
          <p:cNvPr id="18438" name="Prostokąt 20">
            <a:extLst>
              <a:ext uri="{FF2B5EF4-FFF2-40B4-BE49-F238E27FC236}">
                <a16:creationId xmlns:a16="http://schemas.microsoft.com/office/drawing/2014/main" id="{3ED977E4-2C85-4967-94D9-C7E96366B4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0438" y="2401888"/>
            <a:ext cx="858837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sz="2000" b="1">
                <a:solidFill>
                  <a:srgbClr val="000000"/>
                </a:solidFill>
              </a:rPr>
              <a:t>-29var</a:t>
            </a:r>
            <a:endParaRPr lang="pl-PL" altLang="pl-PL" sz="2000"/>
          </a:p>
        </p:txBody>
      </p:sp>
      <p:sp>
        <p:nvSpPr>
          <p:cNvPr id="18439" name="Prostokąt 21">
            <a:extLst>
              <a:ext uri="{FF2B5EF4-FFF2-40B4-BE49-F238E27FC236}">
                <a16:creationId xmlns:a16="http://schemas.microsoft.com/office/drawing/2014/main" id="{C58CC0A2-AAF9-4BBC-B543-B878B5DD79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6988" y="3146425"/>
            <a:ext cx="588962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sz="2000" b="1">
                <a:solidFill>
                  <a:srgbClr val="000000"/>
                </a:solidFill>
              </a:rPr>
              <a:t>-0,2</a:t>
            </a:r>
            <a:endParaRPr lang="pl-PL" altLang="pl-PL" sz="2000"/>
          </a:p>
        </p:txBody>
      </p:sp>
      <p:sp>
        <p:nvSpPr>
          <p:cNvPr id="18440" name="Prostokąt 22">
            <a:extLst>
              <a:ext uri="{FF2B5EF4-FFF2-40B4-BE49-F238E27FC236}">
                <a16:creationId xmlns:a16="http://schemas.microsoft.com/office/drawing/2014/main" id="{5538F051-E166-439C-B166-9AECE92893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5425" y="5051425"/>
            <a:ext cx="3937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sz="2000" b="1">
                <a:solidFill>
                  <a:srgbClr val="000000"/>
                </a:solidFill>
              </a:rPr>
              <a:t>-2</a:t>
            </a:r>
            <a:endParaRPr lang="pl-PL" altLang="pl-PL" sz="2000"/>
          </a:p>
        </p:txBody>
      </p:sp>
      <p:sp>
        <p:nvSpPr>
          <p:cNvPr id="18441" name="Prostokąt 23">
            <a:extLst>
              <a:ext uri="{FF2B5EF4-FFF2-40B4-BE49-F238E27FC236}">
                <a16:creationId xmlns:a16="http://schemas.microsoft.com/office/drawing/2014/main" id="{18A90EA2-A4B0-4A2A-A681-9DF44FCDCD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2538" y="652463"/>
            <a:ext cx="15319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sz="2000" b="1">
                <a:solidFill>
                  <a:srgbClr val="000000"/>
                </a:solidFill>
              </a:rPr>
              <a:t>Oprawa  LED</a:t>
            </a:r>
            <a:endParaRPr lang="pl-PL" altLang="pl-PL" sz="2000" b="1"/>
          </a:p>
        </p:txBody>
      </p:sp>
      <p:sp>
        <p:nvSpPr>
          <p:cNvPr id="18442" name="Prostokąt 24">
            <a:extLst>
              <a:ext uri="{FF2B5EF4-FFF2-40B4-BE49-F238E27FC236}">
                <a16:creationId xmlns:a16="http://schemas.microsoft.com/office/drawing/2014/main" id="{737FC95E-E558-4D2E-930E-480BD24C56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1263" y="3741738"/>
            <a:ext cx="6080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b="1">
                <a:solidFill>
                  <a:srgbClr val="000000"/>
                </a:solidFill>
              </a:rPr>
              <a:t>10 V</a:t>
            </a:r>
            <a:endParaRPr lang="pl-PL" altLang="pl-PL" b="1"/>
          </a:p>
        </p:txBody>
      </p:sp>
      <p:pic>
        <p:nvPicPr>
          <p:cNvPr id="18443" name="Obraz 25">
            <a:extLst>
              <a:ext uri="{FF2B5EF4-FFF2-40B4-BE49-F238E27FC236}">
                <a16:creationId xmlns:a16="http://schemas.microsoft.com/office/drawing/2014/main" id="{9921E427-540B-44C9-9C18-1A098F354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3203575"/>
            <a:ext cx="1933576" cy="193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4" name="Obraz 26">
            <a:extLst>
              <a:ext uri="{FF2B5EF4-FFF2-40B4-BE49-F238E27FC236}">
                <a16:creationId xmlns:a16="http://schemas.microsoft.com/office/drawing/2014/main" id="{6B8FBDD0-2C97-4630-879E-5E99FDFEB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3" y="4224338"/>
            <a:ext cx="1233487" cy="123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5" name="Rectangle 3">
            <a:extLst>
              <a:ext uri="{FF2B5EF4-FFF2-40B4-BE49-F238E27FC236}">
                <a16:creationId xmlns:a16="http://schemas.microsoft.com/office/drawing/2014/main" id="{B00E9EEB-6995-4622-9E17-E3B9282BD0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98438"/>
            <a:ext cx="82296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pl-PL" altLang="pl-PL" b="1">
                <a:solidFill>
                  <a:srgbClr val="000000"/>
                </a:solidFill>
              </a:rPr>
              <a:t>POMIARY PARAMETRÓW ELEKTRYCZNYCH OPRAW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BFD7A5FF-751F-433F-B188-CE83E3C7E1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723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8" name="Object 3">
            <a:extLst>
              <a:ext uri="{FF2B5EF4-FFF2-40B4-BE49-F238E27FC236}">
                <a16:creationId xmlns:a16="http://schemas.microsoft.com/office/drawing/2014/main" id="{48029C93-7A94-489F-945F-BEE29D14532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4038" y="836613"/>
          <a:ext cx="6192837" cy="3640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" name="Fotografia Photo Editor" r:id="rId5" imgW="3596952" imgH="2430476" progId="MSPhotoEd.3">
                  <p:embed/>
                </p:oleObj>
              </mc:Choice>
              <mc:Fallback>
                <p:oleObj name="Fotografia Photo Editor" r:id="rId5" imgW="3596952" imgH="2430476" progId="MSPhotoEd.3">
                  <p:embed/>
                  <p:pic>
                    <p:nvPicPr>
                      <p:cNvPr id="19458" name="Object 3">
                        <a:extLst>
                          <a:ext uri="{FF2B5EF4-FFF2-40B4-BE49-F238E27FC236}">
                            <a16:creationId xmlns:a16="http://schemas.microsoft.com/office/drawing/2014/main" id="{48029C93-7A94-489F-945F-BEE29D14532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4038" y="836613"/>
                        <a:ext cx="6192837" cy="3640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59" name="Prostokąt 6">
            <a:extLst>
              <a:ext uri="{FF2B5EF4-FFF2-40B4-BE49-F238E27FC236}">
                <a16:creationId xmlns:a16="http://schemas.microsoft.com/office/drawing/2014/main" id="{17B254CC-5FF3-449C-84F3-0AF16C7B7D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9438" y="4749800"/>
            <a:ext cx="1447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sz="2000" b="1">
                <a:solidFill>
                  <a:srgbClr val="000000"/>
                </a:solidFill>
              </a:rPr>
              <a:t>P</a:t>
            </a:r>
            <a:r>
              <a:rPr lang="pl-PL" altLang="pl-PL" sz="1400" b="1">
                <a:solidFill>
                  <a:srgbClr val="000000"/>
                </a:solidFill>
              </a:rPr>
              <a:t>n</a:t>
            </a:r>
            <a:r>
              <a:rPr lang="pl-PL" altLang="pl-PL" sz="2000" b="1">
                <a:solidFill>
                  <a:srgbClr val="000000"/>
                </a:solidFill>
              </a:rPr>
              <a:t> = 48,5 W</a:t>
            </a:r>
            <a:endParaRPr lang="pl-PL" altLang="pl-PL" sz="2000" b="1"/>
          </a:p>
        </p:txBody>
      </p:sp>
      <p:sp>
        <p:nvSpPr>
          <p:cNvPr id="19460" name="Prostokąt 7">
            <a:extLst>
              <a:ext uri="{FF2B5EF4-FFF2-40B4-BE49-F238E27FC236}">
                <a16:creationId xmlns:a16="http://schemas.microsoft.com/office/drawing/2014/main" id="{951CFE59-AD97-4701-B7A8-875F5A35B5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6875" y="4749800"/>
            <a:ext cx="8620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sz="2000" b="1">
                <a:solidFill>
                  <a:srgbClr val="000000"/>
                </a:solidFill>
              </a:rPr>
              <a:t>40 szt.</a:t>
            </a:r>
            <a:endParaRPr lang="pl-PL" altLang="pl-PL" sz="2000" b="1"/>
          </a:p>
        </p:txBody>
      </p:sp>
      <p:sp>
        <p:nvSpPr>
          <p:cNvPr id="19461" name="Prostokąt 8">
            <a:extLst>
              <a:ext uri="{FF2B5EF4-FFF2-40B4-BE49-F238E27FC236}">
                <a16:creationId xmlns:a16="http://schemas.microsoft.com/office/drawing/2014/main" id="{94538E5C-9DD6-48E9-B6F3-12608AB0C5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3400" y="5224463"/>
            <a:ext cx="2501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sz="2000" b="1">
                <a:solidFill>
                  <a:srgbClr val="000000"/>
                </a:solidFill>
              </a:rPr>
              <a:t>sterowanie     1 ÷ 10 V</a:t>
            </a:r>
            <a:endParaRPr lang="pl-PL" altLang="pl-PL" sz="2000" b="1"/>
          </a:p>
        </p:txBody>
      </p:sp>
      <p:sp>
        <p:nvSpPr>
          <p:cNvPr id="19462" name="Prostokąt 9">
            <a:extLst>
              <a:ext uri="{FF2B5EF4-FFF2-40B4-BE49-F238E27FC236}">
                <a16:creationId xmlns:a16="http://schemas.microsoft.com/office/drawing/2014/main" id="{855C3F9E-5574-4CAF-B6B8-CB2B191155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675" y="4749800"/>
            <a:ext cx="15319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sz="2000" b="1">
                <a:solidFill>
                  <a:srgbClr val="000000"/>
                </a:solidFill>
              </a:rPr>
              <a:t>Oprawy  LED</a:t>
            </a:r>
            <a:endParaRPr lang="pl-PL" altLang="pl-PL" sz="2000" b="1"/>
          </a:p>
        </p:txBody>
      </p:sp>
      <p:sp>
        <p:nvSpPr>
          <p:cNvPr id="19463" name="Prostokąt 10">
            <a:extLst>
              <a:ext uri="{FF2B5EF4-FFF2-40B4-BE49-F238E27FC236}">
                <a16:creationId xmlns:a16="http://schemas.microsoft.com/office/drawing/2014/main" id="{D702D55D-8F93-4D82-AE4F-F0A39951A1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1125" y="4748213"/>
            <a:ext cx="14906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sz="2000" b="1">
                <a:solidFill>
                  <a:srgbClr val="000000"/>
                </a:solidFill>
              </a:rPr>
              <a:t>P</a:t>
            </a:r>
            <a:r>
              <a:rPr lang="pl-PL" altLang="pl-PL" sz="1400" b="1">
                <a:solidFill>
                  <a:srgbClr val="000000"/>
                </a:solidFill>
              </a:rPr>
              <a:t>n</a:t>
            </a:r>
            <a:r>
              <a:rPr lang="pl-PL" altLang="pl-PL" sz="1200" b="1">
                <a:solidFill>
                  <a:srgbClr val="000000"/>
                </a:solidFill>
              </a:rPr>
              <a:t>LED</a:t>
            </a:r>
            <a:r>
              <a:rPr lang="pl-PL" altLang="pl-PL" sz="2000" b="1">
                <a:solidFill>
                  <a:srgbClr val="000000"/>
                </a:solidFill>
              </a:rPr>
              <a:t> = 40 W</a:t>
            </a:r>
            <a:endParaRPr lang="pl-PL" altLang="pl-PL" sz="2000" b="1"/>
          </a:p>
        </p:txBody>
      </p:sp>
      <p:sp>
        <p:nvSpPr>
          <p:cNvPr id="19464" name="Prostokąt 11">
            <a:extLst>
              <a:ext uri="{FF2B5EF4-FFF2-40B4-BE49-F238E27FC236}">
                <a16:creationId xmlns:a16="http://schemas.microsoft.com/office/drawing/2014/main" id="{6D33BFD4-BBA9-4D2F-A91C-7FE827F987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4288" y="5610225"/>
            <a:ext cx="5594351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b="1" i="1">
                <a:sym typeface="Symbol" panose="05050102010706020507" pitchFamily="18" charset="2"/>
              </a:rPr>
              <a:t>REGULACJA (ZMNIEJSZANIE) STRUMIENIA ŚWIETLNEGO</a:t>
            </a:r>
          </a:p>
        </p:txBody>
      </p:sp>
      <p:sp>
        <p:nvSpPr>
          <p:cNvPr id="19465" name="Prostokąt 12">
            <a:extLst>
              <a:ext uri="{FF2B5EF4-FFF2-40B4-BE49-F238E27FC236}">
                <a16:creationId xmlns:a16="http://schemas.microsoft.com/office/drawing/2014/main" id="{942E4279-72CE-4445-924A-D37D041024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0713" y="827088"/>
            <a:ext cx="15319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sz="2000" b="1">
                <a:solidFill>
                  <a:srgbClr val="000000"/>
                </a:solidFill>
              </a:rPr>
              <a:t>Oprawa  LED</a:t>
            </a:r>
            <a:endParaRPr lang="pl-PL" altLang="pl-PL" sz="2000" b="1"/>
          </a:p>
        </p:txBody>
      </p:sp>
      <p:sp>
        <p:nvSpPr>
          <p:cNvPr id="19466" name="Rectangle 3">
            <a:extLst>
              <a:ext uri="{FF2B5EF4-FFF2-40B4-BE49-F238E27FC236}">
                <a16:creationId xmlns:a16="http://schemas.microsoft.com/office/drawing/2014/main" id="{E3817309-7037-4150-A3B3-1698EF5B0C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98438"/>
            <a:ext cx="82296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pl-PL" altLang="pl-PL" b="1">
                <a:solidFill>
                  <a:srgbClr val="000000"/>
                </a:solidFill>
              </a:rPr>
              <a:t>POMIARY PARAMETRÓW ELEKTRYCZNYCH OPRAW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367420C4-CD58-4652-B09E-214AC75F47F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255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Prostokąt 5">
            <a:extLst>
              <a:ext uri="{FF2B5EF4-FFF2-40B4-BE49-F238E27FC236}">
                <a16:creationId xmlns:a16="http://schemas.microsoft.com/office/drawing/2014/main" id="{CA3800DB-8A05-48B5-B335-542BDE0F35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" y="5510213"/>
            <a:ext cx="55943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b="1" i="1">
                <a:sym typeface="Symbol" panose="05050102010706020507" pitchFamily="18" charset="2"/>
              </a:rPr>
              <a:t>REGULACJA (ZMNIEJSZANIE) STRUMIENIA ŚWIETLNEGO</a:t>
            </a:r>
          </a:p>
        </p:txBody>
      </p:sp>
      <p:pic>
        <p:nvPicPr>
          <p:cNvPr id="20483" name="Obraz 6">
            <a:extLst>
              <a:ext uri="{FF2B5EF4-FFF2-40B4-BE49-F238E27FC236}">
                <a16:creationId xmlns:a16="http://schemas.microsoft.com/office/drawing/2014/main" id="{4153E848-8FE4-4467-B465-A135881A2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0"/>
            <a:ext cx="9144000" cy="494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Prostokąt 8">
            <a:extLst>
              <a:ext uri="{FF2B5EF4-FFF2-40B4-BE49-F238E27FC236}">
                <a16:creationId xmlns:a16="http://schemas.microsoft.com/office/drawing/2014/main" id="{BF1D77D6-936C-4479-A92F-3A5371D90B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7163" y="3805238"/>
            <a:ext cx="3206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sz="2000" b="1">
                <a:solidFill>
                  <a:srgbClr val="000000"/>
                </a:solidFill>
              </a:rPr>
              <a:t>P</a:t>
            </a:r>
            <a:endParaRPr lang="pl-PL" altLang="pl-PL" sz="2000"/>
          </a:p>
        </p:txBody>
      </p:sp>
      <p:sp>
        <p:nvSpPr>
          <p:cNvPr id="20485" name="Prostokąt 9">
            <a:extLst>
              <a:ext uri="{FF2B5EF4-FFF2-40B4-BE49-F238E27FC236}">
                <a16:creationId xmlns:a16="http://schemas.microsoft.com/office/drawing/2014/main" id="{C0B9F57F-A749-4164-8630-17420807BF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3400" y="4173538"/>
            <a:ext cx="25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sz="2000" b="1">
                <a:solidFill>
                  <a:srgbClr val="000000"/>
                </a:solidFill>
              </a:rPr>
              <a:t>I</a:t>
            </a:r>
            <a:endParaRPr lang="pl-PL" altLang="pl-PL" sz="2000"/>
          </a:p>
        </p:txBody>
      </p:sp>
      <p:sp>
        <p:nvSpPr>
          <p:cNvPr id="20486" name="Prostokąt 10">
            <a:extLst>
              <a:ext uri="{FF2B5EF4-FFF2-40B4-BE49-F238E27FC236}">
                <a16:creationId xmlns:a16="http://schemas.microsoft.com/office/drawing/2014/main" id="{9F5A1028-D4F3-40E2-96E5-220FFAD3AC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15350" y="4279900"/>
            <a:ext cx="666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sz="2000" b="1">
                <a:solidFill>
                  <a:srgbClr val="000000"/>
                </a:solidFill>
              </a:rPr>
              <a:t>1,2A</a:t>
            </a:r>
            <a:endParaRPr lang="pl-PL" altLang="pl-PL" sz="2000"/>
          </a:p>
        </p:txBody>
      </p:sp>
      <p:sp>
        <p:nvSpPr>
          <p:cNvPr id="20487" name="Prostokąt 11">
            <a:extLst>
              <a:ext uri="{FF2B5EF4-FFF2-40B4-BE49-F238E27FC236}">
                <a16:creationId xmlns:a16="http://schemas.microsoft.com/office/drawing/2014/main" id="{A97893AB-94C1-447B-8333-E1F30B8442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75688" y="4035425"/>
            <a:ext cx="5461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sz="2000" b="1">
                <a:solidFill>
                  <a:srgbClr val="000000"/>
                </a:solidFill>
              </a:rPr>
              <a:t>0W</a:t>
            </a:r>
            <a:endParaRPr lang="pl-PL" altLang="pl-PL" sz="2000"/>
          </a:p>
        </p:txBody>
      </p:sp>
      <p:sp>
        <p:nvSpPr>
          <p:cNvPr id="20488" name="Prostokąt 12">
            <a:extLst>
              <a:ext uri="{FF2B5EF4-FFF2-40B4-BE49-F238E27FC236}">
                <a16:creationId xmlns:a16="http://schemas.microsoft.com/office/drawing/2014/main" id="{0F1AEC5C-23B2-4EFB-A25E-833F06DB21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9050" y="1562100"/>
            <a:ext cx="9953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sz="2000" b="1">
                <a:solidFill>
                  <a:srgbClr val="000000"/>
                </a:solidFill>
              </a:rPr>
              <a:t>1,94kW</a:t>
            </a:r>
            <a:endParaRPr lang="pl-PL" altLang="pl-PL" sz="2000"/>
          </a:p>
        </p:txBody>
      </p:sp>
      <p:sp>
        <p:nvSpPr>
          <p:cNvPr id="20489" name="Prostokąt 13">
            <a:extLst>
              <a:ext uri="{FF2B5EF4-FFF2-40B4-BE49-F238E27FC236}">
                <a16:creationId xmlns:a16="http://schemas.microsoft.com/office/drawing/2014/main" id="{B6929191-4CF5-4F1C-8C59-79309B1643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9700" y="1120775"/>
            <a:ext cx="6651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sz="2000" b="1">
                <a:solidFill>
                  <a:srgbClr val="000000"/>
                </a:solidFill>
              </a:rPr>
              <a:t>8,4A</a:t>
            </a:r>
            <a:endParaRPr lang="pl-PL" altLang="pl-PL" sz="2000"/>
          </a:p>
        </p:txBody>
      </p:sp>
      <p:sp>
        <p:nvSpPr>
          <p:cNvPr id="20490" name="Rectangle 3">
            <a:extLst>
              <a:ext uri="{FF2B5EF4-FFF2-40B4-BE49-F238E27FC236}">
                <a16:creationId xmlns:a16="http://schemas.microsoft.com/office/drawing/2014/main" id="{1731B157-8235-4347-A357-32B4B7B079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98438"/>
            <a:ext cx="82296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pl-PL" altLang="pl-PL" b="1">
                <a:solidFill>
                  <a:srgbClr val="000000"/>
                </a:solidFill>
              </a:rPr>
              <a:t>POMIARY PARAMETRÓW ELEKTRYCZNYCH OPRAW</a:t>
            </a:r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B8265268-7FA0-4332-BA4F-91BA7AA0C6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19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Prostokąt 5">
            <a:extLst>
              <a:ext uri="{FF2B5EF4-FFF2-40B4-BE49-F238E27FC236}">
                <a16:creationId xmlns:a16="http://schemas.microsoft.com/office/drawing/2014/main" id="{3473F70D-79C1-45A7-B5AD-24D526279E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25" y="5672138"/>
            <a:ext cx="55943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b="1" i="1">
                <a:sym typeface="Symbol" panose="05050102010706020507" pitchFamily="18" charset="2"/>
              </a:rPr>
              <a:t>REGULACJA (ZMNIEJSZANIE) STRUMIENIA ŚWIETLNEGO</a:t>
            </a:r>
          </a:p>
        </p:txBody>
      </p:sp>
      <p:pic>
        <p:nvPicPr>
          <p:cNvPr id="21507" name="Obraz 7">
            <a:extLst>
              <a:ext uri="{FF2B5EF4-FFF2-40B4-BE49-F238E27FC236}">
                <a16:creationId xmlns:a16="http://schemas.microsoft.com/office/drawing/2014/main" id="{5E08A348-04BD-41AF-A400-80C0B89B5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642938"/>
            <a:ext cx="9144000" cy="494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Prostokąt 8">
            <a:extLst>
              <a:ext uri="{FF2B5EF4-FFF2-40B4-BE49-F238E27FC236}">
                <a16:creationId xmlns:a16="http://schemas.microsoft.com/office/drawing/2014/main" id="{71035E49-963A-4CDD-AB6C-CEBFAECF0A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4538" y="1338263"/>
            <a:ext cx="5492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sz="2000" b="1">
                <a:solidFill>
                  <a:srgbClr val="000000"/>
                </a:solidFill>
              </a:rPr>
              <a:t>tg</a:t>
            </a:r>
            <a:r>
              <a:rPr lang="pl-PL" altLang="pl-PL" sz="2000" b="1">
                <a:solidFill>
                  <a:srgbClr val="000000"/>
                </a:solidFill>
                <a:sym typeface="Symbol" panose="05050102010706020507" pitchFamily="18" charset="2"/>
              </a:rPr>
              <a:t></a:t>
            </a:r>
            <a:endParaRPr lang="pl-PL" altLang="pl-PL" sz="2000"/>
          </a:p>
        </p:txBody>
      </p:sp>
      <p:sp>
        <p:nvSpPr>
          <p:cNvPr id="21509" name="Prostokąt 9">
            <a:extLst>
              <a:ext uri="{FF2B5EF4-FFF2-40B4-BE49-F238E27FC236}">
                <a16:creationId xmlns:a16="http://schemas.microsoft.com/office/drawing/2014/main" id="{59D69497-2406-4A9F-B921-4141A68F65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9613" y="1744663"/>
            <a:ext cx="3603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sz="2000" b="1">
                <a:solidFill>
                  <a:srgbClr val="000000"/>
                </a:solidFill>
              </a:rPr>
              <a:t>Q</a:t>
            </a:r>
            <a:endParaRPr lang="pl-PL" altLang="pl-PL" sz="2000"/>
          </a:p>
        </p:txBody>
      </p:sp>
      <p:sp>
        <p:nvSpPr>
          <p:cNvPr id="21510" name="Prostokąt 10">
            <a:extLst>
              <a:ext uri="{FF2B5EF4-FFF2-40B4-BE49-F238E27FC236}">
                <a16:creationId xmlns:a16="http://schemas.microsoft.com/office/drawing/2014/main" id="{D4204A68-6B1A-4DEA-9235-03E0997B13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3863" y="4471988"/>
            <a:ext cx="3937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sz="2000" b="1">
                <a:solidFill>
                  <a:srgbClr val="000000"/>
                </a:solidFill>
              </a:rPr>
              <a:t>-9</a:t>
            </a:r>
            <a:endParaRPr lang="pl-PL" altLang="pl-PL" sz="2000"/>
          </a:p>
        </p:txBody>
      </p:sp>
      <p:sp>
        <p:nvSpPr>
          <p:cNvPr id="21511" name="Prostokąt 11">
            <a:extLst>
              <a:ext uri="{FF2B5EF4-FFF2-40B4-BE49-F238E27FC236}">
                <a16:creationId xmlns:a16="http://schemas.microsoft.com/office/drawing/2014/main" id="{4478936B-CE72-4568-B9F5-F3D997D7FC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9950" y="1331913"/>
            <a:ext cx="3143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sz="2000" b="1">
                <a:solidFill>
                  <a:srgbClr val="000000"/>
                </a:solidFill>
              </a:rPr>
              <a:t>0</a:t>
            </a:r>
            <a:endParaRPr lang="pl-PL" altLang="pl-PL" sz="2000"/>
          </a:p>
        </p:txBody>
      </p:sp>
      <p:sp>
        <p:nvSpPr>
          <p:cNvPr id="21512" name="Prostokąt 12">
            <a:extLst>
              <a:ext uri="{FF2B5EF4-FFF2-40B4-BE49-F238E27FC236}">
                <a16:creationId xmlns:a16="http://schemas.microsoft.com/office/drawing/2014/main" id="{DD2CBD98-4D9D-40E4-9085-E5FF86A064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1525" y="4137025"/>
            <a:ext cx="9890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sz="2000" b="1">
                <a:solidFill>
                  <a:srgbClr val="000000"/>
                </a:solidFill>
              </a:rPr>
              <a:t>-390var</a:t>
            </a:r>
            <a:endParaRPr lang="pl-PL" altLang="pl-PL" sz="2000"/>
          </a:p>
        </p:txBody>
      </p:sp>
      <p:sp>
        <p:nvSpPr>
          <p:cNvPr id="21513" name="Prostokąt 13">
            <a:extLst>
              <a:ext uri="{FF2B5EF4-FFF2-40B4-BE49-F238E27FC236}">
                <a16:creationId xmlns:a16="http://schemas.microsoft.com/office/drawing/2014/main" id="{0D18CB40-3388-4535-BEDE-0E1E8F15DD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4900" y="1331913"/>
            <a:ext cx="9890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sz="2000" b="1">
                <a:solidFill>
                  <a:srgbClr val="000000"/>
                </a:solidFill>
              </a:rPr>
              <a:t>-280var</a:t>
            </a:r>
            <a:endParaRPr lang="pl-PL" altLang="pl-PL" sz="2000"/>
          </a:p>
        </p:txBody>
      </p:sp>
      <p:sp>
        <p:nvSpPr>
          <p:cNvPr id="21514" name="Rectangle 3">
            <a:extLst>
              <a:ext uri="{FF2B5EF4-FFF2-40B4-BE49-F238E27FC236}">
                <a16:creationId xmlns:a16="http://schemas.microsoft.com/office/drawing/2014/main" id="{C92D1878-6C81-419A-8A5A-F9826382A3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98438"/>
            <a:ext cx="82296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pl-PL" altLang="pl-PL" b="1">
                <a:solidFill>
                  <a:srgbClr val="000000"/>
                </a:solidFill>
              </a:rPr>
              <a:t>POMIARY PARAMETRÓW ELEKTRYCZNYCH OPRAW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754D7E9F-88A1-486F-B309-69C2EF1A32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726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Obraz 9">
            <a:extLst>
              <a:ext uri="{FF2B5EF4-FFF2-40B4-BE49-F238E27FC236}">
                <a16:creationId xmlns:a16="http://schemas.microsoft.com/office/drawing/2014/main" id="{2C882220-FD76-4BB5-834A-CE05F69B3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788" y="1262063"/>
            <a:ext cx="4494212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Obraz 5">
            <a:extLst>
              <a:ext uri="{FF2B5EF4-FFF2-40B4-BE49-F238E27FC236}">
                <a16:creationId xmlns:a16="http://schemas.microsoft.com/office/drawing/2014/main" id="{8B532818-B3D9-406C-B534-FC195F400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858" y="4346410"/>
            <a:ext cx="4678777" cy="1949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Obraz 7">
            <a:extLst>
              <a:ext uri="{FF2B5EF4-FFF2-40B4-BE49-F238E27FC236}">
                <a16:creationId xmlns:a16="http://schemas.microsoft.com/office/drawing/2014/main" id="{7A7340DE-E367-40C0-A5F2-FF691A8FF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238" y="1746250"/>
            <a:ext cx="2749550" cy="201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Obraz 10">
            <a:extLst>
              <a:ext uri="{FF2B5EF4-FFF2-40B4-BE49-F238E27FC236}">
                <a16:creationId xmlns:a16="http://schemas.microsoft.com/office/drawing/2014/main" id="{EAEBC685-57A1-454F-A0CB-BEA8BDDB9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6700"/>
            <a:ext cx="1900238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Obraz 11">
            <a:extLst>
              <a:ext uri="{FF2B5EF4-FFF2-40B4-BE49-F238E27FC236}">
                <a16:creationId xmlns:a16="http://schemas.microsoft.com/office/drawing/2014/main" id="{EE8D7627-FC32-41D8-8D2B-2AEECC5F6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1079500"/>
            <a:ext cx="1905001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6" name="Rectangle 3">
            <a:extLst>
              <a:ext uri="{FF2B5EF4-FFF2-40B4-BE49-F238E27FC236}">
                <a16:creationId xmlns:a16="http://schemas.microsoft.com/office/drawing/2014/main" id="{D128B3AA-FCFC-441B-9964-ED045E4F42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98438"/>
            <a:ext cx="82296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pl-PL" altLang="pl-PL" b="1">
                <a:solidFill>
                  <a:srgbClr val="000000"/>
                </a:solidFill>
              </a:rPr>
              <a:t>POMIARY PARAMETRÓW ELEKTRYCZNYCH OPRAW</a:t>
            </a:r>
          </a:p>
        </p:txBody>
      </p:sp>
      <p:sp>
        <p:nvSpPr>
          <p:cNvPr id="9" name="Prostokąt 4">
            <a:extLst>
              <a:ext uri="{FF2B5EF4-FFF2-40B4-BE49-F238E27FC236}">
                <a16:creationId xmlns:a16="http://schemas.microsoft.com/office/drawing/2014/main" id="{35CA852D-A82D-493E-8949-0105873E96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3663" y="862013"/>
            <a:ext cx="23860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sz="2000" b="1">
                <a:solidFill>
                  <a:srgbClr val="000000"/>
                </a:solidFill>
              </a:rPr>
              <a:t>Oprawy wyładowcze</a:t>
            </a:r>
            <a:endParaRPr lang="pl-PL" altLang="pl-PL" sz="2000" b="1"/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30C171E5-A7CE-4700-AE1E-7319F9B410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4382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Obraz 9">
            <a:extLst>
              <a:ext uri="{FF2B5EF4-FFF2-40B4-BE49-F238E27FC236}">
                <a16:creationId xmlns:a16="http://schemas.microsoft.com/office/drawing/2014/main" id="{6FCAA93C-76E7-4D07-8B85-1AF354054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088" y="1296987"/>
            <a:ext cx="4494212" cy="309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Prostokąt 4">
            <a:extLst>
              <a:ext uri="{FF2B5EF4-FFF2-40B4-BE49-F238E27FC236}">
                <a16:creationId xmlns:a16="http://schemas.microsoft.com/office/drawing/2014/main" id="{13DB4465-942F-4FD2-8BD4-364C775962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3663" y="862013"/>
            <a:ext cx="23860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sz="2000" b="1">
                <a:solidFill>
                  <a:srgbClr val="000000"/>
                </a:solidFill>
              </a:rPr>
              <a:t>Oprawy wyładowcze</a:t>
            </a:r>
            <a:endParaRPr lang="pl-PL" altLang="pl-PL" sz="2000" b="1"/>
          </a:p>
        </p:txBody>
      </p:sp>
      <p:pic>
        <p:nvPicPr>
          <p:cNvPr id="23556" name="Obraz 11">
            <a:extLst>
              <a:ext uri="{FF2B5EF4-FFF2-40B4-BE49-F238E27FC236}">
                <a16:creationId xmlns:a16="http://schemas.microsoft.com/office/drawing/2014/main" id="{9ED7DCA5-F1AF-4E95-B55E-B71C12A99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695325"/>
            <a:ext cx="1290638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Obraz 12">
            <a:extLst>
              <a:ext uri="{FF2B5EF4-FFF2-40B4-BE49-F238E27FC236}">
                <a16:creationId xmlns:a16="http://schemas.microsoft.com/office/drawing/2014/main" id="{D6055162-D5B8-4811-B2E4-FD451A37B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888" y="1524000"/>
            <a:ext cx="2862262" cy="392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Obraz 13" descr="http://www.abmicro.pl/wp-content/uploads/2015/08/Oferta-Salicru.png">
            <a:extLst>
              <a:ext uri="{FF2B5EF4-FFF2-40B4-BE49-F238E27FC236}">
                <a16:creationId xmlns:a16="http://schemas.microsoft.com/office/drawing/2014/main" id="{C3D9E316-1293-41E4-B853-26B732656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313" y="4429125"/>
            <a:ext cx="2657475" cy="244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Prostokąt 14">
            <a:extLst>
              <a:ext uri="{FF2B5EF4-FFF2-40B4-BE49-F238E27FC236}">
                <a16:creationId xmlns:a16="http://schemas.microsoft.com/office/drawing/2014/main" id="{4B605122-7F99-4B5F-9E9B-0E2FC39A7F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3988" y="2955925"/>
            <a:ext cx="600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sz="2000" b="1">
                <a:solidFill>
                  <a:srgbClr val="000000"/>
                </a:solidFill>
              </a:rPr>
              <a:t>A  B</a:t>
            </a:r>
            <a:endParaRPr lang="pl-PL" altLang="pl-PL" sz="2000" b="1"/>
          </a:p>
        </p:txBody>
      </p:sp>
      <p:sp>
        <p:nvSpPr>
          <p:cNvPr id="23560" name="Prostokąt 15">
            <a:extLst>
              <a:ext uri="{FF2B5EF4-FFF2-40B4-BE49-F238E27FC236}">
                <a16:creationId xmlns:a16="http://schemas.microsoft.com/office/drawing/2014/main" id="{25883621-A332-4280-868E-D407682E9D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350" y="5189538"/>
            <a:ext cx="3206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sz="2000" b="1">
                <a:solidFill>
                  <a:srgbClr val="000000"/>
                </a:solidFill>
              </a:rPr>
              <a:t>C</a:t>
            </a:r>
            <a:endParaRPr lang="pl-PL" altLang="pl-PL" sz="2000" b="1"/>
          </a:p>
        </p:txBody>
      </p:sp>
      <p:sp>
        <p:nvSpPr>
          <p:cNvPr id="23561" name="Prostokąt 16">
            <a:extLst>
              <a:ext uri="{FF2B5EF4-FFF2-40B4-BE49-F238E27FC236}">
                <a16:creationId xmlns:a16="http://schemas.microsoft.com/office/drawing/2014/main" id="{86636EC9-869C-40F6-8BE6-20982EC59C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963" y="5548313"/>
            <a:ext cx="38242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b="1">
                <a:solidFill>
                  <a:srgbClr val="000000"/>
                </a:solidFill>
              </a:rPr>
              <a:t>pomiar w punkcie A - bypass</a:t>
            </a:r>
            <a:endParaRPr lang="pl-PL" altLang="pl-PL"/>
          </a:p>
        </p:txBody>
      </p:sp>
      <p:sp>
        <p:nvSpPr>
          <p:cNvPr id="23562" name="Prostokąt 17">
            <a:extLst>
              <a:ext uri="{FF2B5EF4-FFF2-40B4-BE49-F238E27FC236}">
                <a16:creationId xmlns:a16="http://schemas.microsoft.com/office/drawing/2014/main" id="{38DACC36-134C-4705-ACEF-367F5A22CE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550" y="5815013"/>
            <a:ext cx="41735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b="1">
                <a:solidFill>
                  <a:srgbClr val="000000"/>
                </a:solidFill>
              </a:rPr>
              <a:t>pomiar w punkcie B + regulator</a:t>
            </a:r>
            <a:endParaRPr lang="pl-PL" altLang="pl-PL"/>
          </a:p>
        </p:txBody>
      </p:sp>
      <p:sp>
        <p:nvSpPr>
          <p:cNvPr id="23563" name="Rectangle 3">
            <a:extLst>
              <a:ext uri="{FF2B5EF4-FFF2-40B4-BE49-F238E27FC236}">
                <a16:creationId xmlns:a16="http://schemas.microsoft.com/office/drawing/2014/main" id="{3D3367AA-ECB5-48AF-BACC-E008D389CF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98438"/>
            <a:ext cx="82296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pl-PL" altLang="pl-PL" b="1">
                <a:solidFill>
                  <a:srgbClr val="000000"/>
                </a:solidFill>
              </a:rPr>
              <a:t>POMIARY PARAMETRÓW ELEKTRYCZNYCH OPRAW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88318589-4C61-4C69-85D1-0A8ECDDA5C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525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Prostokąt 4">
            <a:extLst>
              <a:ext uri="{FF2B5EF4-FFF2-40B4-BE49-F238E27FC236}">
                <a16:creationId xmlns:a16="http://schemas.microsoft.com/office/drawing/2014/main" id="{7F432092-704E-49CB-B68A-C6C708C1BD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8125" y="955675"/>
            <a:ext cx="23860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sz="2000" b="1">
                <a:solidFill>
                  <a:srgbClr val="000000"/>
                </a:solidFill>
              </a:rPr>
              <a:t>Oprawy wyładowcze</a:t>
            </a:r>
            <a:endParaRPr lang="pl-PL" altLang="pl-PL" sz="2000" b="1"/>
          </a:p>
        </p:txBody>
      </p:sp>
      <p:pic>
        <p:nvPicPr>
          <p:cNvPr id="25603" name="Obraz 10">
            <a:extLst>
              <a:ext uri="{FF2B5EF4-FFF2-40B4-BE49-F238E27FC236}">
                <a16:creationId xmlns:a16="http://schemas.microsoft.com/office/drawing/2014/main" id="{EBBB2A91-5676-405B-8527-0A82AA97F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1484313"/>
            <a:ext cx="9086850" cy="461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Prostokąt 7">
            <a:extLst>
              <a:ext uri="{FF2B5EF4-FFF2-40B4-BE49-F238E27FC236}">
                <a16:creationId xmlns:a16="http://schemas.microsoft.com/office/drawing/2014/main" id="{DB37E283-524E-4F79-AF94-4F1FD8CDE4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6700" y="2941638"/>
            <a:ext cx="600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sz="2000" b="1">
                <a:solidFill>
                  <a:srgbClr val="000000"/>
                </a:solidFill>
              </a:rPr>
              <a:t>30A</a:t>
            </a:r>
            <a:endParaRPr lang="pl-PL" altLang="pl-PL" sz="2000"/>
          </a:p>
        </p:txBody>
      </p:sp>
      <p:sp>
        <p:nvSpPr>
          <p:cNvPr id="25605" name="Prostokąt 11">
            <a:extLst>
              <a:ext uri="{FF2B5EF4-FFF2-40B4-BE49-F238E27FC236}">
                <a16:creationId xmlns:a16="http://schemas.microsoft.com/office/drawing/2014/main" id="{312438C7-7500-48EB-B594-738CE367AA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6450" y="1022350"/>
            <a:ext cx="38242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b="1">
                <a:solidFill>
                  <a:srgbClr val="000000"/>
                </a:solidFill>
              </a:rPr>
              <a:t>pomiar w punkcie A - bypass</a:t>
            </a:r>
            <a:endParaRPr lang="pl-PL" altLang="pl-PL"/>
          </a:p>
        </p:txBody>
      </p:sp>
      <p:pic>
        <p:nvPicPr>
          <p:cNvPr id="25606" name="Obraz 12">
            <a:extLst>
              <a:ext uri="{FF2B5EF4-FFF2-40B4-BE49-F238E27FC236}">
                <a16:creationId xmlns:a16="http://schemas.microsoft.com/office/drawing/2014/main" id="{0E7B798C-FCAD-453F-B23A-36354E898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825500"/>
            <a:ext cx="881062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7" name="Rectangle 3">
            <a:extLst>
              <a:ext uri="{FF2B5EF4-FFF2-40B4-BE49-F238E27FC236}">
                <a16:creationId xmlns:a16="http://schemas.microsoft.com/office/drawing/2014/main" id="{A80229F4-7DCE-47B5-9A10-E21F35A50C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98438"/>
            <a:ext cx="82296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pl-PL" altLang="pl-PL" b="1">
                <a:solidFill>
                  <a:srgbClr val="000000"/>
                </a:solidFill>
              </a:rPr>
              <a:t>POMIARY PARAMETRÓW ELEKTRYCZNYCH OPRAW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4AC3DC9D-9496-40B9-98F3-DBC5698BE6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5446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Program Files\MWSnap\street.gif">
            <a:extLst>
              <a:ext uri="{FF2B5EF4-FFF2-40B4-BE49-F238E27FC236}">
                <a16:creationId xmlns:a16="http://schemas.microsoft.com/office/drawing/2014/main" id="{68EBE667-B92E-41FC-A173-47C785C4C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75" y="1268413"/>
            <a:ext cx="6300788" cy="472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1">
            <a:extLst>
              <a:ext uri="{FF2B5EF4-FFF2-40B4-BE49-F238E27FC236}">
                <a16:creationId xmlns:a16="http://schemas.microsoft.com/office/drawing/2014/main" id="{E282733E-5FED-4333-825D-6BCD6EB342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1184275"/>
            <a:ext cx="2185987" cy="489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PROJEKT</a:t>
            </a:r>
          </a:p>
          <a:p>
            <a:pPr eaLnBrk="1" hangingPunct="1"/>
            <a:r>
              <a:rPr lang="pl-PL" altLang="pl-PL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DOBÓR</a:t>
            </a:r>
          </a:p>
          <a:p>
            <a:pPr eaLnBrk="1" hangingPunct="1"/>
            <a:r>
              <a:rPr lang="pl-PL" altLang="pl-PL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STARANNOŚĆ</a:t>
            </a:r>
          </a:p>
          <a:p>
            <a:pPr eaLnBrk="1" hangingPunct="1"/>
            <a:r>
              <a:rPr lang="pl-PL" altLang="pl-PL" i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normy …</a:t>
            </a:r>
          </a:p>
          <a:p>
            <a:pPr eaLnBrk="1" hangingPunct="1"/>
            <a:r>
              <a:rPr lang="pl-PL" altLang="pl-PL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12464-1</a:t>
            </a:r>
          </a:p>
          <a:p>
            <a:pPr eaLnBrk="1" hangingPunct="1"/>
            <a:r>
              <a:rPr lang="pl-PL" altLang="pl-PL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12464-2</a:t>
            </a:r>
          </a:p>
          <a:p>
            <a:pPr eaLnBrk="1" hangingPunct="1"/>
            <a:endParaRPr lang="pl-PL" altLang="pl-PL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pl-PL" altLang="pl-PL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13201-1</a:t>
            </a:r>
          </a:p>
          <a:p>
            <a:pPr eaLnBrk="1" hangingPunct="1"/>
            <a:r>
              <a:rPr lang="pl-PL" altLang="pl-PL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13201-2</a:t>
            </a:r>
          </a:p>
          <a:p>
            <a:pPr eaLnBrk="1" hangingPunct="1"/>
            <a:r>
              <a:rPr lang="pl-PL" altLang="pl-PL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13201-3</a:t>
            </a:r>
          </a:p>
          <a:p>
            <a:pPr eaLnBrk="1" hangingPunct="1"/>
            <a:r>
              <a:rPr lang="pl-PL" altLang="pl-PL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13201-4</a:t>
            </a:r>
          </a:p>
          <a:p>
            <a:pPr eaLnBrk="1" hangingPunct="1"/>
            <a:r>
              <a:rPr lang="pl-PL" altLang="pl-PL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13201-5</a:t>
            </a:r>
          </a:p>
          <a:p>
            <a:pPr eaLnBrk="1" hangingPunct="1"/>
            <a:r>
              <a:rPr lang="pl-PL" altLang="pl-PL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itp. …</a:t>
            </a:r>
          </a:p>
        </p:txBody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CB76DA7F-9209-4FA3-8821-F0D2CE8067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613" y="482600"/>
            <a:ext cx="818673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pl-PL" altLang="pl-PL" b="1">
                <a:solidFill>
                  <a:srgbClr val="000000"/>
                </a:solidFill>
              </a:rPr>
              <a:t>PROJEKTOWANIE</a:t>
            </a:r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DCB593BD-BBF5-4B57-A212-DF46FC372C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1274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Prostokąt 4">
            <a:extLst>
              <a:ext uri="{FF2B5EF4-FFF2-40B4-BE49-F238E27FC236}">
                <a16:creationId xmlns:a16="http://schemas.microsoft.com/office/drawing/2014/main" id="{669EB635-68F2-47F9-8529-62E2889947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1925" y="831850"/>
            <a:ext cx="23860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sz="2000" b="1">
                <a:solidFill>
                  <a:srgbClr val="000000"/>
                </a:solidFill>
              </a:rPr>
              <a:t>Oprawy wyładowcze</a:t>
            </a:r>
            <a:endParaRPr lang="pl-PL" altLang="pl-PL" sz="2000" b="1"/>
          </a:p>
        </p:txBody>
      </p:sp>
      <p:pic>
        <p:nvPicPr>
          <p:cNvPr id="26627" name="Obraz 5">
            <a:extLst>
              <a:ext uri="{FF2B5EF4-FFF2-40B4-BE49-F238E27FC236}">
                <a16:creationId xmlns:a16="http://schemas.microsoft.com/office/drawing/2014/main" id="{9E3A5F5D-8C7F-4D7B-BE40-0B8B6E005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1444625"/>
            <a:ext cx="9144000" cy="461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Prostokąt 7">
            <a:extLst>
              <a:ext uri="{FF2B5EF4-FFF2-40B4-BE49-F238E27FC236}">
                <a16:creationId xmlns:a16="http://schemas.microsoft.com/office/drawing/2014/main" id="{45F2C1C6-BF36-41E5-A9C8-AB56ECCBF2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3525" y="3332163"/>
            <a:ext cx="5984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sz="2000" b="1">
                <a:solidFill>
                  <a:srgbClr val="000000"/>
                </a:solidFill>
              </a:rPr>
              <a:t>21A</a:t>
            </a:r>
            <a:endParaRPr lang="pl-PL" altLang="pl-PL" sz="2000"/>
          </a:p>
        </p:txBody>
      </p:sp>
      <p:sp>
        <p:nvSpPr>
          <p:cNvPr id="26629" name="Prostokąt 10">
            <a:extLst>
              <a:ext uri="{FF2B5EF4-FFF2-40B4-BE49-F238E27FC236}">
                <a16:creationId xmlns:a16="http://schemas.microsoft.com/office/drawing/2014/main" id="{300E252C-004D-40AA-B651-4982D4CF27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1688" y="981075"/>
            <a:ext cx="41735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b="1">
                <a:solidFill>
                  <a:srgbClr val="000000"/>
                </a:solidFill>
              </a:rPr>
              <a:t>pomiar w punkcie B + regulator</a:t>
            </a:r>
            <a:endParaRPr lang="pl-PL" altLang="pl-PL"/>
          </a:p>
        </p:txBody>
      </p:sp>
      <p:pic>
        <p:nvPicPr>
          <p:cNvPr id="26630" name="Obraz 11">
            <a:extLst>
              <a:ext uri="{FF2B5EF4-FFF2-40B4-BE49-F238E27FC236}">
                <a16:creationId xmlns:a16="http://schemas.microsoft.com/office/drawing/2014/main" id="{AE83D75F-66FF-41CE-B68D-41DF2C494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784225"/>
            <a:ext cx="881062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1" name="Rectangle 3">
            <a:extLst>
              <a:ext uri="{FF2B5EF4-FFF2-40B4-BE49-F238E27FC236}">
                <a16:creationId xmlns:a16="http://schemas.microsoft.com/office/drawing/2014/main" id="{460A19B3-B5D7-4E5A-A2EC-3CA72BA816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98438"/>
            <a:ext cx="82296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pl-PL" altLang="pl-PL" b="1">
                <a:solidFill>
                  <a:srgbClr val="000000"/>
                </a:solidFill>
              </a:rPr>
              <a:t>POMIARY PARAMETRÓW ELEKTRYCZNYCH OPRAW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4F1AC15A-7513-4748-90B7-32F9703232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529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Obraz 5">
            <a:extLst>
              <a:ext uri="{FF2B5EF4-FFF2-40B4-BE49-F238E27FC236}">
                <a16:creationId xmlns:a16="http://schemas.microsoft.com/office/drawing/2014/main" id="{59033431-4B14-4683-8CC5-4ACC7454B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81163"/>
            <a:ext cx="9144000" cy="461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Prostokąt 7">
            <a:extLst>
              <a:ext uri="{FF2B5EF4-FFF2-40B4-BE49-F238E27FC236}">
                <a16:creationId xmlns:a16="http://schemas.microsoft.com/office/drawing/2014/main" id="{94E00885-AF34-4944-8D15-D7CFFD669F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400" y="2681288"/>
            <a:ext cx="8651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sz="2000" b="1">
                <a:solidFill>
                  <a:srgbClr val="000000"/>
                </a:solidFill>
              </a:rPr>
              <a:t>5,7kW</a:t>
            </a:r>
            <a:endParaRPr lang="pl-PL" altLang="pl-PL" sz="2000"/>
          </a:p>
        </p:txBody>
      </p:sp>
      <p:sp>
        <p:nvSpPr>
          <p:cNvPr id="27652" name="Prostokąt 9">
            <a:extLst>
              <a:ext uri="{FF2B5EF4-FFF2-40B4-BE49-F238E27FC236}">
                <a16:creationId xmlns:a16="http://schemas.microsoft.com/office/drawing/2014/main" id="{6CCFC3EE-DF80-49DC-BF12-4DD59469EB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400" y="4281488"/>
            <a:ext cx="9699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sz="2000" b="1">
                <a:solidFill>
                  <a:srgbClr val="000000"/>
                </a:solidFill>
              </a:rPr>
              <a:t>3,5kvar</a:t>
            </a:r>
            <a:endParaRPr lang="pl-PL" altLang="pl-PL" sz="2000"/>
          </a:p>
        </p:txBody>
      </p:sp>
      <p:sp>
        <p:nvSpPr>
          <p:cNvPr id="27653" name="Rectangle 3">
            <a:extLst>
              <a:ext uri="{FF2B5EF4-FFF2-40B4-BE49-F238E27FC236}">
                <a16:creationId xmlns:a16="http://schemas.microsoft.com/office/drawing/2014/main" id="{38023FA2-8C0D-413D-85EF-79F76A23DA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98438"/>
            <a:ext cx="82296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pl-PL" altLang="pl-PL" b="1">
                <a:solidFill>
                  <a:srgbClr val="000000"/>
                </a:solidFill>
              </a:rPr>
              <a:t>POMIARY PARAMETRÓW ELEKTRYCZNYCH OPRAW</a:t>
            </a:r>
          </a:p>
        </p:txBody>
      </p:sp>
      <p:sp>
        <p:nvSpPr>
          <p:cNvPr id="27654" name="Prostokąt 15">
            <a:extLst>
              <a:ext uri="{FF2B5EF4-FFF2-40B4-BE49-F238E27FC236}">
                <a16:creationId xmlns:a16="http://schemas.microsoft.com/office/drawing/2014/main" id="{DCBCC24B-7A19-49FA-AEA7-DE76787E3F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8125" y="955675"/>
            <a:ext cx="23860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sz="2000" b="1">
                <a:solidFill>
                  <a:srgbClr val="000000"/>
                </a:solidFill>
              </a:rPr>
              <a:t>Oprawy wyładowcze</a:t>
            </a:r>
            <a:endParaRPr lang="pl-PL" altLang="pl-PL" sz="2000" b="1"/>
          </a:p>
        </p:txBody>
      </p:sp>
      <p:sp>
        <p:nvSpPr>
          <p:cNvPr id="27655" name="Prostokąt 16">
            <a:extLst>
              <a:ext uri="{FF2B5EF4-FFF2-40B4-BE49-F238E27FC236}">
                <a16:creationId xmlns:a16="http://schemas.microsoft.com/office/drawing/2014/main" id="{1AE508A7-E207-413D-AD1C-D79EB66FD6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6450" y="1022350"/>
            <a:ext cx="38242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b="1">
                <a:solidFill>
                  <a:srgbClr val="000000"/>
                </a:solidFill>
              </a:rPr>
              <a:t>pomiar w punkcie A - bypass</a:t>
            </a:r>
            <a:endParaRPr lang="pl-PL" altLang="pl-PL"/>
          </a:p>
        </p:txBody>
      </p:sp>
      <p:pic>
        <p:nvPicPr>
          <p:cNvPr id="27656" name="Obraz 17">
            <a:extLst>
              <a:ext uri="{FF2B5EF4-FFF2-40B4-BE49-F238E27FC236}">
                <a16:creationId xmlns:a16="http://schemas.microsoft.com/office/drawing/2014/main" id="{3C5CFE45-2661-45DF-AAFE-2802CD32F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825500"/>
            <a:ext cx="881062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03088F78-9B1E-4432-989B-F781F2ACF2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350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Obraz 5">
            <a:extLst>
              <a:ext uri="{FF2B5EF4-FFF2-40B4-BE49-F238E27FC236}">
                <a16:creationId xmlns:a16="http://schemas.microsoft.com/office/drawing/2014/main" id="{D84FA905-F762-4132-9E39-C76851873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12900"/>
            <a:ext cx="9144000" cy="461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Prostokąt 7">
            <a:extLst>
              <a:ext uri="{FF2B5EF4-FFF2-40B4-BE49-F238E27FC236}">
                <a16:creationId xmlns:a16="http://schemas.microsoft.com/office/drawing/2014/main" id="{A5823EC2-DBFB-4456-98FE-669C64495B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4450" y="2284413"/>
            <a:ext cx="8667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sz="2000" b="1">
                <a:solidFill>
                  <a:srgbClr val="000000"/>
                </a:solidFill>
              </a:rPr>
              <a:t>4,5kW</a:t>
            </a:r>
            <a:endParaRPr lang="pl-PL" altLang="pl-PL" sz="2000"/>
          </a:p>
        </p:txBody>
      </p:sp>
      <p:sp>
        <p:nvSpPr>
          <p:cNvPr id="28676" name="Prostokąt 8">
            <a:extLst>
              <a:ext uri="{FF2B5EF4-FFF2-40B4-BE49-F238E27FC236}">
                <a16:creationId xmlns:a16="http://schemas.microsoft.com/office/drawing/2014/main" id="{04C68DC7-8A9A-490C-8442-02448E8FAF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1263" y="4508500"/>
            <a:ext cx="9699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sz="2000" b="1">
                <a:solidFill>
                  <a:srgbClr val="000000"/>
                </a:solidFill>
              </a:rPr>
              <a:t>1,1kvar</a:t>
            </a:r>
            <a:endParaRPr lang="pl-PL" altLang="pl-PL" sz="2000"/>
          </a:p>
        </p:txBody>
      </p:sp>
      <p:sp>
        <p:nvSpPr>
          <p:cNvPr id="28677" name="Prostokąt 13">
            <a:extLst>
              <a:ext uri="{FF2B5EF4-FFF2-40B4-BE49-F238E27FC236}">
                <a16:creationId xmlns:a16="http://schemas.microsoft.com/office/drawing/2014/main" id="{7B76154D-8DF6-492D-89B8-DFEEC51F90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1925" y="831850"/>
            <a:ext cx="23860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sz="2000" b="1">
                <a:solidFill>
                  <a:srgbClr val="000000"/>
                </a:solidFill>
              </a:rPr>
              <a:t>Oprawy wyładowcze</a:t>
            </a:r>
            <a:endParaRPr lang="pl-PL" altLang="pl-PL" sz="2000" b="1"/>
          </a:p>
        </p:txBody>
      </p:sp>
      <p:sp>
        <p:nvSpPr>
          <p:cNvPr id="28678" name="Prostokąt 14">
            <a:extLst>
              <a:ext uri="{FF2B5EF4-FFF2-40B4-BE49-F238E27FC236}">
                <a16:creationId xmlns:a16="http://schemas.microsoft.com/office/drawing/2014/main" id="{315D843C-2A16-4689-A3D5-B3E851E0DF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1688" y="981075"/>
            <a:ext cx="41735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b="1">
                <a:solidFill>
                  <a:srgbClr val="000000"/>
                </a:solidFill>
              </a:rPr>
              <a:t>pomiar w punkcie B + regulator</a:t>
            </a:r>
            <a:endParaRPr lang="pl-PL" altLang="pl-PL"/>
          </a:p>
        </p:txBody>
      </p:sp>
      <p:pic>
        <p:nvPicPr>
          <p:cNvPr id="28679" name="Obraz 15">
            <a:extLst>
              <a:ext uri="{FF2B5EF4-FFF2-40B4-BE49-F238E27FC236}">
                <a16:creationId xmlns:a16="http://schemas.microsoft.com/office/drawing/2014/main" id="{60C567DD-D560-4B55-800E-A6979E88A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784225"/>
            <a:ext cx="881062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0" name="Rectangle 3">
            <a:extLst>
              <a:ext uri="{FF2B5EF4-FFF2-40B4-BE49-F238E27FC236}">
                <a16:creationId xmlns:a16="http://schemas.microsoft.com/office/drawing/2014/main" id="{32A2210B-528C-464B-B8FE-8DD730652B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98438"/>
            <a:ext cx="82296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pl-PL" altLang="pl-PL" b="1">
                <a:solidFill>
                  <a:srgbClr val="000000"/>
                </a:solidFill>
              </a:rPr>
              <a:t>POMIARY PARAMETRÓW ELEKTRYCZNYCH OPRAW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7E731A5C-2C5A-4799-9336-5BC5B21382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524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Obraz 5">
            <a:extLst>
              <a:ext uri="{FF2B5EF4-FFF2-40B4-BE49-F238E27FC236}">
                <a16:creationId xmlns:a16="http://schemas.microsoft.com/office/drawing/2014/main" id="{078B88F2-A2AD-4922-B068-147739930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25613"/>
            <a:ext cx="9144000" cy="461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Prostokąt 7">
            <a:extLst>
              <a:ext uri="{FF2B5EF4-FFF2-40B4-BE49-F238E27FC236}">
                <a16:creationId xmlns:a16="http://schemas.microsoft.com/office/drawing/2014/main" id="{895F48C7-A01C-41AC-8BB8-893CB82FE8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8775" y="2430463"/>
            <a:ext cx="5095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sz="2000" b="1">
                <a:solidFill>
                  <a:srgbClr val="000000"/>
                </a:solidFill>
              </a:rPr>
              <a:t>0,8</a:t>
            </a:r>
            <a:endParaRPr lang="pl-PL" altLang="pl-PL" sz="2000"/>
          </a:p>
        </p:txBody>
      </p:sp>
      <p:sp>
        <p:nvSpPr>
          <p:cNvPr id="29700" name="Prostokąt 8">
            <a:extLst>
              <a:ext uri="{FF2B5EF4-FFF2-40B4-BE49-F238E27FC236}">
                <a16:creationId xmlns:a16="http://schemas.microsoft.com/office/drawing/2014/main" id="{D3467A1B-AE48-4E32-86EF-06D7C1F407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9875" y="4186238"/>
            <a:ext cx="6397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sz="2000" b="1">
                <a:solidFill>
                  <a:srgbClr val="000000"/>
                </a:solidFill>
              </a:rPr>
              <a:t>0,42</a:t>
            </a:r>
            <a:endParaRPr lang="pl-PL" altLang="pl-PL" sz="2000"/>
          </a:p>
        </p:txBody>
      </p:sp>
      <p:sp>
        <p:nvSpPr>
          <p:cNvPr id="29701" name="Rectangle 3">
            <a:extLst>
              <a:ext uri="{FF2B5EF4-FFF2-40B4-BE49-F238E27FC236}">
                <a16:creationId xmlns:a16="http://schemas.microsoft.com/office/drawing/2014/main" id="{E6EE6FB0-E130-4BA2-90CF-EDDA62726A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98438"/>
            <a:ext cx="82296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pl-PL" altLang="pl-PL" b="1">
                <a:solidFill>
                  <a:srgbClr val="000000"/>
                </a:solidFill>
              </a:rPr>
              <a:t>POMIARY PARAMETRÓW ELEKTRYCZNYCH OPRAW</a:t>
            </a:r>
          </a:p>
        </p:txBody>
      </p:sp>
      <p:sp>
        <p:nvSpPr>
          <p:cNvPr id="29702" name="Prostokąt 14">
            <a:extLst>
              <a:ext uri="{FF2B5EF4-FFF2-40B4-BE49-F238E27FC236}">
                <a16:creationId xmlns:a16="http://schemas.microsoft.com/office/drawing/2014/main" id="{5DC41FA6-7535-4928-9CB1-DF682704DB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8125" y="955675"/>
            <a:ext cx="23860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sz="2000" b="1">
                <a:solidFill>
                  <a:srgbClr val="000000"/>
                </a:solidFill>
              </a:rPr>
              <a:t>Oprawy wyładowcze</a:t>
            </a:r>
            <a:endParaRPr lang="pl-PL" altLang="pl-PL" sz="2000" b="1"/>
          </a:p>
        </p:txBody>
      </p:sp>
      <p:sp>
        <p:nvSpPr>
          <p:cNvPr id="29703" name="Prostokąt 15">
            <a:extLst>
              <a:ext uri="{FF2B5EF4-FFF2-40B4-BE49-F238E27FC236}">
                <a16:creationId xmlns:a16="http://schemas.microsoft.com/office/drawing/2014/main" id="{ED280890-BF96-4379-BF49-1461100B5E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6450" y="1022350"/>
            <a:ext cx="38242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b="1">
                <a:solidFill>
                  <a:srgbClr val="000000"/>
                </a:solidFill>
              </a:rPr>
              <a:t>pomiar w punkcie A - bypass</a:t>
            </a:r>
            <a:endParaRPr lang="pl-PL" altLang="pl-PL"/>
          </a:p>
        </p:txBody>
      </p:sp>
      <p:pic>
        <p:nvPicPr>
          <p:cNvPr id="29704" name="Obraz 16">
            <a:extLst>
              <a:ext uri="{FF2B5EF4-FFF2-40B4-BE49-F238E27FC236}">
                <a16:creationId xmlns:a16="http://schemas.microsoft.com/office/drawing/2014/main" id="{1283A911-E8C2-4C1F-8097-3EBDA30D2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825500"/>
            <a:ext cx="881062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1A2DB5F8-A4F6-4BFD-9B95-94A7868AE0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963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Obraz 5">
            <a:extLst>
              <a:ext uri="{FF2B5EF4-FFF2-40B4-BE49-F238E27FC236}">
                <a16:creationId xmlns:a16="http://schemas.microsoft.com/office/drawing/2014/main" id="{DEEC98C6-5A2A-4FBB-9D7B-E95D02844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77975"/>
            <a:ext cx="9144000" cy="461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Prostokąt 7">
            <a:extLst>
              <a:ext uri="{FF2B5EF4-FFF2-40B4-BE49-F238E27FC236}">
                <a16:creationId xmlns:a16="http://schemas.microsoft.com/office/drawing/2014/main" id="{55255BC5-89F4-4F7D-BC96-E037A5E065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0200" y="3248025"/>
            <a:ext cx="511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sz="2000" b="1">
                <a:solidFill>
                  <a:srgbClr val="000000"/>
                </a:solidFill>
              </a:rPr>
              <a:t>0,9</a:t>
            </a:r>
            <a:endParaRPr lang="pl-PL" altLang="pl-PL" sz="2000"/>
          </a:p>
        </p:txBody>
      </p:sp>
      <p:sp>
        <p:nvSpPr>
          <p:cNvPr id="30724" name="Prostokąt 8">
            <a:extLst>
              <a:ext uri="{FF2B5EF4-FFF2-40B4-BE49-F238E27FC236}">
                <a16:creationId xmlns:a16="http://schemas.microsoft.com/office/drawing/2014/main" id="{234BA1D5-CD75-4148-858F-E0BEF96245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0200" y="4041775"/>
            <a:ext cx="511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sz="2000" b="1">
                <a:solidFill>
                  <a:srgbClr val="000000"/>
                </a:solidFill>
              </a:rPr>
              <a:t>0,2</a:t>
            </a:r>
            <a:endParaRPr lang="pl-PL" altLang="pl-PL" sz="2000"/>
          </a:p>
        </p:txBody>
      </p:sp>
      <p:sp>
        <p:nvSpPr>
          <p:cNvPr id="30725" name="Prostokąt 13">
            <a:extLst>
              <a:ext uri="{FF2B5EF4-FFF2-40B4-BE49-F238E27FC236}">
                <a16:creationId xmlns:a16="http://schemas.microsoft.com/office/drawing/2014/main" id="{5E37B8D1-C80F-4839-984C-535FC8F90F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1925" y="831850"/>
            <a:ext cx="23860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sz="2000" b="1">
                <a:solidFill>
                  <a:srgbClr val="000000"/>
                </a:solidFill>
              </a:rPr>
              <a:t>Oprawy wyładowcze</a:t>
            </a:r>
            <a:endParaRPr lang="pl-PL" altLang="pl-PL" sz="2000" b="1"/>
          </a:p>
        </p:txBody>
      </p:sp>
      <p:pic>
        <p:nvPicPr>
          <p:cNvPr id="30726" name="Obraz 15">
            <a:extLst>
              <a:ext uri="{FF2B5EF4-FFF2-40B4-BE49-F238E27FC236}">
                <a16:creationId xmlns:a16="http://schemas.microsoft.com/office/drawing/2014/main" id="{06312F9F-CE39-4160-9AB2-81B0859E4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784225"/>
            <a:ext cx="881062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7" name="Rectangle 3">
            <a:extLst>
              <a:ext uri="{FF2B5EF4-FFF2-40B4-BE49-F238E27FC236}">
                <a16:creationId xmlns:a16="http://schemas.microsoft.com/office/drawing/2014/main" id="{725C79DE-3327-4F2D-A6EF-6082A84007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98438"/>
            <a:ext cx="82296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pl-PL" altLang="pl-PL" b="1">
                <a:solidFill>
                  <a:srgbClr val="000000"/>
                </a:solidFill>
              </a:rPr>
              <a:t>POMIARY PARAMETRÓW ELEKTRYCZNYCH OPRAW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0B39C3D1-59CF-4642-BDE3-878C8E1C27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416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Obraz 16">
            <a:extLst>
              <a:ext uri="{FF2B5EF4-FFF2-40B4-BE49-F238E27FC236}">
                <a16:creationId xmlns:a16="http://schemas.microsoft.com/office/drawing/2014/main" id="{449EB807-CD5D-4A45-86F4-C52F47312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1389063"/>
            <a:ext cx="9144000" cy="461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Prostokąt 4">
            <a:extLst>
              <a:ext uri="{FF2B5EF4-FFF2-40B4-BE49-F238E27FC236}">
                <a16:creationId xmlns:a16="http://schemas.microsoft.com/office/drawing/2014/main" id="{AF9B35A1-7ABB-4A8F-BD43-E9B811A94E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1300" y="765175"/>
            <a:ext cx="23860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sz="2000" b="1">
                <a:solidFill>
                  <a:srgbClr val="000000"/>
                </a:solidFill>
              </a:rPr>
              <a:t>Oprawy wyładowcze</a:t>
            </a:r>
            <a:endParaRPr lang="pl-PL" altLang="pl-PL" sz="2000" b="1"/>
          </a:p>
        </p:txBody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id="{E8E832DC-5EA4-4DDB-B974-B9EF85C2FC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663" y="333375"/>
            <a:ext cx="82296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pl-PL" altLang="pl-PL" b="1">
                <a:solidFill>
                  <a:srgbClr val="000000"/>
                </a:solidFill>
              </a:rPr>
              <a:t>POMIARY PARAMETRÓW ELEKTRYCZNYCH OPRAW</a:t>
            </a:r>
          </a:p>
        </p:txBody>
      </p:sp>
      <p:sp>
        <p:nvSpPr>
          <p:cNvPr id="31749" name="Prostokąt 9">
            <a:extLst>
              <a:ext uri="{FF2B5EF4-FFF2-40B4-BE49-F238E27FC236}">
                <a16:creationId xmlns:a16="http://schemas.microsoft.com/office/drawing/2014/main" id="{262D2DDF-DFD5-4F46-B1C3-20D0559781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1688" y="819150"/>
            <a:ext cx="27654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b="1">
                <a:solidFill>
                  <a:srgbClr val="000000"/>
                </a:solidFill>
              </a:rPr>
              <a:t>pomiar w punkcie C</a:t>
            </a:r>
            <a:endParaRPr lang="pl-PL" altLang="pl-PL"/>
          </a:p>
        </p:txBody>
      </p:sp>
      <p:sp>
        <p:nvSpPr>
          <p:cNvPr id="31750" name="Prostokąt 11">
            <a:extLst>
              <a:ext uri="{FF2B5EF4-FFF2-40B4-BE49-F238E27FC236}">
                <a16:creationId xmlns:a16="http://schemas.microsoft.com/office/drawing/2014/main" id="{B94C4E0D-8065-4A23-A6BC-8BC07577EA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8175" y="1997075"/>
            <a:ext cx="9509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sz="2000" b="1">
                <a:solidFill>
                  <a:srgbClr val="000000"/>
                </a:solidFill>
              </a:rPr>
              <a:t>U 207V</a:t>
            </a:r>
            <a:endParaRPr lang="pl-PL" altLang="pl-PL" sz="2000"/>
          </a:p>
        </p:txBody>
      </p:sp>
      <p:sp>
        <p:nvSpPr>
          <p:cNvPr id="31751" name="Prostokąt 12">
            <a:extLst>
              <a:ext uri="{FF2B5EF4-FFF2-40B4-BE49-F238E27FC236}">
                <a16:creationId xmlns:a16="http://schemas.microsoft.com/office/drawing/2014/main" id="{8E6E3490-3573-4E52-9398-39FFD2ABAE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9650" y="5041900"/>
            <a:ext cx="9509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sz="2000" b="1">
                <a:solidFill>
                  <a:srgbClr val="000000"/>
                </a:solidFill>
              </a:rPr>
              <a:t>U 170V</a:t>
            </a:r>
            <a:endParaRPr lang="pl-PL" altLang="pl-PL" sz="2000"/>
          </a:p>
        </p:txBody>
      </p:sp>
      <p:sp>
        <p:nvSpPr>
          <p:cNvPr id="31752" name="Prostokąt 13">
            <a:extLst>
              <a:ext uri="{FF2B5EF4-FFF2-40B4-BE49-F238E27FC236}">
                <a16:creationId xmlns:a16="http://schemas.microsoft.com/office/drawing/2014/main" id="{1808D320-A60D-4F66-860E-4D5502C449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6150" y="2484438"/>
            <a:ext cx="1060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sz="2000" b="1">
                <a:solidFill>
                  <a:srgbClr val="000000"/>
                </a:solidFill>
              </a:rPr>
              <a:t>P 6,4kW</a:t>
            </a:r>
            <a:endParaRPr lang="pl-PL" altLang="pl-PL" sz="2000"/>
          </a:p>
        </p:txBody>
      </p:sp>
      <p:sp>
        <p:nvSpPr>
          <p:cNvPr id="31753" name="Prostokąt 14">
            <a:extLst>
              <a:ext uri="{FF2B5EF4-FFF2-40B4-BE49-F238E27FC236}">
                <a16:creationId xmlns:a16="http://schemas.microsoft.com/office/drawing/2014/main" id="{CEFA7ED8-85F3-4D0C-A690-E90F602470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4875" y="4465638"/>
            <a:ext cx="10588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sz="2000" b="1">
                <a:solidFill>
                  <a:srgbClr val="000000"/>
                </a:solidFill>
              </a:rPr>
              <a:t>P 4,2kW</a:t>
            </a:r>
            <a:endParaRPr lang="pl-PL" altLang="pl-PL" sz="2000"/>
          </a:p>
        </p:txBody>
      </p:sp>
      <p:pic>
        <p:nvPicPr>
          <p:cNvPr id="31754" name="Obraz 17">
            <a:extLst>
              <a:ext uri="{FF2B5EF4-FFF2-40B4-BE49-F238E27FC236}">
                <a16:creationId xmlns:a16="http://schemas.microsoft.com/office/drawing/2014/main" id="{90CE03F4-8A26-4D3D-8F2F-F512A1AF4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622300"/>
            <a:ext cx="881063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2A817E24-B2E9-4933-ABD5-B867C79A7A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880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Obraz 6">
            <a:extLst>
              <a:ext uri="{FF2B5EF4-FFF2-40B4-BE49-F238E27FC236}">
                <a16:creationId xmlns:a16="http://schemas.microsoft.com/office/drawing/2014/main" id="{12DFAB18-39FF-4939-90B1-21E8AB63C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924425"/>
            <a:ext cx="5545137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pole tekstowe 2">
            <a:extLst>
              <a:ext uri="{FF2B5EF4-FFF2-40B4-BE49-F238E27FC236}">
                <a16:creationId xmlns:a16="http://schemas.microsoft.com/office/drawing/2014/main" id="{2E276223-9F7F-406B-AB7A-3EBFED7203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260350"/>
            <a:ext cx="30972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pic>
        <p:nvPicPr>
          <p:cNvPr id="32772" name="Obraz 5">
            <a:extLst>
              <a:ext uri="{FF2B5EF4-FFF2-40B4-BE49-F238E27FC236}">
                <a16:creationId xmlns:a16="http://schemas.microsoft.com/office/drawing/2014/main" id="{A2B3FCD7-623F-4A96-86BD-15642ACAD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998538"/>
            <a:ext cx="8812212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Obraz 7">
            <a:extLst>
              <a:ext uri="{FF2B5EF4-FFF2-40B4-BE49-F238E27FC236}">
                <a16:creationId xmlns:a16="http://schemas.microsoft.com/office/drawing/2014/main" id="{D00D3E28-90BC-45B9-BF35-9CBBFDB59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888" y="5403850"/>
            <a:ext cx="2043112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Obraz 8">
            <a:extLst>
              <a:ext uri="{FF2B5EF4-FFF2-40B4-BE49-F238E27FC236}">
                <a16:creationId xmlns:a16="http://schemas.microsoft.com/office/drawing/2014/main" id="{E6467AB1-1B21-4A50-9219-E346EE1BC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6276975"/>
            <a:ext cx="233680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Obraz 9">
            <a:extLst>
              <a:ext uri="{FF2B5EF4-FFF2-40B4-BE49-F238E27FC236}">
                <a16:creationId xmlns:a16="http://schemas.microsoft.com/office/drawing/2014/main" id="{8E7DE4A2-FD10-4AF6-8E88-5534AB1B7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998538"/>
            <a:ext cx="1323975" cy="44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Obraz 11">
            <a:extLst>
              <a:ext uri="{FF2B5EF4-FFF2-40B4-BE49-F238E27FC236}">
                <a16:creationId xmlns:a16="http://schemas.microsoft.com/office/drawing/2014/main" id="{1EB4F369-BA63-455D-BCF7-C98B2D89C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000" y="2103438"/>
            <a:ext cx="635000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Obraz 12">
            <a:extLst>
              <a:ext uri="{FF2B5EF4-FFF2-40B4-BE49-F238E27FC236}">
                <a16:creationId xmlns:a16="http://schemas.microsoft.com/office/drawing/2014/main" id="{7A7B888C-50A5-4B4F-963E-B59868E99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250" y="3360738"/>
            <a:ext cx="5397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8" name="Obraz 13">
            <a:extLst>
              <a:ext uri="{FF2B5EF4-FFF2-40B4-BE49-F238E27FC236}">
                <a16:creationId xmlns:a16="http://schemas.microsoft.com/office/drawing/2014/main" id="{5892F22F-7FDF-466D-9B34-0DE4799DB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2975" y="4394200"/>
            <a:ext cx="620713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9" name="Rectangle 3">
            <a:extLst>
              <a:ext uri="{FF2B5EF4-FFF2-40B4-BE49-F238E27FC236}">
                <a16:creationId xmlns:a16="http://schemas.microsoft.com/office/drawing/2014/main" id="{BE935D7B-E47D-43CC-8476-2DD49BA45A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8163"/>
            <a:ext cx="797401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pl-PL" altLang="pl-PL" b="1">
                <a:solidFill>
                  <a:srgbClr val="000000"/>
                </a:solidFill>
              </a:rPr>
              <a:t>PROJEKT WYKONAWCZY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9B5A4DE7-33A0-47AE-9A8E-93B1E8B125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960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pole tekstowe 2">
            <a:extLst>
              <a:ext uri="{FF2B5EF4-FFF2-40B4-BE49-F238E27FC236}">
                <a16:creationId xmlns:a16="http://schemas.microsoft.com/office/drawing/2014/main" id="{AC113485-C4EA-4BD9-A432-3E7BA5CCF2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260350"/>
            <a:ext cx="30972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pic>
        <p:nvPicPr>
          <p:cNvPr id="33795" name="Obraz 4">
            <a:extLst>
              <a:ext uri="{FF2B5EF4-FFF2-40B4-BE49-F238E27FC236}">
                <a16:creationId xmlns:a16="http://schemas.microsoft.com/office/drawing/2014/main" id="{A3816067-CF20-4679-A2D7-C2B6831CC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863" y="260350"/>
            <a:ext cx="3492500" cy="342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Rectangle 3">
            <a:extLst>
              <a:ext uri="{FF2B5EF4-FFF2-40B4-BE49-F238E27FC236}">
                <a16:creationId xmlns:a16="http://schemas.microsoft.com/office/drawing/2014/main" id="{9F34C8A2-1349-4A89-895D-0459AB4848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13" y="3429000"/>
            <a:ext cx="9043987" cy="283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tabLst>
                <a:tab pos="180975" algn="l"/>
              </a:tabLs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180975" algn="l"/>
              </a:tabLs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180975" algn="l"/>
              </a:tabLs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180975" algn="l"/>
              </a:tabLs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180975" algn="l"/>
              </a:tabLs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pl-PL" altLang="pl-PL" sz="160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gdzie:</a:t>
            </a:r>
            <a:endParaRPr lang="pl-PL" altLang="pl-PL" sz="1400">
              <a:solidFill>
                <a:schemeClr val="tx1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pl-PL" altLang="pl-PL" sz="160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O</a:t>
            </a:r>
            <a:r>
              <a:rPr lang="pl-PL" altLang="pl-PL" sz="1600" baseline="-3000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pl-PL" altLang="pl-PL" sz="160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- opłata za nadwyżkę energii biernej w złotych,</a:t>
            </a:r>
            <a:endParaRPr lang="pl-PL" altLang="pl-PL" sz="1400">
              <a:solidFill>
                <a:schemeClr val="tx1"/>
              </a:solidFill>
            </a:endParaRPr>
          </a:p>
          <a:p>
            <a:pPr algn="just"/>
            <a:r>
              <a:rPr lang="pl-PL" altLang="pl-PL" sz="1600">
                <a:solidFill>
                  <a:schemeClr val="tx1"/>
                </a:solidFill>
                <a:cs typeface="Times New Roman" panose="02020603050405020304" pitchFamily="18" charset="0"/>
              </a:rPr>
              <a:t>k - ustalona w taryfie krotność ceny C</a:t>
            </a:r>
            <a:r>
              <a:rPr lang="pl-PL" altLang="pl-PL" sz="1600" baseline="-30000">
                <a:solidFill>
                  <a:schemeClr val="tx1"/>
                </a:solidFill>
                <a:cs typeface="Times New Roman" panose="02020603050405020304" pitchFamily="18" charset="0"/>
              </a:rPr>
              <a:t>rk</a:t>
            </a:r>
            <a:r>
              <a:rPr lang="pl-PL" altLang="pl-PL" sz="1600">
                <a:solidFill>
                  <a:schemeClr val="tx1"/>
                </a:solidFill>
                <a:cs typeface="Times New Roman" panose="02020603050405020304" pitchFamily="18" charset="0"/>
              </a:rPr>
              <a:t>. Dla odbiorców zasilanych z niskiego napięcia wynosi ona najczęściej 3, a dla odbiorców zasilanych średnim napięciem 1,</a:t>
            </a:r>
            <a:endParaRPr lang="pl-PL" altLang="pl-PL" sz="1400">
              <a:solidFill>
                <a:schemeClr val="tx1"/>
              </a:solidFill>
            </a:endParaRPr>
          </a:p>
          <a:p>
            <a:pPr algn="just"/>
            <a:r>
              <a:rPr lang="pl-PL" altLang="pl-PL" sz="1600">
                <a:solidFill>
                  <a:schemeClr val="tx1"/>
                </a:solidFill>
                <a:cs typeface="Times New Roman" panose="02020603050405020304" pitchFamily="18" charset="0"/>
              </a:rPr>
              <a:t>C</a:t>
            </a:r>
            <a:r>
              <a:rPr lang="pl-PL" altLang="pl-PL" sz="1600" baseline="-30000">
                <a:solidFill>
                  <a:schemeClr val="tx1"/>
                </a:solidFill>
                <a:cs typeface="Times New Roman" panose="02020603050405020304" pitchFamily="18" charset="0"/>
              </a:rPr>
              <a:t>rk</a:t>
            </a:r>
            <a:r>
              <a:rPr lang="pl-PL" altLang="pl-PL" sz="1600">
                <a:solidFill>
                  <a:schemeClr val="tx1"/>
                </a:solidFill>
                <a:cs typeface="Times New Roman" panose="02020603050405020304" pitchFamily="18" charset="0"/>
              </a:rPr>
              <a:t> - średnia cena sprzedaży energii elektrycznej na rynku konkurencyjnym na dzień zatwierdzenia taryfy operatora,</a:t>
            </a:r>
            <a:endParaRPr lang="pl-PL" altLang="pl-PL" sz="1400">
              <a:solidFill>
                <a:schemeClr val="tx1"/>
              </a:solidFill>
            </a:endParaRPr>
          </a:p>
          <a:p>
            <a:pPr algn="just"/>
            <a:r>
              <a:rPr lang="pl-PL" altLang="pl-PL" sz="1600">
                <a:solidFill>
                  <a:schemeClr val="tx1"/>
                </a:solidFill>
                <a:cs typeface="Times New Roman" panose="02020603050405020304" pitchFamily="18" charset="0"/>
              </a:rPr>
              <a:t>tgφ</a:t>
            </a:r>
            <a:r>
              <a:rPr lang="pl-PL" altLang="pl-PL" sz="1600" baseline="-30000">
                <a:solidFill>
                  <a:schemeClr val="tx1"/>
                </a:solidFill>
                <a:cs typeface="Times New Roman" panose="02020603050405020304" pitchFamily="18" charset="0"/>
              </a:rPr>
              <a:t>0</a:t>
            </a:r>
            <a:r>
              <a:rPr lang="pl-PL" altLang="pl-PL" sz="1600">
                <a:solidFill>
                  <a:schemeClr val="tx1"/>
                </a:solidFill>
                <a:cs typeface="Times New Roman" panose="02020603050405020304" pitchFamily="18" charset="0"/>
              </a:rPr>
              <a:t> - umowny współczynnik mocy (najczęściej 0,4),</a:t>
            </a:r>
            <a:endParaRPr lang="pl-PL" altLang="pl-PL" sz="1400">
              <a:solidFill>
                <a:schemeClr val="tx1"/>
              </a:solidFill>
            </a:endParaRPr>
          </a:p>
          <a:p>
            <a:pPr algn="just"/>
            <a:r>
              <a:rPr lang="pl-PL" altLang="pl-PL" sz="1600">
                <a:solidFill>
                  <a:schemeClr val="tx1"/>
                </a:solidFill>
                <a:cs typeface="Times New Roman" panose="02020603050405020304" pitchFamily="18" charset="0"/>
              </a:rPr>
              <a:t>tgφ - współczynnik mocy wynikający z pobranej energii biernej,</a:t>
            </a:r>
            <a:endParaRPr lang="pl-PL" altLang="pl-PL" sz="1400">
              <a:solidFill>
                <a:schemeClr val="tx1"/>
              </a:solidFill>
            </a:endParaRPr>
          </a:p>
          <a:p>
            <a:pPr algn="just"/>
            <a:r>
              <a:rPr lang="pl-PL" altLang="pl-PL" sz="1600">
                <a:solidFill>
                  <a:schemeClr val="tx1"/>
                </a:solidFill>
                <a:cs typeface="Times New Roman" panose="02020603050405020304" pitchFamily="18" charset="0"/>
              </a:rPr>
              <a:t>A - energia czynna pobrana całodobowo lub dla strefy czasowej w której jest prowadzona kontrola poboru energii biernej</a:t>
            </a:r>
          </a:p>
          <a:p>
            <a:pPr algn="just"/>
            <a:r>
              <a:rPr lang="pl-PL" altLang="pl-PL" sz="1600">
                <a:solidFill>
                  <a:schemeClr val="tx1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B</a:t>
            </a:r>
            <a:r>
              <a:rPr lang="pl-PL" altLang="pl-PL" baseline="-3000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pl-PL" altLang="pl-PL">
                <a:solidFill>
                  <a:schemeClr val="tx1"/>
                </a:solidFill>
                <a:cs typeface="Times New Roman" panose="02020603050405020304" pitchFamily="18" charset="0"/>
              </a:rPr>
              <a:t>- </a:t>
            </a:r>
            <a:r>
              <a:rPr lang="pl-PL" altLang="pl-PL" sz="1600">
                <a:solidFill>
                  <a:schemeClr val="tx1"/>
                </a:solidFill>
                <a:cs typeface="Times New Roman" panose="02020603050405020304" pitchFamily="18" charset="0"/>
              </a:rPr>
              <a:t>energia bierna pobrana całodobowo</a:t>
            </a:r>
            <a:r>
              <a:rPr lang="pl-PL" altLang="pl-PL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pl-PL" altLang="pl-PL" sz="1600">
                <a:solidFill>
                  <a:schemeClr val="tx1"/>
                </a:solidFill>
                <a:cs typeface="Times New Roman" panose="02020603050405020304" pitchFamily="18" charset="0"/>
              </a:rPr>
              <a:t>lub dla strefy czasowej </a:t>
            </a:r>
            <a:endParaRPr lang="pl-PL" altLang="pl-PL">
              <a:solidFill>
                <a:schemeClr val="tx1"/>
              </a:solidFill>
            </a:endParaRPr>
          </a:p>
        </p:txBody>
      </p:sp>
      <p:graphicFrame>
        <p:nvGraphicFramePr>
          <p:cNvPr id="33797" name="Obiekt 11">
            <a:extLst>
              <a:ext uri="{FF2B5EF4-FFF2-40B4-BE49-F238E27FC236}">
                <a16:creationId xmlns:a16="http://schemas.microsoft.com/office/drawing/2014/main" id="{67A875D3-7614-4E43-BF48-ADB84240ABF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0825" y="862013"/>
          <a:ext cx="4729163" cy="1871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Równanie" r:id="rId6" imgW="2501640" imgH="990360" progId="Equation.3">
                  <p:embed/>
                </p:oleObj>
              </mc:Choice>
              <mc:Fallback>
                <p:oleObj name="Równanie" r:id="rId6" imgW="2501640" imgH="990360" progId="Equation.3">
                  <p:embed/>
                  <p:pic>
                    <p:nvPicPr>
                      <p:cNvPr id="33797" name="Obiekt 11">
                        <a:extLst>
                          <a:ext uri="{FF2B5EF4-FFF2-40B4-BE49-F238E27FC236}">
                            <a16:creationId xmlns:a16="http://schemas.microsoft.com/office/drawing/2014/main" id="{67A875D3-7614-4E43-BF48-ADB84240ABF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862013"/>
                        <a:ext cx="4729163" cy="1871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798" name="Obiekt 15">
            <a:extLst>
              <a:ext uri="{FF2B5EF4-FFF2-40B4-BE49-F238E27FC236}">
                <a16:creationId xmlns:a16="http://schemas.microsoft.com/office/drawing/2014/main" id="{92840349-5C4D-4062-A91E-B47E4A47AE6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9863" y="3014663"/>
          <a:ext cx="2008187" cy="449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Równanie" r:id="rId8" imgW="1016000" imgH="228600" progId="Equation.3">
                  <p:embed/>
                </p:oleObj>
              </mc:Choice>
              <mc:Fallback>
                <p:oleObj name="Równanie" r:id="rId8" imgW="1016000" imgH="228600" progId="Equation.3">
                  <p:embed/>
                  <p:pic>
                    <p:nvPicPr>
                      <p:cNvPr id="33798" name="Obiekt 15">
                        <a:extLst>
                          <a:ext uri="{FF2B5EF4-FFF2-40B4-BE49-F238E27FC236}">
                            <a16:creationId xmlns:a16="http://schemas.microsoft.com/office/drawing/2014/main" id="{92840349-5C4D-4062-A91E-B47E4A47AE6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863" y="3014663"/>
                        <a:ext cx="2008187" cy="449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799" name="Prostokąt 16">
            <a:extLst>
              <a:ext uri="{FF2B5EF4-FFF2-40B4-BE49-F238E27FC236}">
                <a16:creationId xmlns:a16="http://schemas.microsoft.com/office/drawing/2014/main" id="{EB53F25D-7E4B-4E84-85C5-0BD5735127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13" y="957263"/>
            <a:ext cx="4572000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180975" algn="l"/>
              </a:tabLs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180975" algn="l"/>
              </a:tabLs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180975" algn="l"/>
              </a:tabLs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180975" algn="l"/>
              </a:tabLs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180975" algn="l"/>
              </a:tabLs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pl-PL" altLang="pl-PL" sz="1400">
                <a:ea typeface="Times New Roman" panose="02020603050405020304" pitchFamily="18" charset="0"/>
                <a:cs typeface="Arial" panose="020B0604020202020204" pitchFamily="34" charset="0"/>
              </a:rPr>
              <a:t>szybkie zmiany tg</a:t>
            </a:r>
            <a:r>
              <a:rPr lang="pl-PL" altLang="pl-PL" sz="1400"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</a:t>
            </a:r>
          </a:p>
          <a:p>
            <a:pPr algn="just"/>
            <a:endParaRPr lang="pl-PL" altLang="pl-PL">
              <a:ea typeface="Times New Roman" panose="02020603050405020304" pitchFamily="18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algn="just"/>
            <a:endParaRPr lang="pl-PL" altLang="pl-PL">
              <a:ea typeface="Times New Roman" panose="02020603050405020304" pitchFamily="18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algn="just"/>
            <a:endParaRPr lang="pl-PL" altLang="pl-PL" sz="1600"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algn="just"/>
            <a:endParaRPr lang="pl-PL" altLang="pl-PL" sz="1600"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algn="just"/>
            <a:endParaRPr lang="pl-PL" altLang="pl-PL" sz="1600"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algn="just"/>
            <a:r>
              <a:rPr lang="pl-PL" altLang="pl-PL" sz="1400">
                <a:cs typeface="Arial" panose="020B0604020202020204" pitchFamily="34" charset="0"/>
                <a:sym typeface="Symbol" panose="05050102010706020507" pitchFamily="18" charset="2"/>
              </a:rPr>
              <a:t>energia bierna pojemnościowa</a:t>
            </a:r>
            <a:endParaRPr lang="pl-PL" altLang="pl-PL" sz="1400"/>
          </a:p>
        </p:txBody>
      </p:sp>
      <p:sp>
        <p:nvSpPr>
          <p:cNvPr id="33800" name="Rectangle 3">
            <a:extLst>
              <a:ext uri="{FF2B5EF4-FFF2-40B4-BE49-F238E27FC236}">
                <a16:creationId xmlns:a16="http://schemas.microsoft.com/office/drawing/2014/main" id="{C24E88C7-58E7-4421-A331-1D4E5B3172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8163"/>
            <a:ext cx="797401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pl-PL" altLang="pl-PL" b="1">
                <a:solidFill>
                  <a:srgbClr val="000000"/>
                </a:solidFill>
              </a:rPr>
              <a:t>PROJEKT WYKONAWCZY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47B80522-3B20-44DF-95B9-A6961C80AAA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1155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pole tekstowe 2">
            <a:extLst>
              <a:ext uri="{FF2B5EF4-FFF2-40B4-BE49-F238E27FC236}">
                <a16:creationId xmlns:a16="http://schemas.microsoft.com/office/drawing/2014/main" id="{5619858C-0D98-4708-BC00-7830E70ABF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260350"/>
            <a:ext cx="30972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pic>
        <p:nvPicPr>
          <p:cNvPr id="34819" name="Obraz 5">
            <a:extLst>
              <a:ext uri="{FF2B5EF4-FFF2-40B4-BE49-F238E27FC236}">
                <a16:creationId xmlns:a16="http://schemas.microsoft.com/office/drawing/2014/main" id="{EC36A26E-01A4-4D38-8E9B-B6E8C4121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" y="998538"/>
            <a:ext cx="9056688" cy="491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Obraz 6">
            <a:extLst>
              <a:ext uri="{FF2B5EF4-FFF2-40B4-BE49-F238E27FC236}">
                <a16:creationId xmlns:a16="http://schemas.microsoft.com/office/drawing/2014/main" id="{E9B2AD62-FC40-4917-A9A5-7E0E1E539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225" y="5867400"/>
            <a:ext cx="1728788" cy="98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Prostokąt 7">
            <a:extLst>
              <a:ext uri="{FF2B5EF4-FFF2-40B4-BE49-F238E27FC236}">
                <a16:creationId xmlns:a16="http://schemas.microsoft.com/office/drawing/2014/main" id="{46171E3A-756A-4963-81DF-D1009AAD65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363" y="6064250"/>
            <a:ext cx="4572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180975" algn="l"/>
              </a:tabLs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180975" algn="l"/>
              </a:tabLs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180975" algn="l"/>
              </a:tabLs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180975" algn="l"/>
              </a:tabLs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180975" algn="l"/>
              </a:tabLs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pl-PL" altLang="pl-PL">
                <a:ea typeface="Times New Roman" panose="02020603050405020304" pitchFamily="18" charset="0"/>
                <a:cs typeface="Arial" panose="020B0604020202020204" pitchFamily="34" charset="0"/>
              </a:rPr>
              <a:t>Koszty 5 lat</a:t>
            </a:r>
            <a:endParaRPr lang="pl-PL" altLang="pl-PL" sz="1600"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4822" name="Prostokąt 8">
            <a:extLst>
              <a:ext uri="{FF2B5EF4-FFF2-40B4-BE49-F238E27FC236}">
                <a16:creationId xmlns:a16="http://schemas.microsoft.com/office/drawing/2014/main" id="{1979ABF8-1112-40E0-8F59-9DD3D3AFE4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7863" y="5654675"/>
            <a:ext cx="515937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l-PL" altLang="pl-PL" sz="3200" i="1" dirty="0">
                <a:sym typeface="Symbol" panose="05050102010706020507" pitchFamily="18" charset="2"/>
              </a:rPr>
              <a:t>„</a:t>
            </a:r>
            <a:r>
              <a:rPr lang="pl-PL" altLang="pl-PL" sz="1800" i="1" dirty="0">
                <a:sym typeface="Symbol" panose="05050102010706020507" pitchFamily="18" charset="2"/>
              </a:rPr>
              <a:t>moc bierna darmo”  </a:t>
            </a:r>
            <a:r>
              <a:rPr lang="pl-PL" altLang="pl-PL" sz="1800" i="1" dirty="0" err="1">
                <a:sym typeface="Symbol" panose="05050102010706020507" pitchFamily="18" charset="2"/>
              </a:rPr>
              <a:t>tg</a:t>
            </a:r>
            <a:r>
              <a:rPr lang="pl-PL" altLang="pl-PL" sz="1800" i="1" dirty="0">
                <a:sym typeface="Symbol" panose="05050102010706020507" pitchFamily="18" charset="2"/>
              </a:rPr>
              <a:t> =0,2</a:t>
            </a:r>
          </a:p>
          <a:p>
            <a:pPr algn="ctr"/>
            <a:r>
              <a:rPr lang="pl-PL" altLang="pl-PL" sz="1400" i="1" dirty="0">
                <a:sym typeface="Symbol" panose="05050102010706020507" pitchFamily="18" charset="2"/>
              </a:rPr>
              <a:t>OD „ZAKŁADU ENERGETYCZNEGO „  </a:t>
            </a:r>
            <a:r>
              <a:rPr lang="pl-PL" altLang="pl-PL" sz="1400" i="1" dirty="0" err="1">
                <a:sym typeface="Symbol" panose="05050102010706020507" pitchFamily="18" charset="2"/>
              </a:rPr>
              <a:t>tg</a:t>
            </a:r>
            <a:r>
              <a:rPr lang="pl-PL" altLang="pl-PL" sz="1400" i="1" dirty="0">
                <a:sym typeface="Symbol" panose="05050102010706020507" pitchFamily="18" charset="2"/>
              </a:rPr>
              <a:t>    (0 ; 0,4)</a:t>
            </a:r>
          </a:p>
        </p:txBody>
      </p:sp>
      <p:pic>
        <p:nvPicPr>
          <p:cNvPr id="34823" name="Obraz 9">
            <a:extLst>
              <a:ext uri="{FF2B5EF4-FFF2-40B4-BE49-F238E27FC236}">
                <a16:creationId xmlns:a16="http://schemas.microsoft.com/office/drawing/2014/main" id="{BB9AFD2D-C29C-4BF3-8CF5-23A53BF3C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000" y="2020888"/>
            <a:ext cx="635000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Obraz 10">
            <a:extLst>
              <a:ext uri="{FF2B5EF4-FFF2-40B4-BE49-F238E27FC236}">
                <a16:creationId xmlns:a16="http://schemas.microsoft.com/office/drawing/2014/main" id="{86E46650-A506-42C4-85A2-D414A2817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250" y="3278188"/>
            <a:ext cx="5397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Obraz 11">
            <a:extLst>
              <a:ext uri="{FF2B5EF4-FFF2-40B4-BE49-F238E27FC236}">
                <a16:creationId xmlns:a16="http://schemas.microsoft.com/office/drawing/2014/main" id="{E6D765C3-077E-4F6F-B88E-3EA678B09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4518025"/>
            <a:ext cx="620712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6" name="Rectangle 3">
            <a:extLst>
              <a:ext uri="{FF2B5EF4-FFF2-40B4-BE49-F238E27FC236}">
                <a16:creationId xmlns:a16="http://schemas.microsoft.com/office/drawing/2014/main" id="{B9860B0C-AC55-41CD-92A9-FF7F6D7782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8163"/>
            <a:ext cx="797401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pl-PL" altLang="pl-PL" b="1">
                <a:solidFill>
                  <a:srgbClr val="000000"/>
                </a:solidFill>
              </a:rPr>
              <a:t>PROJEKT WYKONAWCZY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2323416A-2F48-4349-B6C7-B3C288824F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13084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Prostokąt 1">
            <a:extLst>
              <a:ext uri="{FF2B5EF4-FFF2-40B4-BE49-F238E27FC236}">
                <a16:creationId xmlns:a16="http://schemas.microsoft.com/office/drawing/2014/main" id="{69716B6F-0C9F-448C-9E81-FC3FFF62E5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1300163"/>
            <a:ext cx="8785225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 sz="2000" b="1" dirty="0">
                <a:cs typeface="Arial" panose="020B0604020202020204" pitchFamily="34" charset="0"/>
              </a:rPr>
              <a:t>Oprawy </a:t>
            </a:r>
            <a:r>
              <a:rPr lang="pl-PL" altLang="pl-PL" sz="2000" b="1" dirty="0" err="1">
                <a:cs typeface="Arial" panose="020B0604020202020204" pitchFamily="34" charset="0"/>
              </a:rPr>
              <a:t>Schreder</a:t>
            </a:r>
            <a:r>
              <a:rPr lang="pl-PL" altLang="pl-PL" sz="2000" b="1" dirty="0">
                <a:cs typeface="Arial" panose="020B0604020202020204" pitchFamily="34" charset="0"/>
              </a:rPr>
              <a:t> na Moście Łazienkowskim w Warszawie</a:t>
            </a:r>
          </a:p>
          <a:p>
            <a:pPr algn="just" eaLnBrk="1" hangingPunct="1"/>
            <a:r>
              <a:rPr lang="pl-PL" altLang="pl-PL" sz="2000" b="1" dirty="0">
                <a:cs typeface="Arial" panose="020B0604020202020204" pitchFamily="34" charset="0"/>
              </a:rPr>
              <a:t>28 </a:t>
            </a:r>
            <a:r>
              <a:rPr lang="pl-PL" altLang="pl-PL" sz="2000" b="1">
                <a:cs typeface="Arial" panose="020B0604020202020204" pitchFamily="34" charset="0"/>
              </a:rPr>
              <a:t>października 2015, </a:t>
            </a:r>
            <a:r>
              <a:rPr lang="pl-PL" altLang="pl-PL" sz="2000" b="1" dirty="0">
                <a:cs typeface="Arial" panose="020B0604020202020204" pitchFamily="34" charset="0"/>
              </a:rPr>
              <a:t>po prawie ośmiu miesiącach remontu, otwarto dla kierowców odbudowany Most Łazienkowski w Warszawie. Poza częścią nośną, </a:t>
            </a:r>
          </a:p>
          <a:p>
            <a:pPr algn="just" eaLnBrk="1" hangingPunct="1"/>
            <a:r>
              <a:rPr lang="pl-PL" altLang="pl-PL" sz="2000" b="1" dirty="0">
                <a:cs typeface="Arial" panose="020B0604020202020204" pitchFamily="34" charset="0"/>
              </a:rPr>
              <a:t>zamontowano na nim nowe</a:t>
            </a:r>
          </a:p>
          <a:p>
            <a:pPr algn="just" eaLnBrk="1" hangingPunct="1"/>
            <a:r>
              <a:rPr lang="pl-PL" altLang="pl-PL" sz="2000" b="1" dirty="0">
                <a:cs typeface="Arial" panose="020B0604020202020204" pitchFamily="34" charset="0"/>
              </a:rPr>
              <a:t>stalowe słupy z oprawami </a:t>
            </a:r>
          </a:p>
          <a:p>
            <a:pPr algn="just" eaLnBrk="1" hangingPunct="1"/>
            <a:r>
              <a:rPr lang="pl-PL" altLang="pl-PL" sz="2000" b="1" dirty="0">
                <a:cs typeface="Arial" panose="020B0604020202020204" pitchFamily="34" charset="0"/>
              </a:rPr>
              <a:t>oświetleniowymi typu </a:t>
            </a:r>
          </a:p>
          <a:p>
            <a:pPr algn="just" eaLnBrk="1" hangingPunct="1"/>
            <a:r>
              <a:rPr lang="pl-PL" altLang="pl-PL" sz="2000" b="1" dirty="0" err="1">
                <a:cs typeface="Arial" panose="020B0604020202020204" pitchFamily="34" charset="0"/>
              </a:rPr>
              <a:t>Schreder</a:t>
            </a:r>
            <a:r>
              <a:rPr lang="pl-PL" altLang="pl-PL" sz="2000" b="1" dirty="0">
                <a:cs typeface="Arial" panose="020B0604020202020204" pitchFamily="34" charset="0"/>
              </a:rPr>
              <a:t> FURYO 3 </a:t>
            </a:r>
          </a:p>
          <a:p>
            <a:pPr algn="just" eaLnBrk="1" hangingPunct="1"/>
            <a:r>
              <a:rPr lang="pl-PL" altLang="pl-PL" sz="2000" b="1" dirty="0">
                <a:cs typeface="Arial" panose="020B0604020202020204" pitchFamily="34" charset="0"/>
              </a:rPr>
              <a:t>w ilości 77 szt. </a:t>
            </a:r>
          </a:p>
          <a:p>
            <a:pPr algn="just" eaLnBrk="1" hangingPunct="1"/>
            <a:r>
              <a:rPr lang="pl-PL" altLang="pl-PL" sz="2000" b="1" dirty="0">
                <a:cs typeface="Arial" panose="020B0604020202020204" pitchFamily="34" charset="0"/>
              </a:rPr>
              <a:t>wyposażonymi </a:t>
            </a:r>
          </a:p>
          <a:p>
            <a:pPr algn="just" eaLnBrk="1" hangingPunct="1"/>
            <a:r>
              <a:rPr lang="pl-PL" altLang="pl-PL" sz="2000" b="1" dirty="0">
                <a:cs typeface="Arial" panose="020B0604020202020204" pitchFamily="34" charset="0"/>
              </a:rPr>
              <a:t>w </a:t>
            </a:r>
            <a:r>
              <a:rPr lang="pl-PL" altLang="pl-PL" sz="2000" b="1" u="sng" dirty="0">
                <a:cs typeface="Arial" panose="020B0604020202020204" pitchFamily="34" charset="0"/>
              </a:rPr>
              <a:t>wysokoprężne, </a:t>
            </a:r>
          </a:p>
          <a:p>
            <a:pPr algn="just" eaLnBrk="1" hangingPunct="1"/>
            <a:r>
              <a:rPr lang="pl-PL" altLang="pl-PL" sz="2000" b="1" u="sng" dirty="0">
                <a:cs typeface="Arial" panose="020B0604020202020204" pitchFamily="34" charset="0"/>
              </a:rPr>
              <a:t>metalohalogenkowe </a:t>
            </a:r>
          </a:p>
          <a:p>
            <a:pPr algn="just" eaLnBrk="1" hangingPunct="1"/>
            <a:r>
              <a:rPr lang="pl-PL" altLang="pl-PL" sz="2000" b="1" u="sng" dirty="0">
                <a:cs typeface="Arial" panose="020B0604020202020204" pitchFamily="34" charset="0"/>
              </a:rPr>
              <a:t>wyładowcze </a:t>
            </a:r>
          </a:p>
          <a:p>
            <a:pPr algn="just" eaLnBrk="1" hangingPunct="1"/>
            <a:r>
              <a:rPr lang="pl-PL" altLang="pl-PL" sz="2000" b="1" u="sng" dirty="0">
                <a:cs typeface="Arial" panose="020B0604020202020204" pitchFamily="34" charset="0"/>
              </a:rPr>
              <a:t>źródła światła białego.</a:t>
            </a:r>
            <a:endParaRPr lang="pl-PL" altLang="pl-PL" sz="2000" u="sng" dirty="0">
              <a:cs typeface="Arial" panose="020B0604020202020204" pitchFamily="34" charset="0"/>
            </a:endParaRPr>
          </a:p>
        </p:txBody>
      </p:sp>
      <p:pic>
        <p:nvPicPr>
          <p:cNvPr id="36867" name="Picture 2" descr="12194680_493507980829317_5193230235867234317_o">
            <a:extLst>
              <a:ext uri="{FF2B5EF4-FFF2-40B4-BE49-F238E27FC236}">
                <a16:creationId xmlns:a16="http://schemas.microsoft.com/office/drawing/2014/main" id="{7813D6FB-8C55-4758-ABD7-4A2DB24FC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163" y="2492375"/>
            <a:ext cx="5557837" cy="370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pole tekstowe 5">
            <a:extLst>
              <a:ext uri="{FF2B5EF4-FFF2-40B4-BE49-F238E27FC236}">
                <a16:creationId xmlns:a16="http://schemas.microsoft.com/office/drawing/2014/main" id="{F3834C48-FE23-4A5B-8F27-C06F210CD0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260350"/>
            <a:ext cx="30972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l-PL" altLang="pl-PL" b="1"/>
          </a:p>
        </p:txBody>
      </p:sp>
      <p:sp>
        <p:nvSpPr>
          <p:cNvPr id="36869" name="Rectangle 3">
            <a:extLst>
              <a:ext uri="{FF2B5EF4-FFF2-40B4-BE49-F238E27FC236}">
                <a16:creationId xmlns:a16="http://schemas.microsoft.com/office/drawing/2014/main" id="{274B5C77-D81F-4FDE-A612-46281A2D22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8163"/>
            <a:ext cx="797401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pl-PL" altLang="pl-PL" b="1">
                <a:solidFill>
                  <a:srgbClr val="000000"/>
                </a:solidFill>
              </a:rPr>
              <a:t>PROJEKT WYKONAWCZY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72B8F9C4-AC00-48DF-9B26-2B948E5748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556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DD75E6B6-86FE-4A79-A2E4-D093E7818A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6986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l-PL" altLang="pl-PL" b="1"/>
          </a:p>
        </p:txBody>
      </p:sp>
      <p:sp>
        <p:nvSpPr>
          <p:cNvPr id="9219" name="Prostokąt 2">
            <a:extLst>
              <a:ext uri="{FF2B5EF4-FFF2-40B4-BE49-F238E27FC236}">
                <a16:creationId xmlns:a16="http://schemas.microsoft.com/office/drawing/2014/main" id="{E7C29A8A-614E-4A3C-984C-4406948F8A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41438"/>
            <a:ext cx="9144000" cy="470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88900" indent="-88900">
              <a:tabLst>
                <a:tab pos="-1260475" algn="l"/>
                <a:tab pos="179388" algn="l"/>
              </a:tabLs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-1260475" algn="l"/>
                <a:tab pos="179388" algn="l"/>
              </a:tabLs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-1260475" algn="l"/>
                <a:tab pos="179388" algn="l"/>
              </a:tabLs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-1260475" algn="l"/>
                <a:tab pos="179388" algn="l"/>
              </a:tabLs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-1260475" algn="l"/>
                <a:tab pos="179388" algn="l"/>
              </a:tabLs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-1260475" algn="l"/>
                <a:tab pos="179388" algn="l"/>
              </a:tabLs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-1260475" algn="l"/>
                <a:tab pos="179388" algn="l"/>
              </a:tabLs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-1260475" algn="l"/>
                <a:tab pos="179388" algn="l"/>
              </a:tabLs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-1260475" algn="l"/>
                <a:tab pos="179388" algn="l"/>
              </a:tabLs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15000"/>
              </a:lnSpc>
              <a:spcAft>
                <a:spcPts val="300"/>
              </a:spcAft>
            </a:pPr>
            <a:r>
              <a:rPr lang="pl-PL" altLang="pl-PL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- dostarczenie potwierdzenia spełniania </a:t>
            </a:r>
            <a:r>
              <a:rPr lang="pl-PL" altLang="pl-PL" sz="1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parametrów techniczno – użytkowych </a:t>
            </a:r>
            <a:r>
              <a:rPr lang="pl-PL" altLang="pl-PL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zaproponowanych urządzeń równoważnych w stosunku do opraw w posiadanej przez Zamawiającego dokumentacji (</a:t>
            </a:r>
            <a:r>
              <a:rPr lang="pl-PL" altLang="pl-PL" sz="1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karty katalogowe opraw</a:t>
            </a:r>
            <a:r>
              <a:rPr lang="pl-PL" altLang="pl-PL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endParaRPr lang="pl-PL" altLang="pl-PL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15000"/>
              </a:lnSpc>
              <a:spcAft>
                <a:spcPts val="300"/>
              </a:spcAft>
            </a:pPr>
            <a:r>
              <a:rPr lang="pl-PL" altLang="pl-PL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- dostarczenie </a:t>
            </a:r>
            <a:r>
              <a:rPr lang="pl-PL" altLang="pl-PL" sz="1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deklaracji zgodności </a:t>
            </a:r>
            <a:r>
              <a:rPr lang="pl-PL" altLang="pl-PL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wyrobu z obowiązującymi normami przenoszącymi normy europejskie,</a:t>
            </a:r>
            <a:endParaRPr lang="pl-PL" altLang="pl-PL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15000"/>
              </a:lnSpc>
              <a:spcAft>
                <a:spcPts val="300"/>
              </a:spcAft>
            </a:pPr>
            <a:r>
              <a:rPr lang="pl-PL" altLang="pl-PL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pl-PL" altLang="pl-PL" sz="1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złożenie</a:t>
            </a:r>
            <a:r>
              <a:rPr lang="pl-PL" altLang="pl-PL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 w siedzibie zamawiającego po </a:t>
            </a:r>
            <a:r>
              <a:rPr lang="pl-PL" altLang="pl-PL" sz="1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1szt</a:t>
            </a:r>
            <a:r>
              <a:rPr lang="pl-PL" altLang="pl-PL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. każdego </a:t>
            </a:r>
            <a:r>
              <a:rPr lang="pl-PL" altLang="pl-PL" sz="1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typu z opraw </a:t>
            </a:r>
            <a:r>
              <a:rPr lang="pl-PL" altLang="pl-PL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przewidzianych przy realizacji zamówienia,</a:t>
            </a:r>
            <a:endParaRPr lang="pl-PL" altLang="pl-PL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15000"/>
              </a:lnSpc>
              <a:spcAft>
                <a:spcPts val="300"/>
              </a:spcAft>
            </a:pPr>
            <a:r>
              <a:rPr lang="pl-PL" altLang="pl-PL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pl-PL" altLang="pl-PL" sz="1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przedłożenie wraz z ofertą obliczeń fotometrycznych </a:t>
            </a:r>
            <a:r>
              <a:rPr lang="pl-PL" altLang="pl-PL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oferowanych opraw LED dla wszystkich modernizowanych obwodów (</a:t>
            </a:r>
            <a:r>
              <a:rPr lang="pl-PL" altLang="pl-PL" sz="1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załączniku podano lokalizację, odległości             i parametry słupów</a:t>
            </a:r>
            <a:r>
              <a:rPr lang="pl-PL" altLang="pl-PL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). Obliczenia mają potwierdzać spełnienie wymagań zamawiającego oraz normy PN-EN 13201,</a:t>
            </a:r>
            <a:endParaRPr lang="pl-PL" altLang="pl-PL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15000"/>
              </a:lnSpc>
              <a:spcAft>
                <a:spcPts val="300"/>
              </a:spcAft>
            </a:pPr>
            <a:r>
              <a:rPr lang="pl-PL" altLang="pl-PL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pl-PL" altLang="pl-PL" sz="1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udostępnienie danych technicznych właściwości opraw </a:t>
            </a:r>
            <a:r>
              <a:rPr lang="pl-PL" altLang="pl-PL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- rozsyłu światła opraw oświetleniowych, dane fotometryczne winne być elementem składowym projektu wykazującego równoważność zastosowanych opraw,</a:t>
            </a:r>
            <a:endParaRPr lang="pl-PL" altLang="pl-PL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323683C7-1C2C-41EE-A810-0FE7D9C793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613" y="482600"/>
            <a:ext cx="818673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pl-PL" altLang="pl-PL" b="1">
                <a:solidFill>
                  <a:srgbClr val="000000"/>
                </a:solidFill>
              </a:rPr>
              <a:t>PROJEKTOWANIE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43771FB0-0ADB-4638-9676-9FEA03D76E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Click="0" advTm="2277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pole tekstowe 2">
            <a:extLst>
              <a:ext uri="{FF2B5EF4-FFF2-40B4-BE49-F238E27FC236}">
                <a16:creationId xmlns:a16="http://schemas.microsoft.com/office/drawing/2014/main" id="{DF81C7DE-9288-4E4A-B2E6-7B1A82B60E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260350"/>
            <a:ext cx="30972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l-PL" altLang="pl-PL" b="1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DAF345D5-00C0-4390-A6EC-01DD5F96F348}"/>
              </a:ext>
            </a:extLst>
          </p:cNvPr>
          <p:cNvSpPr/>
          <p:nvPr/>
        </p:nvSpPr>
        <p:spPr>
          <a:xfrm>
            <a:off x="179388" y="1125538"/>
            <a:ext cx="8785225" cy="46513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eaLnBrk="1" hangingPunct="1">
              <a:lnSpc>
                <a:spcPct val="150000"/>
              </a:lnSpc>
              <a:buFontTx/>
              <a:buChar char="-"/>
              <a:defRPr/>
            </a:pPr>
            <a:r>
              <a:rPr lang="pl-PL" sz="2000" dirty="0">
                <a:latin typeface="Arial" charset="0"/>
              </a:rPr>
              <a:t>Stosowanie układów elektronicznych wspomagających pracę źródeł powoduje konieczność ponoszenia kosztów energii biernej,</a:t>
            </a:r>
          </a:p>
          <a:p>
            <a:pPr marL="342900" indent="-342900" eaLnBrk="1" hangingPunct="1">
              <a:lnSpc>
                <a:spcPct val="150000"/>
              </a:lnSpc>
              <a:buFontTx/>
              <a:buChar char="-"/>
              <a:defRPr/>
            </a:pPr>
            <a:r>
              <a:rPr lang="pl-PL" sz="2000" dirty="0">
                <a:latin typeface="Arial" charset="0"/>
              </a:rPr>
              <a:t>Konieczne jest stosowanie układów kompensacji mocy biernej  zarówno </a:t>
            </a:r>
            <a:r>
              <a:rPr lang="pl-PL" sz="2000" u="sng" dirty="0">
                <a:latin typeface="Arial" charset="0"/>
              </a:rPr>
              <a:t>indukcyjnej</a:t>
            </a:r>
            <a:r>
              <a:rPr lang="pl-PL" sz="2000" dirty="0">
                <a:latin typeface="Arial" charset="0"/>
              </a:rPr>
              <a:t> jak i </a:t>
            </a:r>
            <a:r>
              <a:rPr lang="pl-PL" sz="2000" u="sng" dirty="0">
                <a:latin typeface="Arial" charset="0"/>
              </a:rPr>
              <a:t>pojemnościowej</a:t>
            </a:r>
            <a:r>
              <a:rPr lang="pl-PL" sz="2000" dirty="0">
                <a:latin typeface="Arial" charset="0"/>
              </a:rPr>
              <a:t>,</a:t>
            </a:r>
          </a:p>
          <a:p>
            <a:pPr algn="r" eaLnBrk="1" hangingPunct="1">
              <a:lnSpc>
                <a:spcPct val="150000"/>
              </a:lnSpc>
              <a:defRPr/>
            </a:pPr>
            <a:r>
              <a:rPr lang="pl-PL" sz="2000" dirty="0">
                <a:latin typeface="Arial" charset="0"/>
              </a:rPr>
              <a:t>(TO TAKŻE DALSZE ZUŻYCIE ENERGII CZYNNEJ)</a:t>
            </a:r>
          </a:p>
          <a:p>
            <a:pPr marL="342900" indent="-342900" eaLnBrk="1" hangingPunct="1">
              <a:lnSpc>
                <a:spcPct val="150000"/>
              </a:lnSpc>
              <a:buFontTx/>
              <a:buChar char="-"/>
              <a:defRPr/>
            </a:pPr>
            <a:r>
              <a:rPr lang="pl-PL" sz="2000" dirty="0">
                <a:cs typeface="Arial" panose="020B0604020202020204" pitchFamily="34" charset="0"/>
              </a:rPr>
              <a:t>Na podstawie pomiarów i obliczeń zauważa się, że najbardziej efektywnym energetycznie sposobem oświetlania dróg i ulic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pl-PL" sz="2000" dirty="0">
                <a:cs typeface="Arial" panose="020B0604020202020204" pitchFamily="34" charset="0"/>
              </a:rPr>
              <a:t>                                </a:t>
            </a:r>
            <a:r>
              <a:rPr lang="pl-PL" sz="2000" dirty="0">
                <a:latin typeface="Arial" charset="0"/>
              </a:rPr>
              <a:t>INSTALACJE JUŻ EKSPLOATOWANE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pl-PL" sz="2000" dirty="0">
                <a:cs typeface="Arial" panose="020B0604020202020204" pitchFamily="34" charset="0"/>
              </a:rPr>
              <a:t>     jest stosowanie nadal opraw ze źródłami wyładowczymi z grupową    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pl-PL" sz="2000" dirty="0">
                <a:cs typeface="Arial" panose="020B0604020202020204" pitchFamily="34" charset="0"/>
              </a:rPr>
              <a:t>     regulacją i stabilizacją napięcia.</a:t>
            </a:r>
          </a:p>
        </p:txBody>
      </p:sp>
      <p:sp>
        <p:nvSpPr>
          <p:cNvPr id="37892" name="Rectangle 3">
            <a:extLst>
              <a:ext uri="{FF2B5EF4-FFF2-40B4-BE49-F238E27FC236}">
                <a16:creationId xmlns:a16="http://schemas.microsoft.com/office/drawing/2014/main" id="{22A931F8-E669-47A1-BF84-8A931B0BB2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8163"/>
            <a:ext cx="797401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pl-PL" altLang="pl-PL" b="1">
                <a:solidFill>
                  <a:srgbClr val="000000"/>
                </a:solidFill>
              </a:rPr>
              <a:t>PODSUMOWANIE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20ADA2FB-F72C-4028-8A4B-FF196B60E8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1794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">
            <a:extLst>
              <a:ext uri="{FF2B5EF4-FFF2-40B4-BE49-F238E27FC236}">
                <a16:creationId xmlns:a16="http://schemas.microsoft.com/office/drawing/2014/main" id="{1C678EFD-0C3C-4BDE-83B5-727BA34E0C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9975" y="2636838"/>
            <a:ext cx="42322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pl-PL" altLang="pl-PL" sz="2800" b="1">
                <a:solidFill>
                  <a:schemeClr val="tx1"/>
                </a:solidFill>
              </a:rPr>
              <a:t>DZIĘKUJĘ ZA   UWAGĘ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pl-PL" altLang="pl-PL" sz="2800" b="1">
              <a:solidFill>
                <a:schemeClr val="tx1"/>
              </a:solidFill>
            </a:endParaRP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1B9D00C5-E03B-4C46-8736-F428BDEE0A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Click="0" advTm="44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7FFFB613-D603-4CDF-A0E8-EA6C2894E1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6986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l-PL" altLang="pl-PL" b="1"/>
          </a:p>
        </p:txBody>
      </p:sp>
      <p:graphicFrame>
        <p:nvGraphicFramePr>
          <p:cNvPr id="8195" name="Obiekt 4">
            <a:extLst>
              <a:ext uri="{FF2B5EF4-FFF2-40B4-BE49-F238E27FC236}">
                <a16:creationId xmlns:a16="http://schemas.microsoft.com/office/drawing/2014/main" id="{E7DF5304-917C-4024-9DB1-62CBD3367B6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5288" y="1341438"/>
          <a:ext cx="8256587" cy="1223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Równanie" r:id="rId5" imgW="2997200" imgH="444500" progId="Equation.3">
                  <p:embed/>
                </p:oleObj>
              </mc:Choice>
              <mc:Fallback>
                <p:oleObj name="Równanie" r:id="rId5" imgW="2997200" imgH="444500" progId="Equation.3">
                  <p:embed/>
                  <p:pic>
                    <p:nvPicPr>
                      <p:cNvPr id="8195" name="Obiekt 4">
                        <a:extLst>
                          <a:ext uri="{FF2B5EF4-FFF2-40B4-BE49-F238E27FC236}">
                            <a16:creationId xmlns:a16="http://schemas.microsoft.com/office/drawing/2014/main" id="{E7DF5304-917C-4024-9DB1-62CBD3367B6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1341438"/>
                        <a:ext cx="8256587" cy="1223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6" name="Rectangle 3">
            <a:extLst>
              <a:ext uri="{FF2B5EF4-FFF2-40B4-BE49-F238E27FC236}">
                <a16:creationId xmlns:a16="http://schemas.microsoft.com/office/drawing/2014/main" id="{20BD1D60-6399-4F0B-99F7-AC1C02E8E5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88" y="2565400"/>
            <a:ext cx="8891587" cy="341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indent="4318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pl-PL" altLang="pl-PL" sz="1600" b="1">
                <a:cs typeface="Times New Roman" panose="02020603050405020304" pitchFamily="18" charset="0"/>
              </a:rPr>
              <a:t>gdzie:	</a:t>
            </a: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pl-PL" altLang="pl-PL" sz="1600" b="1">
                <a:cs typeface="Times New Roman" panose="02020603050405020304" pitchFamily="18" charset="0"/>
              </a:rPr>
              <a:t>C</a:t>
            </a:r>
            <a:r>
              <a:rPr lang="pl-PL" altLang="pl-PL" sz="1600" b="1" baseline="-30000">
                <a:cs typeface="Times New Roman" panose="02020603050405020304" pitchFamily="18" charset="0"/>
              </a:rPr>
              <a:t>dmin</a:t>
            </a:r>
            <a:r>
              <a:rPr lang="pl-PL" altLang="pl-PL" sz="1600" b="1">
                <a:cs typeface="Times New Roman" panose="02020603050405020304" pitchFamily="18" charset="0"/>
              </a:rPr>
              <a:t> - najniższa cena spośród wszystkich nie odrzuconych ofert, </a:t>
            </a: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pl-PL" altLang="pl-PL" sz="1600" b="1">
                <a:cs typeface="Times New Roman" panose="02020603050405020304" pitchFamily="18" charset="0"/>
              </a:rPr>
              <a:t>C</a:t>
            </a:r>
            <a:r>
              <a:rPr lang="pl-PL" altLang="pl-PL" sz="1600" b="1" baseline="-30000">
                <a:cs typeface="Times New Roman" panose="02020603050405020304" pitchFamily="18" charset="0"/>
              </a:rPr>
              <a:t>dof </a:t>
            </a:r>
            <a:r>
              <a:rPr lang="pl-PL" altLang="pl-PL" sz="1600" b="1">
                <a:cs typeface="Times New Roman" panose="02020603050405020304" pitchFamily="18" charset="0"/>
              </a:rPr>
              <a:t>- cena podana w ofercie rozpatrywanej, </a:t>
            </a: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pl-PL" altLang="pl-PL" sz="1600" b="1">
                <a:cs typeface="Times New Roman" panose="02020603050405020304" pitchFamily="18" charset="0"/>
              </a:rPr>
              <a:t>W</a:t>
            </a:r>
            <a:r>
              <a:rPr lang="pl-PL" altLang="pl-PL" sz="1600" b="1" baseline="-30000">
                <a:cs typeface="Times New Roman" panose="02020603050405020304" pitchFamily="18" charset="0"/>
              </a:rPr>
              <a:t>1</a:t>
            </a:r>
            <a:r>
              <a:rPr lang="pl-PL" altLang="pl-PL" sz="1600" b="1">
                <a:cs typeface="Times New Roman" panose="02020603050405020304" pitchFamily="18" charset="0"/>
              </a:rPr>
              <a:t> - kryterium - cena (koszt),</a:t>
            </a: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pl-PL" altLang="pl-PL" sz="1600" b="1">
                <a:cs typeface="Times New Roman" panose="02020603050405020304" pitchFamily="18" charset="0"/>
              </a:rPr>
              <a:t>M</a:t>
            </a:r>
            <a:r>
              <a:rPr lang="pl-PL" altLang="pl-PL" sz="1600" b="1" baseline="-30000">
                <a:cs typeface="Times New Roman" panose="02020603050405020304" pitchFamily="18" charset="0"/>
              </a:rPr>
              <a:t>min</a:t>
            </a:r>
            <a:r>
              <a:rPr lang="pl-PL" altLang="pl-PL" sz="1600" b="1">
                <a:cs typeface="Times New Roman" panose="02020603050405020304" pitchFamily="18" charset="0"/>
              </a:rPr>
              <a:t> - najniższa wartość całkowitej mocy zainstalowanej po modernizacji spośród wszystkich nie odrzuconych ofert,</a:t>
            </a: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pl-PL" altLang="pl-PL" sz="1600" b="1">
                <a:cs typeface="Times New Roman" panose="02020603050405020304" pitchFamily="18" charset="0"/>
              </a:rPr>
              <a:t>M</a:t>
            </a:r>
            <a:r>
              <a:rPr lang="pl-PL" altLang="pl-PL" sz="1600" b="1" baseline="-30000">
                <a:cs typeface="Times New Roman" panose="02020603050405020304" pitchFamily="18" charset="0"/>
              </a:rPr>
              <a:t>dof</a:t>
            </a:r>
            <a:r>
              <a:rPr lang="pl-PL" altLang="pl-PL" sz="1600" b="1">
                <a:cs typeface="Times New Roman" panose="02020603050405020304" pitchFamily="18" charset="0"/>
              </a:rPr>
              <a:t> - wartość całkowitej mocy zainstalowanej po modernizacji podana w ofercie rozpatrywanej, </a:t>
            </a: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pl-PL" altLang="pl-PL" sz="1600" b="1">
                <a:cs typeface="Times New Roman" panose="02020603050405020304" pitchFamily="18" charset="0"/>
              </a:rPr>
              <a:t>W</a:t>
            </a:r>
            <a:r>
              <a:rPr lang="pl-PL" altLang="pl-PL" sz="1600" b="1" baseline="-30000">
                <a:cs typeface="Times New Roman" panose="02020603050405020304" pitchFamily="18" charset="0"/>
              </a:rPr>
              <a:t>2</a:t>
            </a:r>
            <a:r>
              <a:rPr lang="pl-PL" altLang="pl-PL" sz="1600" b="1">
                <a:cs typeface="Times New Roman" panose="02020603050405020304" pitchFamily="18" charset="0"/>
              </a:rPr>
              <a:t> - kryterium - wartość całkowitej mocy zainstalowanej po modernizacji.</a:t>
            </a:r>
            <a:endParaRPr lang="pl-PL" altLang="pl-PL" sz="4800" b="1"/>
          </a:p>
        </p:txBody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924988A6-289A-49A1-93F9-4B43E31D5C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613" y="482600"/>
            <a:ext cx="818673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pl-PL" altLang="pl-PL" b="1">
                <a:solidFill>
                  <a:srgbClr val="000000"/>
                </a:solidFill>
              </a:rPr>
              <a:t>PROJEKTOWANIE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052EEC94-622A-4EC8-801E-FFF3D353DDD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Click="0" advTm="617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3DCE7381-6F56-4128-B513-C7E15E8FF77B}"/>
              </a:ext>
            </a:extLst>
          </p:cNvPr>
          <p:cNvGraphicFramePr>
            <a:graphicFrameLocks noGrp="1"/>
          </p:cNvGraphicFramePr>
          <p:nvPr/>
        </p:nvGraphicFramePr>
        <p:xfrm>
          <a:off x="900113" y="1514475"/>
          <a:ext cx="8135937" cy="452755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837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25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998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998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35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dirty="0">
                          <a:solidFill>
                            <a:schemeClr val="tx1"/>
                          </a:solidFill>
                          <a:effectLst/>
                        </a:rPr>
                        <a:t>Oprawa</a:t>
                      </a:r>
                      <a:endParaRPr lang="pl-PL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Ilość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Moc jednostkowa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Moc łączna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35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dirty="0">
                          <a:solidFill>
                            <a:schemeClr val="tx1"/>
                          </a:solidFill>
                          <a:effectLst/>
                        </a:rPr>
                        <a:t>[szt.]</a:t>
                      </a:r>
                      <a:endParaRPr lang="pl-PL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[W]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[kW]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3548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Przed modernizacją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35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SON-T 70W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24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86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2,06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35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SON-T 100W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164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115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18,86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35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SON-T 150W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367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168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dirty="0">
                          <a:solidFill>
                            <a:schemeClr val="tx1"/>
                          </a:solidFill>
                          <a:effectLst/>
                        </a:rPr>
                        <a:t>61,66</a:t>
                      </a:r>
                      <a:endParaRPr lang="pl-PL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35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SON-T 250W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140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270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dirty="0">
                          <a:solidFill>
                            <a:schemeClr val="tx1"/>
                          </a:solidFill>
                          <a:effectLst/>
                        </a:rPr>
                        <a:t>37,80</a:t>
                      </a:r>
                      <a:endParaRPr lang="pl-PL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35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  <a:sym typeface="Symbol" panose="05050102010706020507" pitchFamily="18" charset="2"/>
                        </a:rPr>
                        <a:t>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695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120,38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3548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Po modernizacji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35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LED 26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252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26,0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6,55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35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LED 40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47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40,0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1,88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35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LED 51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229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51,0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11,68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35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LED 56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47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56,0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2,63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35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LED 71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73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71,0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5,18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835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LED 82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47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82,0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dirty="0">
                          <a:solidFill>
                            <a:schemeClr val="tx1"/>
                          </a:solidFill>
                          <a:effectLst/>
                        </a:rPr>
                        <a:t>3,85</a:t>
                      </a:r>
                      <a:endParaRPr lang="pl-PL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743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  <a:sym typeface="Symbol" panose="05050102010706020507" pitchFamily="18" charset="2"/>
                        </a:rPr>
                        <a:t>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695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l-PL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dirty="0">
                          <a:solidFill>
                            <a:schemeClr val="tx1"/>
                          </a:solidFill>
                          <a:effectLst/>
                        </a:rPr>
                        <a:t>31,78</a:t>
                      </a:r>
                      <a:endParaRPr lang="pl-PL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10329" name="Prostokąt 4">
            <a:extLst>
              <a:ext uri="{FF2B5EF4-FFF2-40B4-BE49-F238E27FC236}">
                <a16:creationId xmlns:a16="http://schemas.microsoft.com/office/drawing/2014/main" id="{A450204D-4738-4218-ADFE-A1D318208A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1052513"/>
            <a:ext cx="87852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Porównanie </a:t>
            </a:r>
            <a:r>
              <a:rPr lang="pl-PL" altLang="pl-PL" b="1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zużycia energii</a:t>
            </a:r>
            <a:r>
              <a:rPr lang="pl-PL" altLang="pl-PL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przez systemy oświetleniowe</a:t>
            </a:r>
            <a:endParaRPr lang="pl-PL" altLang="pl-PL" b="1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95124B9B-79A7-41D2-8C22-409A9A6C7CD5}"/>
              </a:ext>
            </a:extLst>
          </p:cNvPr>
          <p:cNvSpPr/>
          <p:nvPr/>
        </p:nvSpPr>
        <p:spPr>
          <a:xfrm>
            <a:off x="251520" y="1530425"/>
            <a:ext cx="492443" cy="4562871"/>
          </a:xfrm>
          <a:prstGeom prst="rect">
            <a:avLst/>
          </a:prstGeom>
        </p:spPr>
        <p:txBody>
          <a:bodyPr vert="vert270">
            <a:spAutoFit/>
          </a:bodyPr>
          <a:lstStyle/>
          <a:p>
            <a:pPr algn="ctr" eaLnBrk="1" hangingPunct="1">
              <a:defRPr/>
            </a:pPr>
            <a:r>
              <a:rPr lang="pl-PL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AUDYT   I   WSTĘPNY PROJEKT</a:t>
            </a:r>
            <a:endParaRPr lang="pl-PL" sz="2000" dirty="0"/>
          </a:p>
        </p:txBody>
      </p:sp>
      <p:sp>
        <p:nvSpPr>
          <p:cNvPr id="10331" name="Rectangle 3">
            <a:extLst>
              <a:ext uri="{FF2B5EF4-FFF2-40B4-BE49-F238E27FC236}">
                <a16:creationId xmlns:a16="http://schemas.microsoft.com/office/drawing/2014/main" id="{CFB3EB69-A1BC-44E5-A8AA-0945137AD5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613" y="482600"/>
            <a:ext cx="818673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pl-PL" altLang="pl-PL" b="1">
                <a:solidFill>
                  <a:srgbClr val="000000"/>
                </a:solidFill>
              </a:rPr>
              <a:t>PROJEKTOWANIE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231EF7C7-87A4-41EF-9304-8962A22D13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Click="0" advTm="1479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Prostokąt 4">
            <a:extLst>
              <a:ext uri="{FF2B5EF4-FFF2-40B4-BE49-F238E27FC236}">
                <a16:creationId xmlns:a16="http://schemas.microsoft.com/office/drawing/2014/main" id="{F0802FE5-0497-4469-8655-B2DACBACD3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1052513"/>
            <a:ext cx="87852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 b="1">
                <a:latin typeface="Times New Roman" panose="02020603050405020304" pitchFamily="18" charset="0"/>
                <a:cs typeface="Times New Roman" panose="02020603050405020304" pitchFamily="18" charset="0"/>
              </a:rPr>
              <a:t>Proponowana „zamienność” opraw (fragment) 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104C9C52-6312-4C77-B352-B4AE59C12907}"/>
              </a:ext>
            </a:extLst>
          </p:cNvPr>
          <p:cNvSpPr/>
          <p:nvPr/>
        </p:nvSpPr>
        <p:spPr>
          <a:xfrm>
            <a:off x="251520" y="1530425"/>
            <a:ext cx="492443" cy="4562871"/>
          </a:xfrm>
          <a:prstGeom prst="rect">
            <a:avLst/>
          </a:prstGeom>
        </p:spPr>
        <p:txBody>
          <a:bodyPr vert="vert270">
            <a:spAutoFit/>
          </a:bodyPr>
          <a:lstStyle/>
          <a:p>
            <a:pPr algn="ctr" eaLnBrk="1" hangingPunct="1">
              <a:defRPr/>
            </a:pPr>
            <a:r>
              <a:rPr lang="pl-PL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AUDYT   I   WSTĘPNY PROJEKT</a:t>
            </a:r>
            <a:endParaRPr lang="pl-PL" sz="2000" dirty="0"/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6CDCD001-FED5-4E0E-AC64-9330B69770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8984544"/>
              </p:ext>
            </p:extLst>
          </p:nvPr>
        </p:nvGraphicFramePr>
        <p:xfrm>
          <a:off x="900113" y="1528763"/>
          <a:ext cx="7993061" cy="42164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681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42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01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562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2416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7438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dirty="0">
                          <a:solidFill>
                            <a:schemeClr val="tx1"/>
                          </a:solidFill>
                          <a:effectLst/>
                        </a:rPr>
                        <a:t>Ulica</a:t>
                      </a:r>
                      <a:endParaRPr lang="pl-PL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dirty="0">
                          <a:solidFill>
                            <a:schemeClr val="tx1"/>
                          </a:solidFill>
                          <a:effectLst/>
                        </a:rPr>
                        <a:t>Ilość</a:t>
                      </a:r>
                      <a:endParaRPr lang="pl-PL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Oprawa SON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Moc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Oprawa LED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Moc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83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dirty="0">
                          <a:solidFill>
                            <a:schemeClr val="tx1"/>
                          </a:solidFill>
                          <a:effectLst/>
                        </a:rPr>
                        <a:t>[szt.]</a:t>
                      </a:r>
                      <a:endParaRPr lang="pl-PL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dirty="0">
                          <a:solidFill>
                            <a:schemeClr val="tx1"/>
                          </a:solidFill>
                          <a:effectLst/>
                        </a:rPr>
                        <a:t>[W]</a:t>
                      </a:r>
                      <a:endParaRPr lang="pl-PL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dirty="0">
                          <a:solidFill>
                            <a:schemeClr val="tx1"/>
                          </a:solidFill>
                          <a:effectLst/>
                        </a:rPr>
                        <a:t>[W]</a:t>
                      </a:r>
                      <a:endParaRPr lang="pl-PL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95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X1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dirty="0">
                          <a:solidFill>
                            <a:schemeClr val="tx1"/>
                          </a:solidFill>
                          <a:effectLst/>
                        </a:rPr>
                        <a:t>58</a:t>
                      </a:r>
                      <a:endParaRPr lang="pl-PL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dirty="0">
                          <a:solidFill>
                            <a:schemeClr val="tx1"/>
                          </a:solidFill>
                          <a:effectLst/>
                        </a:rPr>
                        <a:t>SGS 103/150</a:t>
                      </a:r>
                      <a:endParaRPr lang="pl-PL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dirty="0">
                          <a:solidFill>
                            <a:schemeClr val="tx1"/>
                          </a:solidFill>
                          <a:effectLst/>
                        </a:rPr>
                        <a:t>168</a:t>
                      </a:r>
                      <a:endParaRPr lang="pl-PL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LED 51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51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95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X2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21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dirty="0">
                          <a:solidFill>
                            <a:schemeClr val="tx1"/>
                          </a:solidFill>
                          <a:effectLst/>
                        </a:rPr>
                        <a:t>INDY 1</a:t>
                      </a:r>
                      <a:endParaRPr lang="pl-PL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dirty="0">
                          <a:solidFill>
                            <a:schemeClr val="tx1"/>
                          </a:solidFill>
                          <a:effectLst/>
                        </a:rPr>
                        <a:t>115</a:t>
                      </a:r>
                      <a:endParaRPr lang="pl-PL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LED 26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26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95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X3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40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DISANO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dirty="0">
                          <a:solidFill>
                            <a:schemeClr val="tx1"/>
                          </a:solidFill>
                          <a:effectLst/>
                        </a:rPr>
                        <a:t>115</a:t>
                      </a:r>
                      <a:endParaRPr lang="pl-PL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dirty="0">
                          <a:solidFill>
                            <a:schemeClr val="tx1"/>
                          </a:solidFill>
                          <a:effectLst/>
                        </a:rPr>
                        <a:t>LED 26</a:t>
                      </a:r>
                      <a:endParaRPr lang="pl-PL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26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95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X4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14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INDY 1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dirty="0">
                          <a:solidFill>
                            <a:schemeClr val="tx1"/>
                          </a:solidFill>
                          <a:effectLst/>
                        </a:rPr>
                        <a:t>86</a:t>
                      </a:r>
                      <a:endParaRPr lang="pl-PL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dirty="0">
                          <a:solidFill>
                            <a:schemeClr val="tx1"/>
                          </a:solidFill>
                          <a:effectLst/>
                        </a:rPr>
                        <a:t>LED 40</a:t>
                      </a:r>
                      <a:endParaRPr lang="pl-PL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40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383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X5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47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SGS 102/250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dirty="0">
                          <a:solidFill>
                            <a:schemeClr val="tx1"/>
                          </a:solidFill>
                          <a:effectLst/>
                        </a:rPr>
                        <a:t>270</a:t>
                      </a:r>
                      <a:endParaRPr lang="pl-PL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dirty="0">
                          <a:solidFill>
                            <a:schemeClr val="tx1"/>
                          </a:solidFill>
                          <a:effectLst/>
                        </a:rPr>
                        <a:t>LED 56</a:t>
                      </a:r>
                      <a:endParaRPr lang="pl-PL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dirty="0">
                          <a:solidFill>
                            <a:schemeClr val="tx1"/>
                          </a:solidFill>
                          <a:effectLst/>
                        </a:rPr>
                        <a:t>56</a:t>
                      </a:r>
                      <a:endParaRPr lang="pl-PL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4383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dirty="0">
                          <a:solidFill>
                            <a:schemeClr val="tx1"/>
                          </a:solidFill>
                          <a:effectLst/>
                        </a:rPr>
                        <a:t>SGS 102/150</a:t>
                      </a:r>
                      <a:endParaRPr lang="pl-PL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dirty="0">
                          <a:solidFill>
                            <a:schemeClr val="tx1"/>
                          </a:solidFill>
                          <a:effectLst/>
                        </a:rPr>
                        <a:t>168</a:t>
                      </a:r>
                      <a:endParaRPr lang="pl-PL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4383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CPS 400/70 0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pl-PL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0975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X6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15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chemeClr val="tx1"/>
                          </a:solidFill>
                          <a:effectLst/>
                        </a:rPr>
                        <a:t>GS102/150 + 2szt. reflektory-250W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chemeClr val="tx1"/>
                          </a:solidFill>
                          <a:effectLst/>
                        </a:rPr>
                        <a:t>168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dirty="0">
                          <a:solidFill>
                            <a:schemeClr val="tx1"/>
                          </a:solidFill>
                          <a:effectLst/>
                        </a:rPr>
                        <a:t>LED 26</a:t>
                      </a:r>
                      <a:endParaRPr lang="pl-PL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dirty="0">
                          <a:solidFill>
                            <a:schemeClr val="tx1"/>
                          </a:solidFill>
                          <a:effectLst/>
                        </a:rPr>
                        <a:t>26</a:t>
                      </a:r>
                      <a:endParaRPr lang="pl-PL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438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chemeClr val="tx1"/>
                          </a:solidFill>
                          <a:effectLst/>
                        </a:rPr>
                        <a:t>X7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chemeClr val="tx1"/>
                          </a:solidFill>
                          <a:effectLst/>
                        </a:rPr>
                        <a:t>17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chemeClr val="tx1"/>
                          </a:solidFill>
                          <a:effectLst/>
                        </a:rPr>
                        <a:t>SGS 102/100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chemeClr val="tx1"/>
                          </a:solidFill>
                          <a:effectLst/>
                        </a:rPr>
                        <a:t>115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dirty="0">
                          <a:solidFill>
                            <a:schemeClr val="tx1"/>
                          </a:solidFill>
                          <a:effectLst/>
                        </a:rPr>
                        <a:t>LED 51</a:t>
                      </a:r>
                      <a:endParaRPr lang="pl-PL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dirty="0">
                          <a:solidFill>
                            <a:schemeClr val="tx1"/>
                          </a:solidFill>
                          <a:effectLst/>
                        </a:rPr>
                        <a:t>51</a:t>
                      </a:r>
                      <a:endParaRPr lang="pl-PL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4383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chemeClr val="tx1"/>
                          </a:solidFill>
                          <a:effectLst/>
                        </a:rPr>
                        <a:t>SGS 102/150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</a:rPr>
                        <a:t>168</a:t>
                      </a:r>
                      <a:endParaRPr lang="pl-PL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1363" name="Rectangle 3">
            <a:extLst>
              <a:ext uri="{FF2B5EF4-FFF2-40B4-BE49-F238E27FC236}">
                <a16:creationId xmlns:a16="http://schemas.microsoft.com/office/drawing/2014/main" id="{95BA7835-D109-4467-83C7-FEB863F809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613" y="482600"/>
            <a:ext cx="818673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pl-PL" altLang="pl-PL" b="1">
                <a:solidFill>
                  <a:srgbClr val="000000"/>
                </a:solidFill>
              </a:rPr>
              <a:t>PROJEKTOWANIE</a:t>
            </a:r>
          </a:p>
        </p:txBody>
      </p:sp>
      <p:pic>
        <p:nvPicPr>
          <p:cNvPr id="4" name="Dźwięk 3">
            <a:hlinkClick r:id="" action="ppaction://media"/>
            <a:extLst>
              <a:ext uri="{FF2B5EF4-FFF2-40B4-BE49-F238E27FC236}">
                <a16:creationId xmlns:a16="http://schemas.microsoft.com/office/drawing/2014/main" id="{D8FFB278-9320-40CC-A0DF-3A20B11698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871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C6F98154-8ED5-4AB7-BBEC-4FCA8039D1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6986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l-PL" altLang="pl-PL" b="1"/>
          </a:p>
        </p:txBody>
      </p:sp>
      <p:sp>
        <p:nvSpPr>
          <p:cNvPr id="12291" name="Prostokąt 2">
            <a:extLst>
              <a:ext uri="{FF2B5EF4-FFF2-40B4-BE49-F238E27FC236}">
                <a16:creationId xmlns:a16="http://schemas.microsoft.com/office/drawing/2014/main" id="{ACFC6BBE-80BA-49D6-9F0B-016A5C7CCE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41438"/>
            <a:ext cx="914400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88900" indent="-88900">
              <a:tabLst>
                <a:tab pos="-1260475" algn="l"/>
                <a:tab pos="179388" algn="l"/>
              </a:tabLs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-1260475" algn="l"/>
                <a:tab pos="179388" algn="l"/>
              </a:tabLs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-1260475" algn="l"/>
                <a:tab pos="179388" algn="l"/>
              </a:tabLs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-1260475" algn="l"/>
                <a:tab pos="179388" algn="l"/>
              </a:tabLs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-1260475" algn="l"/>
                <a:tab pos="179388" algn="l"/>
              </a:tabLs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-1260475" algn="l"/>
                <a:tab pos="179388" algn="l"/>
              </a:tabLs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-1260475" algn="l"/>
                <a:tab pos="179388" algn="l"/>
              </a:tabLs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-1260475" algn="l"/>
                <a:tab pos="179388" algn="l"/>
              </a:tabLs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-1260475" algn="l"/>
                <a:tab pos="179388" algn="l"/>
              </a:tabLs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15000"/>
              </a:lnSpc>
              <a:spcAft>
                <a:spcPts val="300"/>
              </a:spcAft>
            </a:pPr>
            <a:r>
              <a:rPr lang="pl-PL" altLang="pl-PL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??????????????????????</a:t>
            </a:r>
          </a:p>
          <a:p>
            <a:pPr algn="just" eaLnBrk="1" hangingPunct="1">
              <a:lnSpc>
                <a:spcPct val="115000"/>
              </a:lnSpc>
              <a:spcAft>
                <a:spcPts val="300"/>
              </a:spcAft>
              <a:buFontTx/>
              <a:buChar char="-"/>
            </a:pPr>
            <a:r>
              <a:rPr lang="pl-PL" altLang="pl-PL" sz="1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przedłożenie wraz z ofertą obliczeń fotometrycznych </a:t>
            </a:r>
            <a:r>
              <a:rPr lang="pl-PL" altLang="pl-PL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oferowanych opraw LED dla wszystkich modernizowanych obwodów (</a:t>
            </a:r>
            <a:r>
              <a:rPr lang="pl-PL" altLang="pl-PL" sz="1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załączniku podano lokalizację, odległości             i parametry słupów</a:t>
            </a:r>
            <a:r>
              <a:rPr lang="pl-PL" altLang="pl-PL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). Obliczenia mają potwierdzać spełnienie wymagań zamawiającego oraz normy PN-EN 13201,</a:t>
            </a:r>
          </a:p>
          <a:p>
            <a:pPr algn="r" eaLnBrk="1" hangingPunct="1">
              <a:lnSpc>
                <a:spcPct val="115000"/>
              </a:lnSpc>
              <a:spcAft>
                <a:spcPts val="300"/>
              </a:spcAft>
            </a:pPr>
            <a:r>
              <a:rPr lang="pl-PL" altLang="pl-PL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??????????????????????</a:t>
            </a:r>
          </a:p>
        </p:txBody>
      </p:sp>
      <p:sp>
        <p:nvSpPr>
          <p:cNvPr id="12292" name="Prostokąt 3">
            <a:extLst>
              <a:ext uri="{FF2B5EF4-FFF2-40B4-BE49-F238E27FC236}">
                <a16:creationId xmlns:a16="http://schemas.microsoft.com/office/drawing/2014/main" id="{721472F4-F419-4DEB-B189-23354C6923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4075" y="3802063"/>
            <a:ext cx="6588125" cy="197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9875" indent="-269875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150000"/>
              </a:lnSpc>
              <a:spcAft>
                <a:spcPts val="300"/>
              </a:spcAft>
            </a:pPr>
            <a:r>
              <a:rPr lang="pl-PL" altLang="pl-PL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[1]    Specyfikacja istotnych warunków zamówienia ZDMiT Urząd Miasta Częstochowa VII 2016.</a:t>
            </a:r>
            <a:endParaRPr lang="pl-PL" altLang="pl-PL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eaLnBrk="1" hangingPunct="1">
              <a:lnSpc>
                <a:spcPct val="150000"/>
              </a:lnSpc>
              <a:spcAft>
                <a:spcPts val="300"/>
              </a:spcAft>
            </a:pPr>
            <a:r>
              <a:rPr lang="pl-PL" altLang="pl-PL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[2]	Dokumentacja projektowo – kosztorysowa ZDMiT Urząd Miasta Częstochowa VII 2016.</a:t>
            </a:r>
            <a:endParaRPr lang="pl-PL" altLang="pl-PL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93" name="Rectangle 3">
            <a:extLst>
              <a:ext uri="{FF2B5EF4-FFF2-40B4-BE49-F238E27FC236}">
                <a16:creationId xmlns:a16="http://schemas.microsoft.com/office/drawing/2014/main" id="{AE8CEEC8-DB51-409C-8940-7B748A1FB6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613" y="482600"/>
            <a:ext cx="818673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pl-PL" altLang="pl-PL" b="1">
                <a:solidFill>
                  <a:srgbClr val="000000"/>
                </a:solidFill>
              </a:rPr>
              <a:t>PROJEKTOWANIE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22EC074C-84ED-423E-9BD6-BA904EBBAC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Click="0" advTm="5152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pole tekstowe 2">
            <a:extLst>
              <a:ext uri="{FF2B5EF4-FFF2-40B4-BE49-F238E27FC236}">
                <a16:creationId xmlns:a16="http://schemas.microsoft.com/office/drawing/2014/main" id="{2CE19446-0657-4829-AFEA-972A376594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260350"/>
            <a:ext cx="30972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l-PL" altLang="pl-PL" b="1"/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AA457C89-7FA7-4148-A60D-A4317B47D0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4613" y="538163"/>
            <a:ext cx="8048626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pl-PL" altLang="pl-PL" b="1">
                <a:solidFill>
                  <a:srgbClr val="000000"/>
                </a:solidFill>
              </a:rPr>
              <a:t>POMIARY PARAMETRÓW ELEKTRYCZNYCH OPRAW</a:t>
            </a:r>
          </a:p>
        </p:txBody>
      </p:sp>
      <p:sp>
        <p:nvSpPr>
          <p:cNvPr id="13316" name="Prostokąt 22">
            <a:extLst>
              <a:ext uri="{FF2B5EF4-FFF2-40B4-BE49-F238E27FC236}">
                <a16:creationId xmlns:a16="http://schemas.microsoft.com/office/drawing/2014/main" id="{129149E3-1472-40C4-885D-52AEFCBAA4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2438" y="2301875"/>
            <a:ext cx="18573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 sz="2800" b="1">
                <a:solidFill>
                  <a:srgbClr val="000000"/>
                </a:solidFill>
              </a:rPr>
              <a:t>P</a:t>
            </a:r>
            <a:r>
              <a:rPr lang="pl-PL" altLang="pl-PL" sz="1800" b="1">
                <a:solidFill>
                  <a:srgbClr val="000000"/>
                </a:solidFill>
              </a:rPr>
              <a:t>n</a:t>
            </a:r>
            <a:r>
              <a:rPr lang="pl-PL" altLang="pl-PL" sz="2800" b="1">
                <a:solidFill>
                  <a:srgbClr val="000000"/>
                </a:solidFill>
              </a:rPr>
              <a:t> = 50 W</a:t>
            </a:r>
            <a:endParaRPr lang="pl-PL" altLang="pl-PL" sz="2800" b="1"/>
          </a:p>
        </p:txBody>
      </p:sp>
      <p:sp>
        <p:nvSpPr>
          <p:cNvPr id="13317" name="Prostokąt 23">
            <a:extLst>
              <a:ext uri="{FF2B5EF4-FFF2-40B4-BE49-F238E27FC236}">
                <a16:creationId xmlns:a16="http://schemas.microsoft.com/office/drawing/2014/main" id="{9E81B70F-6701-42F8-B0F0-B070CC1C7C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2438" y="2874963"/>
            <a:ext cx="2230437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 sz="2800" b="1">
                <a:solidFill>
                  <a:srgbClr val="000000"/>
                </a:solidFill>
              </a:rPr>
              <a:t>3 OBWODY </a:t>
            </a:r>
          </a:p>
          <a:p>
            <a:pPr eaLnBrk="1" hangingPunct="1"/>
            <a:r>
              <a:rPr lang="pl-PL" altLang="pl-PL" sz="2800" b="1">
                <a:solidFill>
                  <a:srgbClr val="000000"/>
                </a:solidFill>
              </a:rPr>
              <a:t>– po 10 szt.</a:t>
            </a:r>
            <a:endParaRPr lang="pl-PL" altLang="pl-PL" sz="2800" b="1"/>
          </a:p>
        </p:txBody>
      </p:sp>
      <p:sp>
        <p:nvSpPr>
          <p:cNvPr id="13318" name="Prostokąt 24">
            <a:extLst>
              <a:ext uri="{FF2B5EF4-FFF2-40B4-BE49-F238E27FC236}">
                <a16:creationId xmlns:a16="http://schemas.microsoft.com/office/drawing/2014/main" id="{8F83676B-FACB-47D6-87F0-F07EF1BFFE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2438" y="1771650"/>
            <a:ext cx="234156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 sz="2800" b="1">
                <a:solidFill>
                  <a:srgbClr val="000000"/>
                </a:solidFill>
              </a:rPr>
              <a:t>Oprawy LED</a:t>
            </a:r>
            <a:endParaRPr lang="pl-PL" altLang="pl-PL" sz="2800" b="1"/>
          </a:p>
        </p:txBody>
      </p:sp>
      <p:pic>
        <p:nvPicPr>
          <p:cNvPr id="13319" name="Picture 6" descr="http://www.disanolightingmagazine.info/wp-content/uploads/2014/01/IMG_6036.jpg">
            <a:extLst>
              <a:ext uri="{FF2B5EF4-FFF2-40B4-BE49-F238E27FC236}">
                <a16:creationId xmlns:a16="http://schemas.microsoft.com/office/drawing/2014/main" id="{60B1C816-8A92-47DF-A8E5-C9BF6C69D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31938"/>
            <a:ext cx="6800850" cy="460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Obraz 9">
            <a:extLst>
              <a:ext uri="{FF2B5EF4-FFF2-40B4-BE49-F238E27FC236}">
                <a16:creationId xmlns:a16="http://schemas.microsoft.com/office/drawing/2014/main" id="{C677EFBB-416B-4242-9322-52EACFAB20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4076700"/>
            <a:ext cx="1352550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032993DE-747E-4E5C-9AC7-C34E230D0E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2826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pole tekstowe 2">
            <a:extLst>
              <a:ext uri="{FF2B5EF4-FFF2-40B4-BE49-F238E27FC236}">
                <a16:creationId xmlns:a16="http://schemas.microsoft.com/office/drawing/2014/main" id="{804681C9-9D79-4F5E-8752-307CF5C388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260350"/>
            <a:ext cx="30972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l-PL" altLang="pl-PL" b="1"/>
          </a:p>
        </p:txBody>
      </p:sp>
      <p:pic>
        <p:nvPicPr>
          <p:cNvPr id="14339" name="Obraz 19">
            <a:extLst>
              <a:ext uri="{FF2B5EF4-FFF2-40B4-BE49-F238E27FC236}">
                <a16:creationId xmlns:a16="http://schemas.microsoft.com/office/drawing/2014/main" id="{66124983-97E5-43FC-BB53-CB6F3A9F96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1275"/>
            <a:ext cx="9153525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Obraz 20">
            <a:extLst>
              <a:ext uri="{FF2B5EF4-FFF2-40B4-BE49-F238E27FC236}">
                <a16:creationId xmlns:a16="http://schemas.microsoft.com/office/drawing/2014/main" id="{1750A2CD-547A-4DB8-8215-36E578D742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2898775"/>
            <a:ext cx="9153525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Obraz 21">
            <a:extLst>
              <a:ext uri="{FF2B5EF4-FFF2-40B4-BE49-F238E27FC236}">
                <a16:creationId xmlns:a16="http://schemas.microsoft.com/office/drawing/2014/main" id="{692DF2E6-8C0F-4FC8-A841-32DEDED752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51363"/>
            <a:ext cx="9153525" cy="159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Prostokąt 22">
            <a:extLst>
              <a:ext uri="{FF2B5EF4-FFF2-40B4-BE49-F238E27FC236}">
                <a16:creationId xmlns:a16="http://schemas.microsoft.com/office/drawing/2014/main" id="{CB19FBBA-4C3D-4CE3-B25A-ED9FCE5718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3575" y="6178550"/>
            <a:ext cx="12112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 sz="2000" b="1">
                <a:solidFill>
                  <a:srgbClr val="000000"/>
                </a:solidFill>
              </a:rPr>
              <a:t>P</a:t>
            </a:r>
            <a:r>
              <a:rPr lang="pl-PL" altLang="pl-PL" sz="1400" b="1">
                <a:solidFill>
                  <a:srgbClr val="000000"/>
                </a:solidFill>
              </a:rPr>
              <a:t>n</a:t>
            </a:r>
            <a:r>
              <a:rPr lang="pl-PL" altLang="pl-PL" sz="2000" b="1">
                <a:solidFill>
                  <a:srgbClr val="000000"/>
                </a:solidFill>
              </a:rPr>
              <a:t> = 50 W</a:t>
            </a:r>
            <a:endParaRPr lang="pl-PL" altLang="pl-PL" sz="2000" b="1"/>
          </a:p>
        </p:txBody>
      </p:sp>
      <p:sp>
        <p:nvSpPr>
          <p:cNvPr id="14343" name="Prostokąt 23">
            <a:extLst>
              <a:ext uri="{FF2B5EF4-FFF2-40B4-BE49-F238E27FC236}">
                <a16:creationId xmlns:a16="http://schemas.microsoft.com/office/drawing/2014/main" id="{6F8B81F1-3B1D-4604-990A-0C59C10D44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7238" y="6178550"/>
            <a:ext cx="26304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 sz="2000" b="1">
                <a:solidFill>
                  <a:srgbClr val="000000"/>
                </a:solidFill>
              </a:rPr>
              <a:t>3 OBWODY – po 10 szt.</a:t>
            </a:r>
            <a:endParaRPr lang="pl-PL" altLang="pl-PL" sz="2000" b="1"/>
          </a:p>
        </p:txBody>
      </p:sp>
      <p:sp>
        <p:nvSpPr>
          <p:cNvPr id="14344" name="Prostokąt 24">
            <a:extLst>
              <a:ext uri="{FF2B5EF4-FFF2-40B4-BE49-F238E27FC236}">
                <a16:creationId xmlns:a16="http://schemas.microsoft.com/office/drawing/2014/main" id="{1C6B543F-904F-4563-9869-2E478C7AD1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1574800"/>
            <a:ext cx="15319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 sz="2000" b="1">
                <a:solidFill>
                  <a:srgbClr val="000000"/>
                </a:solidFill>
              </a:rPr>
              <a:t>Oprawy  LED</a:t>
            </a:r>
            <a:endParaRPr lang="pl-PL" altLang="pl-PL" sz="2000" b="1"/>
          </a:p>
        </p:txBody>
      </p:sp>
      <p:pic>
        <p:nvPicPr>
          <p:cNvPr id="14345" name="Obraz 13">
            <a:extLst>
              <a:ext uri="{FF2B5EF4-FFF2-40B4-BE49-F238E27FC236}">
                <a16:creationId xmlns:a16="http://schemas.microsoft.com/office/drawing/2014/main" id="{E280E3C1-21DF-425B-8B05-DFB541FA71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7388" y="1028700"/>
            <a:ext cx="57943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6" name="Rectangle 3">
            <a:extLst>
              <a:ext uri="{FF2B5EF4-FFF2-40B4-BE49-F238E27FC236}">
                <a16:creationId xmlns:a16="http://schemas.microsoft.com/office/drawing/2014/main" id="{EEB9697B-3CBC-4B47-B66F-022F1CA97A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4613" y="538163"/>
            <a:ext cx="8048626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pl-PL" altLang="pl-PL" b="1">
                <a:solidFill>
                  <a:srgbClr val="000000"/>
                </a:solidFill>
              </a:rPr>
              <a:t>POMIARY PARAMETRÓW ELEKTRYCZNYCH OPRAW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EC17FF4D-1A77-4394-8CA4-CBE2B41B8E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913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162</TotalTime>
  <Words>1138</Words>
  <Application>Microsoft Office PowerPoint</Application>
  <PresentationFormat>Pokaz na ekranie (4:3)</PresentationFormat>
  <Paragraphs>319</Paragraphs>
  <Slides>31</Slides>
  <Notes>3</Notes>
  <HiddenSlides>0</HiddenSlides>
  <MMClips>31</MMClips>
  <ScaleCrop>false</ScaleCrop>
  <HeadingPairs>
    <vt:vector size="8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2</vt:i4>
      </vt:variant>
      <vt:variant>
        <vt:lpstr>Tytuły slajdów</vt:lpstr>
      </vt:variant>
      <vt:variant>
        <vt:i4>31</vt:i4>
      </vt:variant>
    </vt:vector>
  </HeadingPairs>
  <TitlesOfParts>
    <vt:vector size="38" baseType="lpstr">
      <vt:lpstr>Arial</vt:lpstr>
      <vt:lpstr>Calibri</vt:lpstr>
      <vt:lpstr>Symbol</vt:lpstr>
      <vt:lpstr>Times New Roman</vt:lpstr>
      <vt:lpstr>Motyw pakietu Office</vt:lpstr>
      <vt:lpstr>Równanie</vt:lpstr>
      <vt:lpstr>Fotografia Photo Editor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Marek K</dc:creator>
  <cp:lastModifiedBy>Marek K</cp:lastModifiedBy>
  <cp:revision>14</cp:revision>
  <dcterms:created xsi:type="dcterms:W3CDTF">2019-12-08T12:02:27Z</dcterms:created>
  <dcterms:modified xsi:type="dcterms:W3CDTF">2019-12-17T11:24:40Z</dcterms:modified>
</cp:coreProperties>
</file>