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53"/>
  </p:notesMasterIdLst>
  <p:sldIdLst>
    <p:sldId id="277" r:id="rId2"/>
    <p:sldId id="742" r:id="rId3"/>
    <p:sldId id="744" r:id="rId4"/>
    <p:sldId id="863" r:id="rId5"/>
    <p:sldId id="864" r:id="rId6"/>
    <p:sldId id="865" r:id="rId7"/>
    <p:sldId id="866" r:id="rId8"/>
    <p:sldId id="867" r:id="rId9"/>
    <p:sldId id="868" r:id="rId10"/>
    <p:sldId id="869" r:id="rId11"/>
    <p:sldId id="870" r:id="rId12"/>
    <p:sldId id="274" r:id="rId13"/>
    <p:sldId id="276" r:id="rId14"/>
    <p:sldId id="275" r:id="rId15"/>
    <p:sldId id="862" r:id="rId16"/>
    <p:sldId id="383" r:id="rId17"/>
    <p:sldId id="307" r:id="rId18"/>
    <p:sldId id="308" r:id="rId19"/>
    <p:sldId id="309" r:id="rId20"/>
    <p:sldId id="296" r:id="rId21"/>
    <p:sldId id="297" r:id="rId22"/>
    <p:sldId id="469" r:id="rId23"/>
    <p:sldId id="494" r:id="rId24"/>
    <p:sldId id="470" r:id="rId25"/>
    <p:sldId id="473" r:id="rId26"/>
    <p:sldId id="474" r:id="rId27"/>
    <p:sldId id="475" r:id="rId28"/>
    <p:sldId id="319" r:id="rId29"/>
    <p:sldId id="320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9" r:id="rId40"/>
    <p:sldId id="476" r:id="rId41"/>
    <p:sldId id="477" r:id="rId42"/>
    <p:sldId id="478" r:id="rId43"/>
    <p:sldId id="367" r:id="rId44"/>
    <p:sldId id="369" r:id="rId45"/>
    <p:sldId id="370" r:id="rId46"/>
    <p:sldId id="371" r:id="rId47"/>
    <p:sldId id="372" r:id="rId48"/>
    <p:sldId id="373" r:id="rId49"/>
    <p:sldId id="375" r:id="rId50"/>
    <p:sldId id="861" r:id="rId51"/>
    <p:sldId id="87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C3EFB-A403-4700-A45C-E73FBA46D3E3}" type="datetimeFigureOut">
              <a:rPr lang="pl-PL" smtClean="0"/>
              <a:t>2019-12-17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177EF-A8A4-4FF6-A772-5E463D3F0A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22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A9DEB169-3E7B-4EF3-A540-71F08FA959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5189CB26-67F2-4F4D-951B-B754CA112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7BF8FD2C-F2AD-49BA-88A1-B62957583ED5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3C4F9F-AA32-40FA-95CB-67C3ED4CBEE6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numeru slajdu 6">
            <a:extLst>
              <a:ext uri="{FF2B5EF4-FFF2-40B4-BE49-F238E27FC236}">
                <a16:creationId xmlns:a16="http://schemas.microsoft.com/office/drawing/2014/main" id="{78A60991-D6E9-4451-B797-BA21C98E7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84715D-B2A4-49C5-B43E-C7080B7CDD8A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8DB3820-DACD-43B1-8DEE-21BFA9D29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F96E4B6-414B-47A0-B730-04F175360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pl-PL" sz="1400">
                <a:solidFill>
                  <a:srgbClr val="727272"/>
                </a:solidFill>
              </a:rPr>
              <a:t>Metro Valencia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numeru slajdu 6">
            <a:extLst>
              <a:ext uri="{FF2B5EF4-FFF2-40B4-BE49-F238E27FC236}">
                <a16:creationId xmlns:a16="http://schemas.microsoft.com/office/drawing/2014/main" id="{57F8B57C-4F71-4A09-B523-89BDB3C8E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A63278-814B-4B0C-8F59-2584327F130D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6F487CB5-981B-4701-905C-1DB7806C0D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7D522FD-4881-4221-BD9C-3D43844C3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pl-PL" sz="1400">
                <a:solidFill>
                  <a:srgbClr val="727272"/>
                </a:solidFill>
              </a:rPr>
              <a:t>Metro Valencia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>
            <a:extLst>
              <a:ext uri="{FF2B5EF4-FFF2-40B4-BE49-F238E27FC236}">
                <a16:creationId xmlns:a16="http://schemas.microsoft.com/office/drawing/2014/main" id="{AA33979E-2421-4C74-AE05-A25AD280AB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>
            <a:extLst>
              <a:ext uri="{FF2B5EF4-FFF2-40B4-BE49-F238E27FC236}">
                <a16:creationId xmlns:a16="http://schemas.microsoft.com/office/drawing/2014/main" id="{F1EEA2EC-1655-4936-B718-4603C12AD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Symbol zastępczy numeru slajdu 3">
            <a:extLst>
              <a:ext uri="{FF2B5EF4-FFF2-40B4-BE49-F238E27FC236}">
                <a16:creationId xmlns:a16="http://schemas.microsoft.com/office/drawing/2014/main" id="{9C518943-CF60-4669-B258-A28176A63D9D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46FE7E-369A-4770-9CEA-37645D770E8A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>
            <a:extLst>
              <a:ext uri="{FF2B5EF4-FFF2-40B4-BE49-F238E27FC236}">
                <a16:creationId xmlns:a16="http://schemas.microsoft.com/office/drawing/2014/main" id="{8E6D4046-84A8-409B-A984-37DEC100CA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ymbol zastępczy notatek 2">
            <a:extLst>
              <a:ext uri="{FF2B5EF4-FFF2-40B4-BE49-F238E27FC236}">
                <a16:creationId xmlns:a16="http://schemas.microsoft.com/office/drawing/2014/main" id="{C8E469BF-41DA-41C5-A85B-24B8FD56C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Symbol zastępczy numeru slajdu 3">
            <a:extLst>
              <a:ext uri="{FF2B5EF4-FFF2-40B4-BE49-F238E27FC236}">
                <a16:creationId xmlns:a16="http://schemas.microsoft.com/office/drawing/2014/main" id="{5A139BB5-FD60-4BD9-888F-BE1C4D928878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529D5D-3FA1-425D-95C6-CEB5B8C4DB5E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id="{F6E7D48D-0945-4C5A-8A16-187E90B2A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id="{71B862FE-1703-4AFF-A02A-F2CD0B47C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id="{5D4F6427-8BD6-4CD8-AF32-DD80FEA8371E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F3B781-DFE3-4E30-873C-DDF475CA9FD7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>
            <a:extLst>
              <a:ext uri="{FF2B5EF4-FFF2-40B4-BE49-F238E27FC236}">
                <a16:creationId xmlns:a16="http://schemas.microsoft.com/office/drawing/2014/main" id="{410B6404-3599-4833-95E4-3DAD88A1C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ymbol zastępczy notatek 2">
            <a:extLst>
              <a:ext uri="{FF2B5EF4-FFF2-40B4-BE49-F238E27FC236}">
                <a16:creationId xmlns:a16="http://schemas.microsoft.com/office/drawing/2014/main" id="{3DACCAA5-FD72-4A8F-AF81-941B00B3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Symbol zastępczy numeru slajdu 3">
            <a:extLst>
              <a:ext uri="{FF2B5EF4-FFF2-40B4-BE49-F238E27FC236}">
                <a16:creationId xmlns:a16="http://schemas.microsoft.com/office/drawing/2014/main" id="{DD9C401C-4582-43F8-AC3A-CD62124F5F25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BCA4EB-EC5A-48E7-BEE0-4475E3A8B944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>
            <a:extLst>
              <a:ext uri="{FF2B5EF4-FFF2-40B4-BE49-F238E27FC236}">
                <a16:creationId xmlns:a16="http://schemas.microsoft.com/office/drawing/2014/main" id="{46BC0291-C719-46D1-BD6A-A284C0FC5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>
            <a:extLst>
              <a:ext uri="{FF2B5EF4-FFF2-40B4-BE49-F238E27FC236}">
                <a16:creationId xmlns:a16="http://schemas.microsoft.com/office/drawing/2014/main" id="{A9E4355B-8129-4F60-8D61-5BE132F66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Symbol zastępczy numeru slajdu 3">
            <a:extLst>
              <a:ext uri="{FF2B5EF4-FFF2-40B4-BE49-F238E27FC236}">
                <a16:creationId xmlns:a16="http://schemas.microsoft.com/office/drawing/2014/main" id="{F2951636-0F2E-4B0F-89C2-A57D0683B8B1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AD82CB-B8F1-4DC3-A36C-F867E53784E1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>
            <a:extLst>
              <a:ext uri="{FF2B5EF4-FFF2-40B4-BE49-F238E27FC236}">
                <a16:creationId xmlns:a16="http://schemas.microsoft.com/office/drawing/2014/main" id="{7AD38BD2-494D-4A55-8946-5C25FB6976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>
            <a:extLst>
              <a:ext uri="{FF2B5EF4-FFF2-40B4-BE49-F238E27FC236}">
                <a16:creationId xmlns:a16="http://schemas.microsoft.com/office/drawing/2014/main" id="{35FE9204-4F94-4B86-98B4-4592771A4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Symbol zastępczy numeru slajdu 3">
            <a:extLst>
              <a:ext uri="{FF2B5EF4-FFF2-40B4-BE49-F238E27FC236}">
                <a16:creationId xmlns:a16="http://schemas.microsoft.com/office/drawing/2014/main" id="{C4A7BD03-CD2D-46D6-A7B5-F6C393496125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5F7015-D48F-409D-8835-D5107435F5DC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>
            <a:extLst>
              <a:ext uri="{FF2B5EF4-FFF2-40B4-BE49-F238E27FC236}">
                <a16:creationId xmlns:a16="http://schemas.microsoft.com/office/drawing/2014/main" id="{AAA97727-67D5-44DA-9CB2-0FFCE8800D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>
            <a:extLst>
              <a:ext uri="{FF2B5EF4-FFF2-40B4-BE49-F238E27FC236}">
                <a16:creationId xmlns:a16="http://schemas.microsoft.com/office/drawing/2014/main" id="{0CC4E608-0B2E-4347-8883-3CD1EA1EA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Symbol zastępczy numeru slajdu 3">
            <a:extLst>
              <a:ext uri="{FF2B5EF4-FFF2-40B4-BE49-F238E27FC236}">
                <a16:creationId xmlns:a16="http://schemas.microsoft.com/office/drawing/2014/main" id="{FC1F32B5-2358-43F9-BAB0-967F99DD618A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098CC5-579F-407E-B2A7-3F389EC93857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numeru slajdu 6">
            <a:extLst>
              <a:ext uri="{FF2B5EF4-FFF2-40B4-BE49-F238E27FC236}">
                <a16:creationId xmlns:a16="http://schemas.microsoft.com/office/drawing/2014/main" id="{C63548FD-FFC6-4163-A054-E53094936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4C9433-DAD8-42C9-BC99-036847D505FD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AF20EEE-05CC-420E-86DE-1893CA0E52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8E4D03C-138E-464E-9E5C-5D2332222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pl-PL" sz="1400">
                <a:solidFill>
                  <a:srgbClr val="727272"/>
                </a:solidFill>
              </a:rPr>
              <a:t>Metro Valencia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0">
            <a:extLst>
              <a:ext uri="{FF2B5EF4-FFF2-40B4-BE49-F238E27FC236}">
                <a16:creationId xmlns:a16="http://schemas.microsoft.com/office/drawing/2014/main" id="{4B01ADC6-3C5D-489E-9345-AE8E6CD88BD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6763601-41E7-40F3-8DEB-150FB2C308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21159A52-1A82-4B92-9230-18A5E24B70C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B4F0C23-E70D-47A9-955D-49F3A2875E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54B3CDD-CE6B-43C9-A2DE-41376495E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C9B3528F-2C42-4651-B600-651BB60D5474}" type="slidenum">
              <a:rPr lang="de-DE" altLang="pl-PL" sz="1000" b="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CB2B59BE-7391-41D7-8FF8-9CD491EF7B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  marek.kurkowski@el.pcz.czest.pl</a:t>
            </a:r>
          </a:p>
        </p:txBody>
      </p:sp>
    </p:spTree>
    <p:extLst>
      <p:ext uri="{BB962C8B-B14F-4D97-AF65-F5344CB8AC3E}">
        <p14:creationId xmlns:p14="http://schemas.microsoft.com/office/powerpoint/2010/main" val="30930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40121BDD-E071-4744-8F9C-3BFCE0537D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5F7B2BC3-693B-4E0C-B37B-EFF140E16850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D2E53C4-817D-4C90-8709-54D4E59C30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  marek.kurkowski@el.pcz.czest.pl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97C682D-AD31-471F-90CB-B860A13A8F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E527F3EA-FD38-41E9-AA54-5FC2492206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FF65E77A-D365-418E-A0F7-DE80164A818C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1D059E9-C0C4-4DA2-B015-A8B1F2698B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/>
          </a:p>
        </p:txBody>
      </p:sp>
      <p:sp>
        <p:nvSpPr>
          <p:cNvPr id="5" name="Prostokąt 2">
            <a:extLst>
              <a:ext uri="{FF2B5EF4-FFF2-40B4-BE49-F238E27FC236}">
                <a16:creationId xmlns:a16="http://schemas.microsoft.com/office/drawing/2014/main" id="{81C29008-406C-4C7C-BC84-76A530ED91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marek.kurkowski@el.pcz.czest.pl</a:t>
            </a:r>
          </a:p>
        </p:txBody>
      </p:sp>
    </p:spTree>
    <p:extLst>
      <p:ext uri="{BB962C8B-B14F-4D97-AF65-F5344CB8AC3E}">
        <p14:creationId xmlns:p14="http://schemas.microsoft.com/office/powerpoint/2010/main" val="312997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1559037-7C20-458B-8733-7CFDA69BCA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79D0738B-4FC7-4F66-AF56-085272F95A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F638D000-37B2-48F0-BA29-63662CDCC46A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6C729C5-5138-4A52-AB35-82E504693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/>
          </a:p>
        </p:txBody>
      </p:sp>
      <p:sp>
        <p:nvSpPr>
          <p:cNvPr id="5" name="Prostokąt 2">
            <a:extLst>
              <a:ext uri="{FF2B5EF4-FFF2-40B4-BE49-F238E27FC236}">
                <a16:creationId xmlns:a16="http://schemas.microsoft.com/office/drawing/2014/main" id="{487CCE0F-D7D6-47FB-BF8A-2756B5455F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" y="6396038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200" dirty="0"/>
              <a:t>Politechnika Częstochowska   Wydział Elektryczny</a:t>
            </a:r>
          </a:p>
          <a:p>
            <a:pPr eaLnBrk="1" hangingPunct="1">
              <a:defRPr/>
            </a:pPr>
            <a:r>
              <a:rPr lang="pl-PL" altLang="pl-PL" sz="1200" dirty="0"/>
              <a:t>dr inż. MAREK KURKOWSKI  503644068 marek.kurkowski@el.pcz.czest.pl</a:t>
            </a:r>
          </a:p>
        </p:txBody>
      </p:sp>
    </p:spTree>
    <p:extLst>
      <p:ext uri="{BB962C8B-B14F-4D97-AF65-F5344CB8AC3E}">
        <p14:creationId xmlns:p14="http://schemas.microsoft.com/office/powerpoint/2010/main" val="854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5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1_7.bmp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1_8.bmp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1">
            <a:extLst>
              <a:ext uri="{FF2B5EF4-FFF2-40B4-BE49-F238E27FC236}">
                <a16:creationId xmlns:a16="http://schemas.microsoft.com/office/drawing/2014/main" id="{153BA747-B64C-4978-A803-ECB33D03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389438"/>
            <a:ext cx="36036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pole tekstowe 4">
            <a:extLst>
              <a:ext uri="{FF2B5EF4-FFF2-40B4-BE49-F238E27FC236}">
                <a16:creationId xmlns:a16="http://schemas.microsoft.com/office/drawing/2014/main" id="{4AC60604-C220-43C3-86C0-F700E91D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458788"/>
            <a:ext cx="6553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3600" b="1" dirty="0">
                <a:solidFill>
                  <a:schemeClr val="tx1"/>
                </a:solidFill>
              </a:rPr>
              <a:t>PROJEKTOWANIE KOMPUTEROWE                  W TECHNICE ŚWIETLNEJ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3B82083-42AD-4C81-8BBD-607B081A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2448718"/>
            <a:ext cx="5945188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Podstawy projektowania oświetlenia</a:t>
            </a:r>
          </a:p>
        </p:txBody>
      </p:sp>
      <p:sp>
        <p:nvSpPr>
          <p:cNvPr id="7173" name="pole tekstowe 4">
            <a:extLst>
              <a:ext uri="{FF2B5EF4-FFF2-40B4-BE49-F238E27FC236}">
                <a16:creationId xmlns:a16="http://schemas.microsoft.com/office/drawing/2014/main" id="{7D0B680D-5E4B-4F0E-9E4B-2D531C9A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29225"/>
            <a:ext cx="4826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 dirty="0">
                <a:solidFill>
                  <a:schemeClr val="tx1"/>
                </a:solidFill>
              </a:rPr>
              <a:t>Marek KURKOWSKI</a:t>
            </a:r>
          </a:p>
          <a:p>
            <a:pPr algn="r" eaLnBrk="1" hangingPunct="1"/>
            <a:endParaRPr lang="pl-PL" altLang="pl-PL" sz="1600" b="1" dirty="0">
              <a:solidFill>
                <a:schemeClr val="tx1"/>
              </a:solidFill>
            </a:endParaRPr>
          </a:p>
          <a:p>
            <a:pPr algn="r" eaLnBrk="1" hangingPunct="1"/>
            <a:r>
              <a:rPr lang="pl-PL" altLang="pl-PL" sz="2000" b="1" dirty="0">
                <a:solidFill>
                  <a:schemeClr val="tx1"/>
                </a:solidFill>
              </a:rPr>
              <a:t>POLITECHNIKA CZĘSTOCHOWSKA</a:t>
            </a:r>
          </a:p>
          <a:p>
            <a:pPr algn="r" eaLnBrk="1" hangingPunct="1"/>
            <a:r>
              <a:rPr lang="pl-PL" altLang="pl-PL" sz="2000" b="1" dirty="0">
                <a:solidFill>
                  <a:schemeClr val="tx1"/>
                </a:solidFill>
              </a:rPr>
              <a:t>WYDZIAŁ ELEKTRYCZNY</a:t>
            </a:r>
          </a:p>
          <a:p>
            <a:pPr algn="r"/>
            <a:r>
              <a:rPr lang="pl-PL" altLang="pl-PL" sz="2000" dirty="0">
                <a:solidFill>
                  <a:schemeClr val="tx1"/>
                </a:solidFill>
              </a:rPr>
              <a:t>Częstochowa 2019 </a:t>
            </a:r>
          </a:p>
        </p:txBody>
      </p:sp>
      <p:pic>
        <p:nvPicPr>
          <p:cNvPr id="7174" name="Picture 3">
            <a:extLst>
              <a:ext uri="{FF2B5EF4-FFF2-40B4-BE49-F238E27FC236}">
                <a16:creationId xmlns:a16="http://schemas.microsoft.com/office/drawing/2014/main" id="{22CDEFD3-C541-46C1-B389-279B2EDC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0" b="5370"/>
          <a:stretch>
            <a:fillRect/>
          </a:stretch>
        </p:blipFill>
        <p:spPr bwMode="auto">
          <a:xfrm>
            <a:off x="5938838" y="0"/>
            <a:ext cx="3168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pole tekstowe 2">
            <a:extLst>
              <a:ext uri="{FF2B5EF4-FFF2-40B4-BE49-F238E27FC236}">
                <a16:creationId xmlns:a16="http://schemas.microsoft.com/office/drawing/2014/main" id="{D3AD7D81-473D-46D0-BFA5-FA6B7DE12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7" y="6291262"/>
            <a:ext cx="19399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10B1D50-F8F5-461A-B159-73868D482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CB9BE2DD-0FC9-4C92-92F3-129BBCEA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0588"/>
            <a:ext cx="91106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Projekt finansowany w ramach programu Ministra Nauki i Szkolnictwa Wyższego pod nazwą „Regionalna Inicjatywa Doskonałości” w latach 2019-2022 nr projektu 020/RID/2018/19, kwota finansowania </a:t>
            </a:r>
            <a:r>
              <a:rPr lang="pl-PL" altLang="pl-PL" sz="1800" dirty="0">
                <a:solidFill>
                  <a:schemeClr val="tx1"/>
                </a:solidFill>
              </a:rPr>
              <a:t>12 000 000 PLN</a:t>
            </a:r>
            <a:endParaRPr lang="pl-PL" altLang="pl-PL" sz="1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8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>
            <a:extLst>
              <a:ext uri="{FF2B5EF4-FFF2-40B4-BE49-F238E27FC236}">
                <a16:creationId xmlns:a16="http://schemas.microsoft.com/office/drawing/2014/main" id="{F53AA031-1969-4126-9484-CABADB4B94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17F7E82-0396-4E84-B1EB-838EB1A1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89038"/>
            <a:ext cx="3403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43E0E625-2E6D-4FBF-82D9-322429F5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871788"/>
            <a:ext cx="5378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A51AD3-E651-4E4E-B993-EBC1BE4F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5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zawartości 2">
            <a:extLst>
              <a:ext uri="{FF2B5EF4-FFF2-40B4-BE49-F238E27FC236}">
                <a16:creationId xmlns:a16="http://schemas.microsoft.com/office/drawing/2014/main" id="{D4933454-4324-4F51-959F-7A6C026B20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8435" name="Obraz 1">
            <a:extLst>
              <a:ext uri="{FF2B5EF4-FFF2-40B4-BE49-F238E27FC236}">
                <a16:creationId xmlns:a16="http://schemas.microsoft.com/office/drawing/2014/main" id="{6B1C88CA-2191-4D6B-AA0E-CB55A496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65175"/>
            <a:ext cx="76708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6FD6E76-F6C9-41F8-BEAD-8ED9A0844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6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7D5BAB60-7FEB-4360-A51D-C2DD43E69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33375"/>
            <a:ext cx="4824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/>
              <a:t>NATĘŻENIE OŚWIETLENIA</a:t>
            </a:r>
          </a:p>
          <a:p>
            <a:pPr eaLnBrk="1" hangingPunct="1"/>
            <a:r>
              <a:rPr lang="pl-PL" altLang="pl-PL" b="1"/>
              <a:t>E  [ lx ]</a:t>
            </a:r>
          </a:p>
        </p:txBody>
      </p:sp>
      <p:pic>
        <p:nvPicPr>
          <p:cNvPr id="19459" name="Picture 10">
            <a:extLst>
              <a:ext uri="{FF2B5EF4-FFF2-40B4-BE49-F238E27FC236}">
                <a16:creationId xmlns:a16="http://schemas.microsoft.com/office/drawing/2014/main" id="{2C5A7FA9-ED12-415F-B884-6928526E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53281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2B7CC29-0E75-4502-8986-77F97540E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3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D81E682B-ADC7-45E2-8A77-683EC3093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8" y="404813"/>
            <a:ext cx="48244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/>
              <a:t>NATĘŻENIE OŚWIETLENIA</a:t>
            </a:r>
          </a:p>
          <a:p>
            <a:pPr eaLnBrk="1" hangingPunct="1"/>
            <a:r>
              <a:rPr lang="pl-PL" altLang="pl-PL" b="1"/>
              <a:t>E  [ lx ]</a:t>
            </a: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027441EB-C91C-40AC-974D-59508B24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316913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766E9FD-5BFB-4E03-8776-4381CFA07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03F86AC7-9481-42FD-84A9-7C2FE75AA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5" y="404813"/>
            <a:ext cx="48244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tx1"/>
                </a:solidFill>
              </a:rPr>
              <a:t>NATĘŻENIE OŚWIETLENIA</a:t>
            </a:r>
          </a:p>
          <a:p>
            <a:pPr eaLnBrk="1" hangingPunct="1"/>
            <a:r>
              <a:rPr lang="pl-PL" altLang="pl-PL" b="1">
                <a:solidFill>
                  <a:schemeClr val="tx1"/>
                </a:solidFill>
              </a:rPr>
              <a:t>E  [ lx ]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773EDCE7-146C-4807-B45D-4AFA71ED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688137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23EF76-4CBE-4C1B-BB37-DAFB12FA3113}"/>
              </a:ext>
            </a:extLst>
          </p:cNvPr>
          <p:cNvSpPr txBox="1">
            <a:spLocks/>
          </p:cNvSpPr>
          <p:nvPr/>
        </p:nvSpPr>
        <p:spPr>
          <a:xfrm>
            <a:off x="323850" y="5899150"/>
            <a:ext cx="7358063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</a:rPr>
              <a:t>ROZKŁAD NATĘŻENIA OŚWIETLENIA W POMIESZCZENIU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3F800C2-B7C5-4C0C-A4C1-F4E9A3A54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1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B0D8FA17-BC65-4A05-A5CB-3088740E3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5" y="404813"/>
            <a:ext cx="48244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tx1"/>
                </a:solidFill>
              </a:rPr>
              <a:t>NATĘŻENIE OŚWIETLENIA</a:t>
            </a:r>
          </a:p>
          <a:p>
            <a:pPr eaLnBrk="1" hangingPunct="1"/>
            <a:r>
              <a:rPr lang="pl-PL" altLang="pl-PL" b="1">
                <a:solidFill>
                  <a:schemeClr val="tx1"/>
                </a:solidFill>
              </a:rPr>
              <a:t>E  [ lx ]</a:t>
            </a:r>
          </a:p>
        </p:txBody>
      </p:sp>
      <p:pic>
        <p:nvPicPr>
          <p:cNvPr id="25603" name="Picture 3" descr="WIDOK OGÓLNY SALI Z ROZMIESZCZENIEM OPRAW.jpg">
            <a:extLst>
              <a:ext uri="{FF2B5EF4-FFF2-40B4-BE49-F238E27FC236}">
                <a16:creationId xmlns:a16="http://schemas.microsoft.com/office/drawing/2014/main" id="{8273C9A8-9BF6-43E4-B9BB-A88FED690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124712"/>
            <a:ext cx="6550508" cy="48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323BA3-C42E-437C-A110-80FBD460862B}"/>
              </a:ext>
            </a:extLst>
          </p:cNvPr>
          <p:cNvSpPr txBox="1">
            <a:spLocks/>
          </p:cNvSpPr>
          <p:nvPr/>
        </p:nvSpPr>
        <p:spPr>
          <a:xfrm>
            <a:off x="323850" y="5899150"/>
            <a:ext cx="7358063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</a:rPr>
              <a:t>UWAGA: ŻÓŁTE LINIE PRZEDSTAWIAJĄ ROZKŁAD KRZYWEJ LUMINANCJI CHARAKTERYSTYCZNY DLA DANEGO TYPU OPRAW OŚWIETLENIOWYCH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3AC0F8C-0439-4BBC-BB24-62C8D1CB3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7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:a16="http://schemas.microsoft.com/office/drawing/2014/main" id="{99F93E5C-58B9-490D-B142-28BF26393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8281987" cy="4586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PROJEKTOWANIE </a:t>
            </a: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 / SYMULACJA </a:t>
            </a:r>
          </a:p>
          <a:p>
            <a:pPr eaLnBrk="1" hangingPunct="1"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TO ZAWSZE TYLKO  PRÓBA</a:t>
            </a:r>
          </a:p>
          <a:p>
            <a:pPr eaLnBrk="1" hangingPunct="1"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ZBLIŻENIA SIĘ </a:t>
            </a: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</a:t>
            </a: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 RZECZYWISTOŚCI</a:t>
            </a:r>
          </a:p>
          <a:p>
            <a:pPr eaLnBrk="1" hangingPunct="1"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</a:p>
        </p:txBody>
      </p:sp>
      <p:pic>
        <p:nvPicPr>
          <p:cNvPr id="27651" name="Picture 2" descr="Cz-wa kamienica (1)">
            <a:extLst>
              <a:ext uri="{FF2B5EF4-FFF2-40B4-BE49-F238E27FC236}">
                <a16:creationId xmlns:a16="http://schemas.microsoft.com/office/drawing/2014/main" id="{A3FB811B-9A79-4001-8C90-FA4A4A2A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52403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P8066307">
            <a:extLst>
              <a:ext uri="{FF2B5EF4-FFF2-40B4-BE49-F238E27FC236}">
                <a16:creationId xmlns:a16="http://schemas.microsoft.com/office/drawing/2014/main" id="{6423FDCC-DCE1-4C2B-A664-D6DBF0D02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67188"/>
            <a:ext cx="2652712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11D6105-5B89-44C3-9FB0-9299F254F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9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9230245">
            <a:extLst>
              <a:ext uri="{FF2B5EF4-FFF2-40B4-BE49-F238E27FC236}">
                <a16:creationId xmlns:a16="http://schemas.microsoft.com/office/drawing/2014/main" id="{B70B04EA-A6CF-4FDB-9296-0409D39A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22D7BD-071C-4CA7-AB77-E2ECEE15D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iałystok Pałac Bucholtza4">
            <a:extLst>
              <a:ext uri="{FF2B5EF4-FFF2-40B4-BE49-F238E27FC236}">
                <a16:creationId xmlns:a16="http://schemas.microsoft.com/office/drawing/2014/main" id="{E128A141-7CDB-418D-BF2C-4C8194C3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A9A3005-E335-416D-AFAD-9DC25BD9F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5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uchholtz teren 2">
            <a:extLst>
              <a:ext uri="{FF2B5EF4-FFF2-40B4-BE49-F238E27FC236}">
                <a16:creationId xmlns:a16="http://schemas.microsoft.com/office/drawing/2014/main" id="{8F0664DB-1263-4854-8566-77D02725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350"/>
            <a:ext cx="917575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502BC9F-61F6-4A80-B07E-7BEB74EB5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6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>
            <a:extLst>
              <a:ext uri="{FF2B5EF4-FFF2-40B4-BE49-F238E27FC236}">
                <a16:creationId xmlns:a16="http://schemas.microsoft.com/office/drawing/2014/main" id="{8C001F3A-162A-4696-B008-6118DD497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chemeClr val="tx1"/>
                </a:solidFill>
              </a:rPr>
              <a:t>Prawne i normatywne wymogi dotyczące </a:t>
            </a:r>
            <a:br>
              <a:rPr lang="pl-PL" altLang="pl-PL" sz="2400">
                <a:solidFill>
                  <a:schemeClr val="tx1"/>
                </a:solidFill>
              </a:rPr>
            </a:br>
            <a:r>
              <a:rPr lang="pl-PL" altLang="pl-PL" sz="2400">
                <a:solidFill>
                  <a:schemeClr val="tx1"/>
                </a:solidFill>
              </a:rPr>
              <a:t>oświetlenia wnętrz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EDB3AC-4C6D-4359-8C05-E4478CA07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25" y="1028700"/>
            <a:ext cx="7620000" cy="4800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pl-PL" sz="2000" b="1" dirty="0"/>
              <a:t>Natężenie oświetlenia</a:t>
            </a:r>
            <a:r>
              <a:rPr lang="pl-PL" sz="2000" dirty="0"/>
              <a:t> – gęstość strumienia świetlnego padającego na daną powierzchnię, równa ilorazowi strumienia świetlnego Φ padającego na powierzchnię i pola S tej powierzchni 	 Jednostką natężenia oświetlenia w układzie SI jest luks                  równy 1 lumenowi na metr kwadratowy [lm/m²],</a:t>
            </a:r>
          </a:p>
          <a:p>
            <a:pPr marL="0" indent="0">
              <a:buFontTx/>
              <a:buNone/>
              <a:tabLst>
                <a:tab pos="268288" algn="l"/>
              </a:tabLst>
              <a:defRPr/>
            </a:pPr>
            <a:endParaRPr lang="pl-PL" sz="2000" dirty="0"/>
          </a:p>
          <a:p>
            <a:pPr marL="0" indent="0">
              <a:buFontTx/>
              <a:buNone/>
              <a:tabLst>
                <a:tab pos="268288" algn="l"/>
              </a:tabLst>
              <a:defRPr/>
            </a:pPr>
            <a:endParaRPr lang="pl-PL" sz="2000" dirty="0"/>
          </a:p>
          <a:p>
            <a:pPr>
              <a:defRPr/>
            </a:pPr>
            <a:r>
              <a:rPr lang="pl-PL" sz="2000" b="1" dirty="0"/>
              <a:t>Luminancja</a:t>
            </a:r>
            <a:r>
              <a:rPr lang="pl-PL" sz="2000" dirty="0"/>
              <a:t> – wielkość fotometryczna będąca miarą natężenia oświetlenia padającego w danym kierunku.    Opisuje ilość światła, które przechodzi lub jest emitowane przez określoną powierzchnię      i mieści się w zadanym kącie bryłowym. Jest to miara wrażenia wzrokowego, które odbiera oko ze świecącej powierzchni. Jednostką luminancji jest kandela na metr kwadratowy [cd/m²],</a:t>
            </a:r>
          </a:p>
          <a:p>
            <a:pPr>
              <a:defRPr/>
            </a:pPr>
            <a:endParaRPr lang="pl-PL" sz="2000" dirty="0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D8C30BC-ED9D-4BA5-99EE-7C89FACD8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5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25" descr="widok z gory2.JPG">
            <a:extLst>
              <a:ext uri="{FF2B5EF4-FFF2-40B4-BE49-F238E27FC236}">
                <a16:creationId xmlns:a16="http://schemas.microsoft.com/office/drawing/2014/main" id="{6E90D024-D5A5-4F25-946B-75BB0126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473F686-00F6-4B8E-9D69-36AC38BAB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1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24" descr="rozkład strumienia świetlnego.JPG">
            <a:extLst>
              <a:ext uri="{FF2B5EF4-FFF2-40B4-BE49-F238E27FC236}">
                <a16:creationId xmlns:a16="http://schemas.microsoft.com/office/drawing/2014/main" id="{E8B5EF3A-31C3-4262-97E2-929F0AA6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1E67D02-A428-4032-9118-9F9D12DDF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806D80E8-4C4F-4CCA-B290-6587F1EE575D}"/>
              </a:ext>
            </a:extLst>
          </p:cNvPr>
          <p:cNvSpPr txBox="1">
            <a:spLocks/>
          </p:cNvSpPr>
          <p:nvPr/>
        </p:nvSpPr>
        <p:spPr bwMode="auto">
          <a:xfrm>
            <a:off x="417513" y="29241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4400" b="1">
                <a:solidFill>
                  <a:schemeClr val="tx1"/>
                </a:solidFill>
              </a:rPr>
              <a:t>PROJEKTY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F688279-2D5C-476F-BED3-AE2BE4BDC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41C94D20-149B-489E-869D-2B3FFA3564A2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 dirty="0">
                <a:solidFill>
                  <a:schemeClr val="tx1"/>
                </a:solidFill>
              </a:rPr>
              <a:t>PROJEKT        SALA E-112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3BE02BA0-99A8-4AE1-8722-4DF64738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52" y="711199"/>
            <a:ext cx="7067792" cy="553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Prostokąt 3">
            <a:extLst>
              <a:ext uri="{FF2B5EF4-FFF2-40B4-BE49-F238E27FC236}">
                <a16:creationId xmlns:a16="http://schemas.microsoft.com/office/drawing/2014/main" id="{2560A16C-F918-43D9-9469-DC890BE3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176338"/>
            <a:ext cx="16129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5F3DB8A-8221-4326-A20D-37F568BDD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pole tekstowe 2">
            <a:extLst>
              <a:ext uri="{FF2B5EF4-FFF2-40B4-BE49-F238E27FC236}">
                <a16:creationId xmlns:a16="http://schemas.microsoft.com/office/drawing/2014/main" id="{C500C616-3C0E-4F49-A5EB-CACA71FA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248" y="696464"/>
            <a:ext cx="1612900" cy="3215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</p:spTree>
  </p:cSld>
  <p:clrMapOvr>
    <a:masterClrMapping/>
  </p:clrMapOvr>
  <p:transition advTm="52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>
            <a:extLst>
              <a:ext uri="{FF2B5EF4-FFF2-40B4-BE49-F238E27FC236}">
                <a16:creationId xmlns:a16="http://schemas.microsoft.com/office/drawing/2014/main" id="{10BC7104-67E5-4F78-B81B-3CD334C0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914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>
            <a:extLst>
              <a:ext uri="{FF2B5EF4-FFF2-40B4-BE49-F238E27FC236}">
                <a16:creationId xmlns:a16="http://schemas.microsoft.com/office/drawing/2014/main" id="{4CD3C18E-A080-47F6-80D5-965C1DB78FF6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A90B8E5-A047-4C18-AF22-26E5E0154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>
            <a:extLst>
              <a:ext uri="{FF2B5EF4-FFF2-40B4-BE49-F238E27FC236}">
                <a16:creationId xmlns:a16="http://schemas.microsoft.com/office/drawing/2014/main" id="{D74732A3-CA82-4C83-BF5A-B69649D5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90588"/>
            <a:ext cx="7500938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>
            <a:extLst>
              <a:ext uri="{FF2B5EF4-FFF2-40B4-BE49-F238E27FC236}">
                <a16:creationId xmlns:a16="http://schemas.microsoft.com/office/drawing/2014/main" id="{1C2DF147-A2DB-4B7D-999C-152D068A6BF7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sp>
        <p:nvSpPr>
          <p:cNvPr id="39940" name="Title 1">
            <a:extLst>
              <a:ext uri="{FF2B5EF4-FFF2-40B4-BE49-F238E27FC236}">
                <a16:creationId xmlns:a16="http://schemas.microsoft.com/office/drawing/2014/main" id="{CE3CB316-BA7C-49E5-9C53-291B448BD703}"/>
              </a:ext>
            </a:extLst>
          </p:cNvPr>
          <p:cNvSpPr txBox="1">
            <a:spLocks/>
          </p:cNvSpPr>
          <p:nvPr/>
        </p:nvSpPr>
        <p:spPr bwMode="auto">
          <a:xfrm>
            <a:off x="0" y="1268413"/>
            <a:ext cx="3924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>
                <a:solidFill>
                  <a:schemeClr val="tx1"/>
                </a:solidFill>
              </a:rPr>
              <a:t>OŚWIETLENIE OGÓLNE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B7428CD-17CB-4B17-A1F3-2FC22512F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AF2EC4D-C4C7-413E-931B-59A3D782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28688"/>
            <a:ext cx="7358063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>
            <a:extLst>
              <a:ext uri="{FF2B5EF4-FFF2-40B4-BE49-F238E27FC236}">
                <a16:creationId xmlns:a16="http://schemas.microsoft.com/office/drawing/2014/main" id="{BB7F3EDA-8A25-4153-B3B4-AF0A16845FC2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sp>
        <p:nvSpPr>
          <p:cNvPr id="41988" name="Title 1">
            <a:extLst>
              <a:ext uri="{FF2B5EF4-FFF2-40B4-BE49-F238E27FC236}">
                <a16:creationId xmlns:a16="http://schemas.microsoft.com/office/drawing/2014/main" id="{2C680325-796A-49E3-86D2-930341B1C829}"/>
              </a:ext>
            </a:extLst>
          </p:cNvPr>
          <p:cNvSpPr txBox="1">
            <a:spLocks/>
          </p:cNvSpPr>
          <p:nvPr/>
        </p:nvSpPr>
        <p:spPr bwMode="auto">
          <a:xfrm>
            <a:off x="0" y="1125538"/>
            <a:ext cx="3924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>
                <a:solidFill>
                  <a:schemeClr val="tx1"/>
                </a:solidFill>
              </a:rPr>
              <a:t>OŚWIETLENIE OGÓLNE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C27149C-5699-4E70-B7EC-316BFEA0D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>
            <a:extLst>
              <a:ext uri="{FF2B5EF4-FFF2-40B4-BE49-F238E27FC236}">
                <a16:creationId xmlns:a16="http://schemas.microsoft.com/office/drawing/2014/main" id="{6E152C49-096D-490A-B83F-5941D093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69925"/>
            <a:ext cx="9121775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>
            <a:extLst>
              <a:ext uri="{FF2B5EF4-FFF2-40B4-BE49-F238E27FC236}">
                <a16:creationId xmlns:a16="http://schemas.microsoft.com/office/drawing/2014/main" id="{2C592AD8-A30A-4E06-9443-E9D3E38C75E4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84B2EDB-B539-45D9-BF9A-795E924BD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9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0FC9C368-9201-4318-AC6A-3B162BB1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887413"/>
            <a:ext cx="6286500" cy="59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>
            <a:extLst>
              <a:ext uri="{FF2B5EF4-FFF2-40B4-BE49-F238E27FC236}">
                <a16:creationId xmlns:a16="http://schemas.microsoft.com/office/drawing/2014/main" id="{8F0982CA-A465-4824-946F-3B9C7ADE7590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sp>
        <p:nvSpPr>
          <p:cNvPr id="46084" name="Title 1">
            <a:extLst>
              <a:ext uri="{FF2B5EF4-FFF2-40B4-BE49-F238E27FC236}">
                <a16:creationId xmlns:a16="http://schemas.microsoft.com/office/drawing/2014/main" id="{1F069609-B0B7-4941-8E1E-3B850BE1554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981075"/>
            <a:ext cx="262731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sz="2400">
                <a:solidFill>
                  <a:schemeClr val="tx1"/>
                </a:solidFill>
              </a:rPr>
              <a:t>DOŚWIETLENIE STANOWISK PRACY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0BBCEB3-6A93-4684-98A7-DF19920C6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6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25E37808-2366-4F5A-94EC-9B46DD19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11250"/>
            <a:ext cx="60944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>
            <a:extLst>
              <a:ext uri="{FF2B5EF4-FFF2-40B4-BE49-F238E27FC236}">
                <a16:creationId xmlns:a16="http://schemas.microsoft.com/office/drawing/2014/main" id="{9ED95C69-63E3-4D7D-B7D9-921C249F69B9}"/>
              </a:ext>
            </a:extLst>
          </p:cNvPr>
          <p:cNvSpPr txBox="1">
            <a:spLocks/>
          </p:cNvSpPr>
          <p:nvPr/>
        </p:nvSpPr>
        <p:spPr bwMode="auto">
          <a:xfrm>
            <a:off x="0" y="611188"/>
            <a:ext cx="8715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</a:rPr>
              <a:t>OŚWIETLENIE STOŁU CENTRALNEGO</a:t>
            </a:r>
          </a:p>
        </p:txBody>
      </p:sp>
      <p:sp>
        <p:nvSpPr>
          <p:cNvPr id="47108" name="Title 1">
            <a:extLst>
              <a:ext uri="{FF2B5EF4-FFF2-40B4-BE49-F238E27FC236}">
                <a16:creationId xmlns:a16="http://schemas.microsoft.com/office/drawing/2014/main" id="{C8B5B0EB-D183-4CD3-9191-40F4533E67AE}"/>
              </a:ext>
            </a:extLst>
          </p:cNvPr>
          <p:cNvSpPr txBox="1">
            <a:spLocks/>
          </p:cNvSpPr>
          <p:nvPr/>
        </p:nvSpPr>
        <p:spPr bwMode="auto">
          <a:xfrm>
            <a:off x="428625" y="142875"/>
            <a:ext cx="822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3200">
                <a:solidFill>
                  <a:schemeClr val="tx1"/>
                </a:solidFill>
              </a:rPr>
              <a:t>PROJEKT        SALA E-112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5F7A124-AE6F-4D4D-A034-1B801B605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7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>
            <a:extLst>
              <a:ext uri="{FF2B5EF4-FFF2-40B4-BE49-F238E27FC236}">
                <a16:creationId xmlns:a16="http://schemas.microsoft.com/office/drawing/2014/main" id="{12AEC371-970F-430B-8AF0-FD0B2C72B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400">
                <a:solidFill>
                  <a:schemeClr val="tx1"/>
                </a:solidFill>
              </a:rPr>
              <a:t>Prawne i normatywne wymogi dotyczące </a:t>
            </a:r>
            <a:br>
              <a:rPr lang="pl-PL" altLang="pl-PL" sz="2400">
                <a:solidFill>
                  <a:schemeClr val="tx1"/>
                </a:solidFill>
              </a:rPr>
            </a:br>
            <a:r>
              <a:rPr lang="pl-PL" altLang="pl-PL" sz="2400">
                <a:solidFill>
                  <a:schemeClr val="tx1"/>
                </a:solidFill>
              </a:rPr>
              <a:t>oświetlenia wnętrz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EE7B54-354C-45C1-8F51-776637BAA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25" y="1028700"/>
            <a:ext cx="7620000" cy="4800600"/>
          </a:xfrm>
        </p:spPr>
        <p:txBody>
          <a:bodyPr/>
          <a:lstStyle/>
          <a:p>
            <a:pPr marL="357188" indent="-357188">
              <a:defRPr/>
            </a:pPr>
            <a:r>
              <a:rPr lang="pl-PL" sz="2000" b="1" dirty="0"/>
              <a:t>Strumień świetlny</a:t>
            </a:r>
            <a:r>
              <a:rPr lang="pl-PL" sz="2000" dirty="0"/>
              <a:t> -  całkowita moc światła emitowanego                    z danego źródła światła mogącego wywołać określone wrażenie wzrokowe (w zakresie widzialnym). Jednostką strumienia świetlnego jest lumen [lm],</a:t>
            </a:r>
          </a:p>
          <a:p>
            <a:pPr marL="357188" indent="-357188">
              <a:defRPr/>
            </a:pPr>
            <a:endParaRPr lang="pl-PL" sz="2000" dirty="0"/>
          </a:p>
          <a:p>
            <a:pPr marL="357188" indent="-357188">
              <a:defRPr/>
            </a:pPr>
            <a:r>
              <a:rPr lang="pl-PL" sz="2000" b="1" dirty="0"/>
              <a:t>Światłość</a:t>
            </a:r>
            <a:r>
              <a:rPr lang="pl-PL" sz="2000" dirty="0"/>
              <a:t> (natężenie strumienia źródła światła) – wielkość charakteryzująca wizualną jasność źródła światła. Światłość jest podstawową wielkością w fotometrii wizualnej. Jednostką światłości jest kandela, która należy do jednostek podstawowych w układzie SI,</a:t>
            </a:r>
          </a:p>
          <a:p>
            <a:pPr marL="357188" indent="0">
              <a:buFontTx/>
              <a:buNone/>
              <a:defRPr/>
            </a:pPr>
            <a:r>
              <a:rPr lang="pl-PL" sz="2000" dirty="0"/>
              <a:t>ten sam punkt świecącej powierzchni może mieć różną światłość     w różnych kierunkach</a:t>
            </a:r>
          </a:p>
          <a:p>
            <a:pPr marL="357188" indent="-357188">
              <a:defRPr/>
            </a:pPr>
            <a:endParaRPr lang="pl-PL" sz="2000" dirty="0"/>
          </a:p>
          <a:p>
            <a:pPr marL="357188" indent="-357188">
              <a:defRPr/>
            </a:pPr>
            <a:r>
              <a:rPr lang="pl-PL" sz="2000" b="1" dirty="0"/>
              <a:t>Skuteczność świetlna η [lm/W] – </a:t>
            </a:r>
            <a:r>
              <a:rPr lang="pl-PL" sz="2000" dirty="0"/>
              <a:t>charakteryzująca efektywność wytwarzania światła przez źródło, czyli ilość światła wytwarzana        z jednego wata mocy.</a:t>
            </a:r>
          </a:p>
          <a:p>
            <a:pPr>
              <a:defRPr/>
            </a:pPr>
            <a:endParaRPr lang="pl-PL" sz="2000" dirty="0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59610C9-9151-418A-9CC8-35839666F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9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4CD8A972-67DF-4FAF-8569-F619CE0333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7E44AF9-A6CF-4D03-88E6-E19A53C291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925" y="836613"/>
          <a:ext cx="9109075" cy="551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Rodzaj pomieszczenia i czynności w nim wykonywane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pomieszczenie biurowe: pisanie ręczne, obsługiwanie klawiatury, czytanie, przetwarzanie danych 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Wymiary pomieszczenia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długość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szerokość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wysokość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6,63m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5,37m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3m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Współczynnik odbicia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sufit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ściany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podłoga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Natężenie oświetlenia w polu zadania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500lx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Natężenie oświetlenia w polu bezpośredniego otoczenia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300lx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Równomierność w polu zadania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≥0,7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Równomierność w polu bezpośredniego otoczenia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≥0,5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Kategoria czystości pomieszczenia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normalna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Okres konserwacji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co rok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Oprawy oświetleniowe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TBS160 4xTL-D18W HFP C3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3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Źródła światła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świetlówka MASTER TL-D/G13/18W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Pole zadania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4,0x3,5 [m]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Pole bezpośredniego otoczenia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5,7x4,5 [m]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3" marR="44453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085DE65-5D81-47BB-A262-33890B4D6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0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>
            <a:extLst>
              <a:ext uri="{FF2B5EF4-FFF2-40B4-BE49-F238E27FC236}">
                <a16:creationId xmlns:a16="http://schemas.microsoft.com/office/drawing/2014/main" id="{6BD30469-0F5D-4A53-80BC-12440B6098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25538"/>
            <a:ext cx="7620000" cy="29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63525" algn="l"/>
              </a:tabLst>
            </a:pPr>
            <a:r>
              <a:rPr lang="pl-PL" altLang="pl-PL" sz="2000" b="1"/>
              <a:t>ROZMIESZCZENIE OBIEKTÓW W POMIESZCZENIU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E1752441-145C-4103-A48E-F8B22ADC4B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313"/>
            <a:ext cx="7620000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ytuł 1">
            <a:extLst>
              <a:ext uri="{FF2B5EF4-FFF2-40B4-BE49-F238E27FC236}">
                <a16:creationId xmlns:a16="http://schemas.microsoft.com/office/drawing/2014/main" id="{5F743078-F8D6-4D77-B070-AB1B24488DC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5FE9A34-12E1-4C02-B95E-74FB27C8C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AE6F2DC5-12A3-4820-917B-0AFDCCA53C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85812"/>
            <a:ext cx="7620000" cy="5653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ytuł 1">
            <a:extLst>
              <a:ext uri="{FF2B5EF4-FFF2-40B4-BE49-F238E27FC236}">
                <a16:creationId xmlns:a16="http://schemas.microsoft.com/office/drawing/2014/main" id="{7E7651FD-1378-4545-A2E9-C2957DF9FA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0CD3E15-9182-4768-B2E0-DD1A378EC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1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>
            <a:extLst>
              <a:ext uri="{FF2B5EF4-FFF2-40B4-BE49-F238E27FC236}">
                <a16:creationId xmlns:a16="http://schemas.microsoft.com/office/drawing/2014/main" id="{C40B43C1-960A-439D-A263-C2EFC61CB9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691357"/>
            <a:ext cx="7620000" cy="58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000" b="1" dirty="0"/>
              <a:t>OKREŚLENIE ZAKRESU ROBOCZEGO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5335AA80-FA35-43B3-868A-D0DAEFF12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1869"/>
            <a:ext cx="76200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4" name="Tytuł 1">
            <a:extLst>
              <a:ext uri="{FF2B5EF4-FFF2-40B4-BE49-F238E27FC236}">
                <a16:creationId xmlns:a16="http://schemas.microsoft.com/office/drawing/2014/main" id="{D77B1C75-475C-4440-B767-42AA5B9CDB77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7FBDC69-8DCB-49DA-AA30-10DDC86F8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357CF2E-6101-4894-A905-0644233348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9" y="719207"/>
            <a:ext cx="7620000" cy="564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ytuł 1">
            <a:extLst>
              <a:ext uri="{FF2B5EF4-FFF2-40B4-BE49-F238E27FC236}">
                <a16:creationId xmlns:a16="http://schemas.microsoft.com/office/drawing/2014/main" id="{A1AF6476-16B0-461F-928D-E1F8996ADD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41AE0BC-4EB4-47C9-A17B-894B6744E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>
            <a:extLst>
              <a:ext uri="{FF2B5EF4-FFF2-40B4-BE49-F238E27FC236}">
                <a16:creationId xmlns:a16="http://schemas.microsoft.com/office/drawing/2014/main" id="{8F8075F9-ED8A-4631-A5DC-30DF61AD69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288" y="908050"/>
            <a:ext cx="7620000" cy="41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000" b="1"/>
              <a:t>OKREŚLENIE ZAKRESU OTOCZENIA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2AC5CDF8-62CC-45D1-BAB1-A16465FF92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7150"/>
            <a:ext cx="7620000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ytuł 1">
            <a:extLst>
              <a:ext uri="{FF2B5EF4-FFF2-40B4-BE49-F238E27FC236}">
                <a16:creationId xmlns:a16="http://schemas.microsoft.com/office/drawing/2014/main" id="{51D72902-DA24-4247-821B-12EA477AB3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9FDDF65-B056-4F66-B23E-033CC8B7A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B6C1E0F-84BF-47F4-9CA5-EC9A28983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6613"/>
            <a:ext cx="7620000" cy="557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ytuł 1">
            <a:extLst>
              <a:ext uri="{FF2B5EF4-FFF2-40B4-BE49-F238E27FC236}">
                <a16:creationId xmlns:a16="http://schemas.microsoft.com/office/drawing/2014/main" id="{4B2ECFF5-3B40-40E3-ABD2-6A16C7208A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5A347A5-8D77-453C-97B0-5EFAB50DE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>
            <a:extLst>
              <a:ext uri="{FF2B5EF4-FFF2-40B4-BE49-F238E27FC236}">
                <a16:creationId xmlns:a16="http://schemas.microsoft.com/office/drawing/2014/main" id="{DADE86EA-EB61-4011-AB3B-77275BD46B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836613"/>
            <a:ext cx="7620000" cy="417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2000" b="1"/>
              <a:t>ROZMIESZCZENIE OPRAW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D64F91CC-7604-416A-8706-717A01BDE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875"/>
            <a:ext cx="7620000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Tytuł 1">
            <a:extLst>
              <a:ext uri="{FF2B5EF4-FFF2-40B4-BE49-F238E27FC236}">
                <a16:creationId xmlns:a16="http://schemas.microsoft.com/office/drawing/2014/main" id="{387257AA-AE26-4072-919F-BC60AF3D52DD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146EAE0-CC11-403B-BF22-D36626727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953A097-53EF-4C54-95D8-9522BD44F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6613"/>
            <a:ext cx="7620000" cy="557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ytuł 1">
            <a:extLst>
              <a:ext uri="{FF2B5EF4-FFF2-40B4-BE49-F238E27FC236}">
                <a16:creationId xmlns:a16="http://schemas.microsoft.com/office/drawing/2014/main" id="{24F34C26-5E72-4E69-A2FC-17A679D150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3870DCF-C727-40FB-A5F0-C1B7C123B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Users\Bartek\Desktop\praca-rysunek.jpg">
            <a:extLst>
              <a:ext uri="{FF2B5EF4-FFF2-40B4-BE49-F238E27FC236}">
                <a16:creationId xmlns:a16="http://schemas.microsoft.com/office/drawing/2014/main" id="{DF96280E-4B29-4A07-91C1-C0D5AB0B2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33363"/>
            <a:ext cx="8281988" cy="662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ytuł 1">
            <a:extLst>
              <a:ext uri="{FF2B5EF4-FFF2-40B4-BE49-F238E27FC236}">
                <a16:creationId xmlns:a16="http://schemas.microsoft.com/office/drawing/2014/main" id="{9CFD8E90-F22B-47A2-93B7-1BE938E37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6200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z="3600"/>
              <a:t>PROJEKT    BIURO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9A15409-3313-4185-AAF4-FCAA75723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7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>
            <a:extLst>
              <a:ext uri="{FF2B5EF4-FFF2-40B4-BE49-F238E27FC236}">
                <a16:creationId xmlns:a16="http://schemas.microsoft.com/office/drawing/2014/main" id="{E18262BA-CC76-4605-9D7E-FA1D6E6A3E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1267" name="Obraz 1">
            <a:extLst>
              <a:ext uri="{FF2B5EF4-FFF2-40B4-BE49-F238E27FC236}">
                <a16:creationId xmlns:a16="http://schemas.microsoft.com/office/drawing/2014/main" id="{56F9A192-95BA-4B91-A60A-51EC9BD8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41363"/>
            <a:ext cx="80740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5581CBD-6F16-4CE4-A3A6-7F06E6026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9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91A061A2-626D-4619-855C-E509635E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0" b="5370"/>
          <a:stretch>
            <a:fillRect/>
          </a:stretch>
        </p:blipFill>
        <p:spPr bwMode="auto">
          <a:xfrm>
            <a:off x="215900" y="485775"/>
            <a:ext cx="87852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ytuł 1">
            <a:extLst>
              <a:ext uri="{FF2B5EF4-FFF2-40B4-BE49-F238E27FC236}">
                <a16:creationId xmlns:a16="http://schemas.microsoft.com/office/drawing/2014/main" id="{B76D5CC6-9A76-4C1C-B9F2-E78E7DA8C16F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     LED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3234EAE-BEF9-4D75-9223-E7003A15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061AA114-DC9D-4FA3-8D94-1FB7BEB2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86" b="5386"/>
          <a:stretch>
            <a:fillRect/>
          </a:stretch>
        </p:blipFill>
        <p:spPr bwMode="auto">
          <a:xfrm>
            <a:off x="107950" y="555625"/>
            <a:ext cx="8928100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ytuł 1">
            <a:extLst>
              <a:ext uri="{FF2B5EF4-FFF2-40B4-BE49-F238E27FC236}">
                <a16:creationId xmlns:a16="http://schemas.microsoft.com/office/drawing/2014/main" id="{C21233F9-4C77-4ABB-9F40-C8632AC20E4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     LED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DAFB162-E644-43C4-BBB6-B35EB3DBB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1">
            <a:extLst>
              <a:ext uri="{FF2B5EF4-FFF2-40B4-BE49-F238E27FC236}">
                <a16:creationId xmlns:a16="http://schemas.microsoft.com/office/drawing/2014/main" id="{20F57A10-C002-406D-8BDE-3CFB4E6BD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04850"/>
            <a:ext cx="8785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ytuł 1">
            <a:extLst>
              <a:ext uri="{FF2B5EF4-FFF2-40B4-BE49-F238E27FC236}">
                <a16:creationId xmlns:a16="http://schemas.microsoft.com/office/drawing/2014/main" id="{AADC0D22-2D6C-490D-A264-E92D3E8A9181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BIURO     LED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1DFF68-E478-4E9B-8F10-7177E401A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Symbol zastępczy zawartości 3" descr="C:\Documents and Settings\Michał\Pulpit\Salon.jpg">
            <a:extLst>
              <a:ext uri="{FF2B5EF4-FFF2-40B4-BE49-F238E27FC236}">
                <a16:creationId xmlns:a16="http://schemas.microsoft.com/office/drawing/2014/main" id="{20A3B02B-94DD-4A09-9CCA-D59264135D83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0"/>
            <a:ext cx="8186738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ytuł 1">
            <a:extLst>
              <a:ext uri="{FF2B5EF4-FFF2-40B4-BE49-F238E27FC236}">
                <a16:creationId xmlns:a16="http://schemas.microsoft.com/office/drawing/2014/main" id="{EA911B07-4A90-4762-A491-1D09CB008B77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6E1FF18-82BA-4089-9FC9-B4D25B824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ytuł 1">
            <a:extLst>
              <a:ext uri="{FF2B5EF4-FFF2-40B4-BE49-F238E27FC236}">
                <a16:creationId xmlns:a16="http://schemas.microsoft.com/office/drawing/2014/main" id="{A115181B-A262-4994-A174-9E28132EEA2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68313" y="1412875"/>
            <a:ext cx="8229600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2000" b="1"/>
              <a:t>Pomieszczenie główne</a:t>
            </a:r>
          </a:p>
        </p:txBody>
      </p:sp>
      <p:pic>
        <p:nvPicPr>
          <p:cNvPr id="63491" name="Symbol zastępczy zawartości 5">
            <a:extLst>
              <a:ext uri="{FF2B5EF4-FFF2-40B4-BE49-F238E27FC236}">
                <a16:creationId xmlns:a16="http://schemas.microsoft.com/office/drawing/2014/main" id="{918D21FB-EE40-4912-92E5-5C1F462CB18D}"/>
              </a:ext>
            </a:extLst>
          </p:cNvPr>
          <p:cNvPicPr>
            <a:picLocks noGrp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81" y="1714501"/>
            <a:ext cx="5259043" cy="22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Obraz 6">
            <a:extLst>
              <a:ext uri="{FF2B5EF4-FFF2-40B4-BE49-F238E27FC236}">
                <a16:creationId xmlns:a16="http://schemas.microsoft.com/office/drawing/2014/main" id="{8B1EBDD8-4CDC-4289-B371-FA444379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04" y="3954670"/>
            <a:ext cx="5259042" cy="22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ytuł 1">
            <a:extLst>
              <a:ext uri="{FF2B5EF4-FFF2-40B4-BE49-F238E27FC236}">
                <a16:creationId xmlns:a16="http://schemas.microsoft.com/office/drawing/2014/main" id="{657183F0-FB1E-4C72-94A2-17A67F07A748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E9A80A8-D82E-4524-B590-7EEB89FAE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Obraz 4">
            <a:extLst>
              <a:ext uri="{FF2B5EF4-FFF2-40B4-BE49-F238E27FC236}">
                <a16:creationId xmlns:a16="http://schemas.microsoft.com/office/drawing/2014/main" id="{9F0FA28F-B5DA-47D2-9637-A67E9F66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4" y="3617223"/>
            <a:ext cx="6324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Symbol zastępczy zawartości 3">
            <a:extLst>
              <a:ext uri="{FF2B5EF4-FFF2-40B4-BE49-F238E27FC236}">
                <a16:creationId xmlns:a16="http://schemas.microsoft.com/office/drawing/2014/main" id="{F065EFC1-D6A5-4148-BDD8-5EEDF30F2C37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143000"/>
            <a:ext cx="6500812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ytuł 1">
            <a:extLst>
              <a:ext uri="{FF2B5EF4-FFF2-40B4-BE49-F238E27FC236}">
                <a16:creationId xmlns:a16="http://schemas.microsoft.com/office/drawing/2014/main" id="{285D594C-3F4E-42B5-92D2-89C7EAE58757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C589E80-716A-4383-B471-85EDBA7CF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ytuł 7">
            <a:extLst>
              <a:ext uri="{FF2B5EF4-FFF2-40B4-BE49-F238E27FC236}">
                <a16:creationId xmlns:a16="http://schemas.microsoft.com/office/drawing/2014/main" id="{0374D361-0A1B-415A-B6FA-3458513ED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28625" y="1484313"/>
            <a:ext cx="8229600" cy="37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2000" b="1"/>
              <a:t>Pomieszczenie socjalne</a:t>
            </a:r>
          </a:p>
        </p:txBody>
      </p:sp>
      <p:pic>
        <p:nvPicPr>
          <p:cNvPr id="65539" name="Symbol zastępczy zawartości 4">
            <a:extLst>
              <a:ext uri="{FF2B5EF4-FFF2-40B4-BE49-F238E27FC236}">
                <a16:creationId xmlns:a16="http://schemas.microsoft.com/office/drawing/2014/main" id="{C5CCF6C0-571D-4098-9771-9D6076F52BC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4" y="1857375"/>
            <a:ext cx="4000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az 5">
            <a:extLst>
              <a:ext uri="{FF2B5EF4-FFF2-40B4-BE49-F238E27FC236}">
                <a16:creationId xmlns:a16="http://schemas.microsoft.com/office/drawing/2014/main" id="{EE331F01-5D6C-4941-8D3E-E87BBF11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71687"/>
            <a:ext cx="4643437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ytuł 1">
            <a:extLst>
              <a:ext uri="{FF2B5EF4-FFF2-40B4-BE49-F238E27FC236}">
                <a16:creationId xmlns:a16="http://schemas.microsoft.com/office/drawing/2014/main" id="{BCE5F8CD-7E57-485A-95F4-C12D1D4BE40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659DE3D-BBEE-4DA6-AE7E-3B0AFE667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Symbol zastępczy zawartości 5">
            <a:extLst>
              <a:ext uri="{FF2B5EF4-FFF2-40B4-BE49-F238E27FC236}">
                <a16:creationId xmlns:a16="http://schemas.microsoft.com/office/drawing/2014/main" id="{071F7F67-FF81-4182-B1C1-01FEB05E65B4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461168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az 6">
            <a:extLst>
              <a:ext uri="{FF2B5EF4-FFF2-40B4-BE49-F238E27FC236}">
                <a16:creationId xmlns:a16="http://schemas.microsoft.com/office/drawing/2014/main" id="{CC46025E-4C63-4199-8192-2ADAC722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766887"/>
            <a:ext cx="4214812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ytuł 1">
            <a:extLst>
              <a:ext uri="{FF2B5EF4-FFF2-40B4-BE49-F238E27FC236}">
                <a16:creationId xmlns:a16="http://schemas.microsoft.com/office/drawing/2014/main" id="{9BBEA4C1-2320-4A39-A72C-6938933EA1A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7C417EA-940C-43B0-92C8-9AEFEFA2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Symbol zastępczy zawartości 4">
            <a:extLst>
              <a:ext uri="{FF2B5EF4-FFF2-40B4-BE49-F238E27FC236}">
                <a16:creationId xmlns:a16="http://schemas.microsoft.com/office/drawing/2014/main" id="{49B349E8-52D3-4852-907D-FB5096EADC39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7" y="1484313"/>
            <a:ext cx="3544888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Obraz 6">
            <a:extLst>
              <a:ext uri="{FF2B5EF4-FFF2-40B4-BE49-F238E27FC236}">
                <a16:creationId xmlns:a16="http://schemas.microsoft.com/office/drawing/2014/main" id="{54B3B875-E259-49DA-8274-825DA4BB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44" y="1484313"/>
            <a:ext cx="3714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ytuł 1">
            <a:extLst>
              <a:ext uri="{FF2B5EF4-FFF2-40B4-BE49-F238E27FC236}">
                <a16:creationId xmlns:a16="http://schemas.microsoft.com/office/drawing/2014/main" id="{50C9F515-CA04-4285-A554-14695F02AE21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747B7C5-E92A-4917-BCC1-EC86C41E9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ytuł 4">
            <a:extLst>
              <a:ext uri="{FF2B5EF4-FFF2-40B4-BE49-F238E27FC236}">
                <a16:creationId xmlns:a16="http://schemas.microsoft.com/office/drawing/2014/main" id="{FE210A39-01EB-401E-BC0D-D51704149BE2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323850" y="1484313"/>
            <a:ext cx="8229600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2000" b="1"/>
              <a:t>Pomieszczenie gospodarcze 1</a:t>
            </a:r>
          </a:p>
        </p:txBody>
      </p:sp>
      <p:pic>
        <p:nvPicPr>
          <p:cNvPr id="69635" name="Symbol zastępczy zawartości 5">
            <a:extLst>
              <a:ext uri="{FF2B5EF4-FFF2-40B4-BE49-F238E27FC236}">
                <a16:creationId xmlns:a16="http://schemas.microsoft.com/office/drawing/2014/main" id="{0B1D7DA6-BE0B-46ED-816B-2B448192FF95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42281"/>
            <a:ext cx="276701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Obraz 7">
            <a:extLst>
              <a:ext uri="{FF2B5EF4-FFF2-40B4-BE49-F238E27FC236}">
                <a16:creationId xmlns:a16="http://schemas.microsoft.com/office/drawing/2014/main" id="{F14E381A-467B-48A1-8812-E913000D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49" y="1903413"/>
            <a:ext cx="32146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ytuł 1">
            <a:extLst>
              <a:ext uri="{FF2B5EF4-FFF2-40B4-BE49-F238E27FC236}">
                <a16:creationId xmlns:a16="http://schemas.microsoft.com/office/drawing/2014/main" id="{C0499379-E293-446A-8E95-C1566F8C82B6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7620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3600"/>
              <a:t>PROJEKT    </a:t>
            </a:r>
          </a:p>
          <a:p>
            <a:pPr algn="ctr"/>
            <a:r>
              <a:rPr lang="pl-PL" altLang="pl-PL" sz="2800" b="1"/>
              <a:t>ZAKŁAD KOSMETYCZNY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C6F8773-BFAF-4A94-9D4E-C6D7F93D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2">
            <a:extLst>
              <a:ext uri="{FF2B5EF4-FFF2-40B4-BE49-F238E27FC236}">
                <a16:creationId xmlns:a16="http://schemas.microsoft.com/office/drawing/2014/main" id="{ED7FB74D-3FD7-4FB9-8E37-3A33E724DA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2291" name="Obraz 1">
            <a:extLst>
              <a:ext uri="{FF2B5EF4-FFF2-40B4-BE49-F238E27FC236}">
                <a16:creationId xmlns:a16="http://schemas.microsoft.com/office/drawing/2014/main" id="{4DDAD4C3-70C8-4818-9980-E821C470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762000"/>
            <a:ext cx="8059737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8D2C5C7-9AB8-443A-ACD2-E0D0969B7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456B9010-3E68-4569-ABE5-F9AD50FA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92150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sz="2800" b="1" dirty="0">
                <a:solidFill>
                  <a:schemeClr val="tx1"/>
                </a:solidFill>
              </a:rPr>
              <a:t>PODSUMOWANIE</a:t>
            </a:r>
          </a:p>
        </p:txBody>
      </p:sp>
      <p:sp>
        <p:nvSpPr>
          <p:cNvPr id="71683" name="Prostokąt 2">
            <a:extLst>
              <a:ext uri="{FF2B5EF4-FFF2-40B4-BE49-F238E27FC236}">
                <a16:creationId xmlns:a16="http://schemas.microsoft.com/office/drawing/2014/main" id="{03FA5BC3-D459-40C4-9DFC-FC945EC9A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68413"/>
            <a:ext cx="820737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 dirty="0"/>
              <a:t>STOSOWANE OPROGRAMOWANIE JEST INTUICYJNE I W WIELU ASPEKTACH PROWADZI PROJEKTANTA POPRZEZ ETAPY PROJEKTOWANIA OŚWIETLENIA</a:t>
            </a:r>
          </a:p>
          <a:p>
            <a:pPr eaLnBrk="1" hangingPunct="1"/>
            <a:endParaRPr lang="pl-PL" altLang="pl-PL" b="1" dirty="0"/>
          </a:p>
          <a:p>
            <a:pPr eaLnBrk="1" hangingPunct="1"/>
            <a:r>
              <a:rPr lang="pl-PL" altLang="pl-PL" b="1" dirty="0"/>
              <a:t>WYPOSAŻENIE POMIESZCZEŃ, OBIEKTY</a:t>
            </a:r>
          </a:p>
          <a:p>
            <a:pPr eaLnBrk="1" hangingPunct="1"/>
            <a:r>
              <a:rPr lang="pl-PL" altLang="pl-PL" b="1" dirty="0"/>
              <a:t>I SAME OPRAWY OŚWIETLENIOWE POSIADAJĄ WYMIARY I KSZTAŁTY ORAZ </a:t>
            </a:r>
          </a:p>
          <a:p>
            <a:pPr eaLnBrk="1" hangingPunct="1"/>
            <a:r>
              <a:rPr lang="pl-PL" altLang="pl-PL" b="1" dirty="0"/>
              <a:t>ZAIMPLEMENTOWANE PARAMETRY FOTOMETRYCZNE</a:t>
            </a:r>
          </a:p>
          <a:p>
            <a:pPr eaLnBrk="1" hangingPunct="1"/>
            <a:endParaRPr lang="pl-PL" altLang="pl-PL" b="1" dirty="0"/>
          </a:p>
          <a:p>
            <a:pPr eaLnBrk="1" hangingPunct="1"/>
            <a:r>
              <a:rPr lang="pl-PL" altLang="pl-PL" b="1" dirty="0"/>
              <a:t>PROJEKTOWANIE / SYMULACJA  JEST TYLKO NARZĘDZIEM STWORZONYM PRZEZ LUDZI I NIGDY NIE ODWZOROWUJE WIERNIE RZECZYWISTOŚCI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A6F83AA-F2C2-4AF6-9303-241586C31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1375"/>
    </mc:Choice>
    <mc:Fallback xmlns="">
      <p:transition advTm="111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6BA16FCA-CA53-4297-AB42-4B540A8D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sz="2800" b="1">
                <a:solidFill>
                  <a:schemeClr val="tx1"/>
                </a:solidFill>
              </a:rPr>
              <a:t>DZIĘKUJĘ ZA   UWAGĘ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800" b="1">
              <a:solidFill>
                <a:schemeClr val="tx1"/>
              </a:solidFill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CBC7125-8814-4D5A-9882-AE2D69E19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zawartości 2">
            <a:extLst>
              <a:ext uri="{FF2B5EF4-FFF2-40B4-BE49-F238E27FC236}">
                <a16:creationId xmlns:a16="http://schemas.microsoft.com/office/drawing/2014/main" id="{A55435B9-F364-48BC-BB06-41413FB0BE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3315" name="Obraz 1">
            <a:extLst>
              <a:ext uri="{FF2B5EF4-FFF2-40B4-BE49-F238E27FC236}">
                <a16:creationId xmlns:a16="http://schemas.microsoft.com/office/drawing/2014/main" id="{A1E29182-CF7A-4933-9D71-ECE10F26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38188"/>
            <a:ext cx="799306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490D24B-50B8-4C30-BE84-51E9FAAF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zawartości 2">
            <a:extLst>
              <a:ext uri="{FF2B5EF4-FFF2-40B4-BE49-F238E27FC236}">
                <a16:creationId xmlns:a16="http://schemas.microsoft.com/office/drawing/2014/main" id="{45CA6704-9557-4FF1-A6C1-0CD098B324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4339" name="Obraz 1">
            <a:extLst>
              <a:ext uri="{FF2B5EF4-FFF2-40B4-BE49-F238E27FC236}">
                <a16:creationId xmlns:a16="http://schemas.microsoft.com/office/drawing/2014/main" id="{2E555F72-8E0E-41A1-9400-455D2B00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65175"/>
            <a:ext cx="7812088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FCE4A48-DB27-4674-9F27-0BFBBD2BE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4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2">
            <a:extLst>
              <a:ext uri="{FF2B5EF4-FFF2-40B4-BE49-F238E27FC236}">
                <a16:creationId xmlns:a16="http://schemas.microsoft.com/office/drawing/2014/main" id="{084D458E-5777-419B-A418-3BCC116550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5363" name="Picture 2" descr="1_7.bmp">
            <a:extLst>
              <a:ext uri="{FF2B5EF4-FFF2-40B4-BE49-F238E27FC236}">
                <a16:creationId xmlns:a16="http://schemas.microsoft.com/office/drawing/2014/main" id="{61D7373A-2B0C-40C9-9D1F-28EFB67A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827088"/>
            <a:ext cx="65659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8045226-0EDA-49CB-B6E2-453F1F037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0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>
            <a:extLst>
              <a:ext uri="{FF2B5EF4-FFF2-40B4-BE49-F238E27FC236}">
                <a16:creationId xmlns:a16="http://schemas.microsoft.com/office/drawing/2014/main" id="{250B9363-BE3C-4246-A65E-36909D26F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5288" y="404813"/>
            <a:ext cx="7620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pl-PL" altLang="pl-PL" sz="2000"/>
              <a:t>Poszczególne etapy realizacji PROJEKTU</a:t>
            </a:r>
          </a:p>
        </p:txBody>
      </p:sp>
      <p:pic>
        <p:nvPicPr>
          <p:cNvPr id="16387" name="Picture 2" descr="1_8.bmp">
            <a:extLst>
              <a:ext uri="{FF2B5EF4-FFF2-40B4-BE49-F238E27FC236}">
                <a16:creationId xmlns:a16="http://schemas.microsoft.com/office/drawing/2014/main" id="{285F326B-1CE6-4FF1-9E93-3C314BD9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6929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D776369-1965-4D4A-BEC0-CD0FA31F2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0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655</Words>
  <Application>Microsoft Office PowerPoint</Application>
  <PresentationFormat>Pokaz na ekranie (4:3)</PresentationFormat>
  <Paragraphs>166</Paragraphs>
  <Slides>51</Slides>
  <Notes>11</Notes>
  <HiddenSlides>0</HiddenSlides>
  <MMClips>51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Wingdings 2</vt:lpstr>
      <vt:lpstr>Motyw pakietu Office</vt:lpstr>
      <vt:lpstr>Prezentacja programu PowerPoint</vt:lpstr>
      <vt:lpstr>Prawne i normatywne wymogi dotyczące  oświetlenia wnętrz</vt:lpstr>
      <vt:lpstr>Prawne i normatywne wymogi dotyczące  oświetlenia wnętrz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DOŚWIETLENIE STANOWISK PRACY</vt:lpstr>
      <vt:lpstr>Prezentacja programu PowerPoint</vt:lpstr>
      <vt:lpstr>PROJEKT    BIURO</vt:lpstr>
      <vt:lpstr>ROZMIESZCZENIE OBIEKTÓW W POMIESZCZENIU</vt:lpstr>
      <vt:lpstr>PROJEKT    BIURO</vt:lpstr>
      <vt:lpstr>OKREŚLENIE ZAKRESU ROBOCZEGO</vt:lpstr>
      <vt:lpstr>PROJEKT    BIURO</vt:lpstr>
      <vt:lpstr>OKREŚLENIE ZAKRESU OTOCZENIA</vt:lpstr>
      <vt:lpstr>PROJEKT    BIURO</vt:lpstr>
      <vt:lpstr>ROZMIESZCZENIE OPRAW</vt:lpstr>
      <vt:lpstr>PROJEKT    BIURO</vt:lpstr>
      <vt:lpstr>PROJEKT    BIURO</vt:lpstr>
      <vt:lpstr>Prezentacja programu PowerPoint</vt:lpstr>
      <vt:lpstr>Prezentacja programu PowerPoint</vt:lpstr>
      <vt:lpstr>Prezentacja programu PowerPoint</vt:lpstr>
      <vt:lpstr>Prezentacja programu PowerPoint</vt:lpstr>
      <vt:lpstr>Pomieszczenie główne</vt:lpstr>
      <vt:lpstr>Prezentacja programu PowerPoint</vt:lpstr>
      <vt:lpstr>Pomieszczenie socjalne</vt:lpstr>
      <vt:lpstr>Prezentacja programu PowerPoint</vt:lpstr>
      <vt:lpstr>Prezentacja programu PowerPoint</vt:lpstr>
      <vt:lpstr>Pomieszczenie gospodarcze 1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K</dc:creator>
  <cp:lastModifiedBy>Marek K</cp:lastModifiedBy>
  <cp:revision>13</cp:revision>
  <dcterms:created xsi:type="dcterms:W3CDTF">2019-12-08T12:02:27Z</dcterms:created>
  <dcterms:modified xsi:type="dcterms:W3CDTF">2019-12-17T11:33:16Z</dcterms:modified>
</cp:coreProperties>
</file>